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96" r:id="rId1"/>
    <p:sldMasterId id="2147483708" r:id="rId2"/>
    <p:sldMasterId id="2147483720" r:id="rId3"/>
    <p:sldMasterId id="2147483732" r:id="rId4"/>
    <p:sldMasterId id="2147483792" r:id="rId5"/>
    <p:sldMasterId id="2147484005" r:id="rId6"/>
    <p:sldMasterId id="2147484007" r:id="rId7"/>
    <p:sldMasterId id="2147484308" r:id="rId8"/>
    <p:sldMasterId id="2147484320" r:id="rId9"/>
    <p:sldMasterId id="2147484347" r:id="rId10"/>
    <p:sldMasterId id="2147484359" r:id="rId11"/>
  </p:sldMasterIdLst>
  <p:notesMasterIdLst>
    <p:notesMasterId r:id="rId44"/>
  </p:notesMasterIdLst>
  <p:sldIdLst>
    <p:sldId id="354" r:id="rId12"/>
    <p:sldId id="355" r:id="rId13"/>
    <p:sldId id="357" r:id="rId14"/>
    <p:sldId id="358" r:id="rId15"/>
    <p:sldId id="676" r:id="rId16"/>
    <p:sldId id="359" r:id="rId17"/>
    <p:sldId id="360" r:id="rId18"/>
    <p:sldId id="365" r:id="rId19"/>
    <p:sldId id="366" r:id="rId20"/>
    <p:sldId id="680" r:id="rId21"/>
    <p:sldId id="681" r:id="rId22"/>
    <p:sldId id="367" r:id="rId23"/>
    <p:sldId id="368" r:id="rId24"/>
    <p:sldId id="371" r:id="rId25"/>
    <p:sldId id="372" r:id="rId26"/>
    <p:sldId id="373" r:id="rId27"/>
    <p:sldId id="374" r:id="rId28"/>
    <p:sldId id="617" r:id="rId29"/>
    <p:sldId id="618" r:id="rId30"/>
    <p:sldId id="619" r:id="rId31"/>
    <p:sldId id="620" r:id="rId32"/>
    <p:sldId id="677" r:id="rId33"/>
    <p:sldId id="668" r:id="rId34"/>
    <p:sldId id="667" r:id="rId35"/>
    <p:sldId id="408" r:id="rId36"/>
    <p:sldId id="503" r:id="rId37"/>
    <p:sldId id="410" r:id="rId38"/>
    <p:sldId id="411" r:id="rId39"/>
    <p:sldId id="412" r:id="rId40"/>
    <p:sldId id="413" r:id="rId41"/>
    <p:sldId id="414" r:id="rId42"/>
    <p:sldId id="685" r:id="rId43"/>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0EC"/>
    <a:srgbClr val="443988"/>
    <a:srgbClr val="4698C1"/>
    <a:srgbClr val="C5A546"/>
    <a:srgbClr val="84DE1D"/>
    <a:srgbClr val="91B1C1"/>
    <a:srgbClr val="555555"/>
    <a:srgbClr val="5F5F5F"/>
    <a:srgbClr val="DEDEDE"/>
    <a:srgbClr val="8B8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27" autoAdjust="0"/>
    <p:restoredTop sz="90409" autoAdjust="0"/>
  </p:normalViewPr>
  <p:slideViewPr>
    <p:cSldViewPr snapToGrid="0">
      <p:cViewPr varScale="1">
        <p:scale>
          <a:sx n="86" d="100"/>
          <a:sy n="86" d="100"/>
        </p:scale>
        <p:origin x="800" y="200"/>
      </p:cViewPr>
      <p:guideLst>
        <p:guide orient="horz" pos="2160"/>
        <p:guide pos="3840"/>
      </p:guideLst>
    </p:cSldViewPr>
  </p:slideViewPr>
  <p:outlineViewPr>
    <p:cViewPr>
      <p:scale>
        <a:sx n="33" d="100"/>
        <a:sy n="33" d="100"/>
      </p:scale>
      <p:origin x="0" y="10932"/>
    </p:cViewPr>
  </p:outlineViewPr>
  <p:notesTextViewPr>
    <p:cViewPr>
      <p:scale>
        <a:sx n="1" d="1"/>
        <a:sy n="1" d="1"/>
      </p:scale>
      <p:origin x="0" y="0"/>
    </p:cViewPr>
  </p:notesTextViewPr>
  <p:sorterViewPr>
    <p:cViewPr>
      <p:scale>
        <a:sx n="100" d="100"/>
        <a:sy n="100" d="100"/>
      </p:scale>
      <p:origin x="0" y="46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405C789B-0E1F-4CA5-926D-61594E8D601C}" type="datetimeFigureOut">
              <a:rPr lang="en-US" smtClean="0"/>
              <a:t>10/11/20</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6AE18445-38C2-41A3-A358-77E2E53FF1F5}" type="slidenum">
              <a:rPr lang="en-US" smtClean="0"/>
              <a:t>‹#›</a:t>
            </a:fld>
            <a:endParaRPr lang="en-US"/>
          </a:p>
        </p:txBody>
      </p:sp>
    </p:spTree>
    <p:extLst>
      <p:ext uri="{BB962C8B-B14F-4D97-AF65-F5344CB8AC3E}">
        <p14:creationId xmlns:p14="http://schemas.microsoft.com/office/powerpoint/2010/main" val="582155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TRAINERS</a:t>
            </a:r>
            <a:r>
              <a:rPr lang="en-US" b="1" baseline="0" dirty="0"/>
              <a:t> NOTES:</a:t>
            </a:r>
            <a:endParaRPr lang="en-US" b="0" baseline="0" dirty="0"/>
          </a:p>
          <a:p>
            <a:pPr marL="171450" indent="-171450">
              <a:buFont typeface="Arial" panose="020B0604020202020204"/>
              <a:buChar char="•"/>
            </a:pPr>
            <a:r>
              <a:rPr lang="en-US" b="0" baseline="0" dirty="0"/>
              <a:t>Best of all, we aren’t asking you to sacrifice quality or price.  Our exclusive brands are superior products, with better prices than the competition and we pay you Cashback for purchasing them.</a:t>
            </a:r>
          </a:p>
          <a:p>
            <a:pPr marL="171450" indent="-171450">
              <a:buFont typeface="Arial" panose="020B0604020202020204"/>
              <a:buChar char="•"/>
            </a:pPr>
            <a:r>
              <a:rPr lang="en-US" b="0" baseline="0" dirty="0"/>
              <a:t>Not to mention, by choosing these superior products, you are funding your Shopping Annuity</a:t>
            </a:r>
            <a:endParaRPr lang="en-US" b="1" baseline="0"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5194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AE18445-38C2-41A3-A358-77E2E53FF1F5}" type="slidenum">
              <a:rPr lang="en-US" smtClean="0"/>
              <a:t>6</a:t>
            </a:fld>
            <a:endParaRPr lang="en-US"/>
          </a:p>
        </p:txBody>
      </p:sp>
    </p:spTree>
    <p:extLst>
      <p:ext uri="{BB962C8B-B14F-4D97-AF65-F5344CB8AC3E}">
        <p14:creationId xmlns:p14="http://schemas.microsoft.com/office/powerpoint/2010/main" val="98595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7925" cy="3519487"/>
          </a:xfrm>
        </p:spPr>
      </p:sp>
      <p:sp>
        <p:nvSpPr>
          <p:cNvPr id="3" name="Notes Placeholder 2"/>
          <p:cNvSpPr>
            <a:spLocks noGrp="1"/>
          </p:cNvSpPr>
          <p:nvPr>
            <p:ph type="body" idx="1"/>
          </p:nvPr>
        </p:nvSpPr>
        <p:spPr/>
        <p:txBody>
          <a:bodyPr/>
          <a:lstStyle/>
          <a:p>
            <a:r>
              <a:rPr lang="en-US" b="1" dirty="0"/>
              <a:t>TRAINERS</a:t>
            </a:r>
            <a:r>
              <a:rPr lang="en-US" b="1" baseline="0" dirty="0"/>
              <a:t> NOTES:</a:t>
            </a:r>
          </a:p>
          <a:p>
            <a:pPr marL="176530" indent="-176530">
              <a:buFont typeface="Arial" panose="020B0604020202020204"/>
              <a:buChar char="•"/>
            </a:pPr>
            <a:r>
              <a:rPr lang="en-US" baseline="0" dirty="0"/>
              <a:t>You have to be aware of the money you would “leak” in the stores and switch it to SG.SHOP.COM</a:t>
            </a:r>
          </a:p>
          <a:p>
            <a:pPr marL="176530" indent="-176530">
              <a:buFont typeface="Arial" panose="020B0604020202020204"/>
              <a:buChar char="•"/>
            </a:pPr>
            <a:r>
              <a:rPr lang="en-US" baseline="0" dirty="0"/>
              <a:t>If you are already an online shopper, you have to shift your spending behaviors to go through SG.SHOP.COM first or simply install and login to ShopBuddy to make sure you are funding your Shopping Annuity.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t>21</a:t>
            </a:fld>
            <a:endParaRPr lang="en-US">
              <a:solidFill>
                <a:prstClr val="black"/>
              </a:solidFill>
            </a:endParaRPr>
          </a:p>
        </p:txBody>
      </p:sp>
    </p:spTree>
    <p:extLst>
      <p:ext uri="{BB962C8B-B14F-4D97-AF65-F5344CB8AC3E}">
        <p14:creationId xmlns:p14="http://schemas.microsoft.com/office/powerpoint/2010/main" val="378856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t>32</a:t>
            </a:fld>
            <a:endParaRPr lang="en-US"/>
          </a:p>
        </p:txBody>
      </p:sp>
    </p:spTree>
    <p:extLst>
      <p:ext uri="{BB962C8B-B14F-4D97-AF65-F5344CB8AC3E}">
        <p14:creationId xmlns:p14="http://schemas.microsoft.com/office/powerpoint/2010/main" val="251044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7"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7"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04614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17142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6855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1824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1619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9497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08899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779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2" y="3602059"/>
            <a:ext cx="9144001" cy="1655763"/>
          </a:xfrm>
        </p:spPr>
        <p:txBody>
          <a:bodyPr/>
          <a:lstStyle>
            <a:lvl1pPr marL="0" indent="0" algn="ctr">
              <a:buNone/>
              <a:defRPr sz="2400"/>
            </a:lvl1pPr>
            <a:lvl2pPr marL="456565" indent="0" algn="ctr">
              <a:buNone/>
              <a:defRPr sz="2000"/>
            </a:lvl2pPr>
            <a:lvl3pPr marL="913130" indent="0" algn="ctr">
              <a:buNone/>
              <a:defRPr sz="1900"/>
            </a:lvl3pPr>
            <a:lvl4pPr marL="1369695" indent="0" algn="ctr">
              <a:buNone/>
              <a:defRPr sz="1600"/>
            </a:lvl4pPr>
            <a:lvl5pPr marL="1825625" indent="0" algn="ctr">
              <a:buNone/>
              <a:defRPr sz="1600"/>
            </a:lvl5pPr>
            <a:lvl6pPr marL="2282190" indent="0" algn="ctr">
              <a:buNone/>
              <a:defRPr sz="1600"/>
            </a:lvl6pPr>
            <a:lvl7pPr marL="2738755" indent="0" algn="ctr">
              <a:buNone/>
              <a:defRPr sz="1600"/>
            </a:lvl7pPr>
            <a:lvl8pPr marL="3195320" indent="0" algn="ctr">
              <a:buNone/>
              <a:defRPr sz="1600"/>
            </a:lvl8pPr>
            <a:lvl9pPr marL="365188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99"/>
            <a:ext cx="10515600" cy="1500187"/>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130" indent="0">
              <a:buNone/>
              <a:defRPr sz="1900">
                <a:solidFill>
                  <a:schemeClr val="tx1">
                    <a:tint val="75000"/>
                  </a:schemeClr>
                </a:solidFill>
              </a:defRPr>
            </a:lvl3pPr>
            <a:lvl4pPr marL="1369695" indent="0">
              <a:buNone/>
              <a:defRPr sz="1600">
                <a:solidFill>
                  <a:schemeClr val="tx1">
                    <a:tint val="75000"/>
                  </a:schemeClr>
                </a:solidFill>
              </a:defRPr>
            </a:lvl4pPr>
            <a:lvl5pPr marL="1825625" indent="0">
              <a:buNone/>
              <a:defRPr sz="1600">
                <a:solidFill>
                  <a:schemeClr val="tx1">
                    <a:tint val="75000"/>
                  </a:schemeClr>
                </a:solidFill>
              </a:defRPr>
            </a:lvl5pPr>
            <a:lvl6pPr marL="2282190" indent="0">
              <a:buNone/>
              <a:defRPr sz="1600">
                <a:solidFill>
                  <a:schemeClr val="tx1">
                    <a:tint val="75000"/>
                  </a:schemeClr>
                </a:solidFill>
              </a:defRPr>
            </a:lvl6pPr>
            <a:lvl7pPr marL="2738755" indent="0">
              <a:buNone/>
              <a:defRPr sz="1600">
                <a:solidFill>
                  <a:schemeClr val="tx1">
                    <a:tint val="75000"/>
                  </a:schemeClr>
                </a:solidFill>
              </a:defRPr>
            </a:lvl7pPr>
            <a:lvl8pPr marL="3195320" indent="0">
              <a:buNone/>
              <a:defRPr sz="1600">
                <a:solidFill>
                  <a:schemeClr val="tx1">
                    <a:tint val="75000"/>
                  </a:schemeClr>
                </a:solidFill>
              </a:defRPr>
            </a:lvl8pPr>
            <a:lvl9pPr marL="365188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6"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2"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07" y="1681163"/>
            <a:ext cx="5157787" cy="823912"/>
          </a:xfrm>
        </p:spPr>
        <p:txBody>
          <a:bodyPr anchor="b"/>
          <a:lstStyle>
            <a:lvl1pPr marL="0" indent="0">
              <a:buNone/>
              <a:defRPr sz="2400" b="1"/>
            </a:lvl1pPr>
            <a:lvl2pPr marL="456565" indent="0">
              <a:buNone/>
              <a:defRPr sz="2000" b="1"/>
            </a:lvl2pPr>
            <a:lvl3pPr marL="913130" indent="0">
              <a:buNone/>
              <a:defRPr sz="1900" b="1"/>
            </a:lvl3pPr>
            <a:lvl4pPr marL="1369695" indent="0">
              <a:buNone/>
              <a:defRPr sz="1600" b="1"/>
            </a:lvl4pPr>
            <a:lvl5pPr marL="1825625" indent="0">
              <a:buNone/>
              <a:defRPr sz="1600" b="1"/>
            </a:lvl5pPr>
            <a:lvl6pPr marL="2282190" indent="0">
              <a:buNone/>
              <a:defRPr sz="1600" b="1"/>
            </a:lvl6pPr>
            <a:lvl7pPr marL="2738755" indent="0">
              <a:buNone/>
              <a:defRPr sz="1600" b="1"/>
            </a:lvl7pPr>
            <a:lvl8pPr marL="3195320" indent="0">
              <a:buNone/>
              <a:defRPr sz="1600" b="1"/>
            </a:lvl8pPr>
            <a:lvl9pPr marL="365188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6565" indent="0">
              <a:buNone/>
              <a:defRPr sz="2000" b="1"/>
            </a:lvl2pPr>
            <a:lvl3pPr marL="913130" indent="0">
              <a:buNone/>
              <a:defRPr sz="1900" b="1"/>
            </a:lvl3pPr>
            <a:lvl4pPr marL="1369695" indent="0">
              <a:buNone/>
              <a:defRPr sz="1600" b="1"/>
            </a:lvl4pPr>
            <a:lvl5pPr marL="1825625" indent="0">
              <a:buNone/>
              <a:defRPr sz="1600" b="1"/>
            </a:lvl5pPr>
            <a:lvl6pPr marL="2282190" indent="0">
              <a:buNone/>
              <a:defRPr sz="1600" b="1"/>
            </a:lvl6pPr>
            <a:lvl7pPr marL="2738755" indent="0">
              <a:buNone/>
              <a:defRPr sz="1600" b="1"/>
            </a:lvl7pPr>
            <a:lvl8pPr marL="3195320" indent="0">
              <a:buNone/>
              <a:defRPr sz="1600" b="1"/>
            </a:lvl8pPr>
            <a:lvl9pPr marL="36518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6" y="2057401"/>
            <a:ext cx="3932237" cy="3811588"/>
          </a:xfrm>
        </p:spPr>
        <p:txBody>
          <a:bodyPr/>
          <a:lstStyle>
            <a:lvl1pPr marL="0" indent="0">
              <a:buNone/>
              <a:defRPr sz="1600"/>
            </a:lvl1pPr>
            <a:lvl2pPr marL="456565" indent="0">
              <a:buNone/>
              <a:defRPr sz="1500"/>
            </a:lvl2pPr>
            <a:lvl3pPr marL="913130" indent="0">
              <a:buNone/>
              <a:defRPr sz="1200"/>
            </a:lvl3pPr>
            <a:lvl4pPr marL="1369695" indent="0">
              <a:buNone/>
              <a:defRPr sz="1100"/>
            </a:lvl4pPr>
            <a:lvl5pPr marL="1825625" indent="0">
              <a:buNone/>
              <a:defRPr sz="1100"/>
            </a:lvl5pPr>
            <a:lvl6pPr marL="2282190" indent="0">
              <a:buNone/>
              <a:defRPr sz="1100"/>
            </a:lvl6pPr>
            <a:lvl7pPr marL="2738755" indent="0">
              <a:buNone/>
              <a:defRPr sz="1100"/>
            </a:lvl7pPr>
            <a:lvl8pPr marL="3195320" indent="0">
              <a:buNone/>
              <a:defRPr sz="1100"/>
            </a:lvl8pPr>
            <a:lvl9pPr marL="365188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3"/>
            <a:ext cx="6172200" cy="4873625"/>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5625" indent="0">
              <a:buNone/>
              <a:defRPr sz="2000"/>
            </a:lvl5pPr>
            <a:lvl6pPr marL="2282190" indent="0">
              <a:buNone/>
              <a:defRPr sz="2000"/>
            </a:lvl6pPr>
            <a:lvl7pPr marL="2738755" indent="0">
              <a:buNone/>
              <a:defRPr sz="2000"/>
            </a:lvl7pPr>
            <a:lvl8pPr marL="3195320" indent="0">
              <a:buNone/>
              <a:defRPr sz="2000"/>
            </a:lvl8pPr>
            <a:lvl9pPr marL="3651885" indent="0">
              <a:buNone/>
              <a:defRPr sz="2000"/>
            </a:lvl9pPr>
          </a:lstStyle>
          <a:p>
            <a:endParaRPr lang="en-US"/>
          </a:p>
        </p:txBody>
      </p:sp>
      <p:sp>
        <p:nvSpPr>
          <p:cNvPr id="4" name="Text Placeholder 3"/>
          <p:cNvSpPr>
            <a:spLocks noGrp="1"/>
          </p:cNvSpPr>
          <p:nvPr>
            <p:ph type="body" sz="half" idx="2"/>
          </p:nvPr>
        </p:nvSpPr>
        <p:spPr>
          <a:xfrm>
            <a:off x="839806" y="2057401"/>
            <a:ext cx="3932237" cy="3811588"/>
          </a:xfrm>
        </p:spPr>
        <p:txBody>
          <a:bodyPr/>
          <a:lstStyle>
            <a:lvl1pPr marL="0" indent="0">
              <a:buNone/>
              <a:defRPr sz="1600"/>
            </a:lvl1pPr>
            <a:lvl2pPr marL="456565" indent="0">
              <a:buNone/>
              <a:defRPr sz="1500"/>
            </a:lvl2pPr>
            <a:lvl3pPr marL="913130" indent="0">
              <a:buNone/>
              <a:defRPr sz="1200"/>
            </a:lvl3pPr>
            <a:lvl4pPr marL="1369695" indent="0">
              <a:buNone/>
              <a:defRPr sz="1100"/>
            </a:lvl4pPr>
            <a:lvl5pPr marL="1825625" indent="0">
              <a:buNone/>
              <a:defRPr sz="1100"/>
            </a:lvl5pPr>
            <a:lvl6pPr marL="2282190" indent="0">
              <a:buNone/>
              <a:defRPr sz="1100"/>
            </a:lvl6pPr>
            <a:lvl7pPr marL="2738755" indent="0">
              <a:buNone/>
              <a:defRPr sz="1100"/>
            </a:lvl7pPr>
            <a:lvl8pPr marL="3195320" indent="0">
              <a:buNone/>
              <a:defRPr sz="1100"/>
            </a:lvl8pPr>
            <a:lvl9pPr marL="365188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4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7"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7" y="3602049"/>
            <a:ext cx="9144001" cy="1655763"/>
          </a:xfrm>
        </p:spPr>
        <p:txBody>
          <a:bodyPr/>
          <a:lstStyle>
            <a:lvl1pPr marL="0" indent="0" algn="ctr">
              <a:buNone/>
              <a:defRPr sz="2400"/>
            </a:lvl1pPr>
            <a:lvl2pPr marL="456565" indent="0" algn="ctr">
              <a:buNone/>
              <a:defRPr sz="2000"/>
            </a:lvl2pPr>
            <a:lvl3pPr marL="913130" indent="0" algn="ctr">
              <a:buNone/>
              <a:defRPr sz="1900"/>
            </a:lvl3pPr>
            <a:lvl4pPr marL="1369060" indent="0" algn="ctr">
              <a:buNone/>
              <a:defRPr sz="1600"/>
            </a:lvl4pPr>
            <a:lvl5pPr marL="1825625" indent="0" algn="ctr">
              <a:buNone/>
              <a:defRPr sz="1600"/>
            </a:lvl5pPr>
            <a:lvl6pPr marL="2282190" indent="0" algn="ctr">
              <a:buNone/>
              <a:defRPr sz="1600"/>
            </a:lvl6pPr>
            <a:lvl7pPr marL="2738755" indent="0" algn="ctr">
              <a:buNone/>
              <a:defRPr sz="1600"/>
            </a:lvl7pPr>
            <a:lvl8pPr marL="3195320" indent="0" algn="ctr">
              <a:buNone/>
              <a:defRPr sz="1600"/>
            </a:lvl8pPr>
            <a:lvl9pPr marL="365125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130" indent="0">
              <a:buNone/>
              <a:defRPr sz="1900">
                <a:solidFill>
                  <a:schemeClr val="tx1">
                    <a:tint val="75000"/>
                  </a:schemeClr>
                </a:solidFill>
              </a:defRPr>
            </a:lvl3pPr>
            <a:lvl4pPr marL="1369060" indent="0">
              <a:buNone/>
              <a:defRPr sz="1600">
                <a:solidFill>
                  <a:schemeClr val="tx1">
                    <a:tint val="75000"/>
                  </a:schemeClr>
                </a:solidFill>
              </a:defRPr>
            </a:lvl4pPr>
            <a:lvl5pPr marL="1825625" indent="0">
              <a:buNone/>
              <a:defRPr sz="1600">
                <a:solidFill>
                  <a:schemeClr val="tx1">
                    <a:tint val="75000"/>
                  </a:schemeClr>
                </a:solidFill>
              </a:defRPr>
            </a:lvl5pPr>
            <a:lvl6pPr marL="2282190" indent="0">
              <a:buNone/>
              <a:defRPr sz="1600">
                <a:solidFill>
                  <a:schemeClr val="tx1">
                    <a:tint val="75000"/>
                  </a:schemeClr>
                </a:solidFill>
              </a:defRPr>
            </a:lvl6pPr>
            <a:lvl7pPr marL="2738755" indent="0">
              <a:buNone/>
              <a:defRPr sz="1600">
                <a:solidFill>
                  <a:schemeClr val="tx1">
                    <a:tint val="75000"/>
                  </a:schemeClr>
                </a:solidFill>
              </a:defRPr>
            </a:lvl7pPr>
            <a:lvl8pPr marL="3195320" indent="0">
              <a:buNone/>
              <a:defRPr sz="1600">
                <a:solidFill>
                  <a:schemeClr val="tx1">
                    <a:tint val="75000"/>
                  </a:schemeClr>
                </a:solidFill>
              </a:defRPr>
            </a:lvl8pPr>
            <a:lvl9pPr marL="365125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4"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10" y="1681163"/>
            <a:ext cx="5157786" cy="823912"/>
          </a:xfrm>
        </p:spPr>
        <p:txBody>
          <a:bodyPr anchor="b"/>
          <a:lstStyle>
            <a:lvl1pPr marL="0" indent="0">
              <a:buNone/>
              <a:defRPr sz="2400" b="1"/>
            </a:lvl1pPr>
            <a:lvl2pPr marL="456565" indent="0">
              <a:buNone/>
              <a:defRPr sz="2000" b="1"/>
            </a:lvl2pPr>
            <a:lvl3pPr marL="913130" indent="0">
              <a:buNone/>
              <a:defRPr sz="1900" b="1"/>
            </a:lvl3pPr>
            <a:lvl4pPr marL="1369060" indent="0">
              <a:buNone/>
              <a:defRPr sz="1600" b="1"/>
            </a:lvl4pPr>
            <a:lvl5pPr marL="1825625" indent="0">
              <a:buNone/>
              <a:defRPr sz="1600" b="1"/>
            </a:lvl5pPr>
            <a:lvl6pPr marL="2282190" indent="0">
              <a:buNone/>
              <a:defRPr sz="1600" b="1"/>
            </a:lvl6pPr>
            <a:lvl7pPr marL="2738755" indent="0">
              <a:buNone/>
              <a:defRPr sz="1600" b="1"/>
            </a:lvl7pPr>
            <a:lvl8pPr marL="3195320" indent="0">
              <a:buNone/>
              <a:defRPr sz="1600" b="1"/>
            </a:lvl8pPr>
            <a:lvl9pPr marL="365125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1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6565" indent="0">
              <a:buNone/>
              <a:defRPr sz="2000" b="1"/>
            </a:lvl2pPr>
            <a:lvl3pPr marL="913130" indent="0">
              <a:buNone/>
              <a:defRPr sz="1900" b="1"/>
            </a:lvl3pPr>
            <a:lvl4pPr marL="1369060" indent="0">
              <a:buNone/>
              <a:defRPr sz="1600" b="1"/>
            </a:lvl4pPr>
            <a:lvl5pPr marL="1825625" indent="0">
              <a:buNone/>
              <a:defRPr sz="1600" b="1"/>
            </a:lvl5pPr>
            <a:lvl6pPr marL="2282190" indent="0">
              <a:buNone/>
              <a:defRPr sz="1600" b="1"/>
            </a:lvl6pPr>
            <a:lvl7pPr marL="2738755" indent="0">
              <a:buNone/>
              <a:defRPr sz="1600" b="1"/>
            </a:lvl7pPr>
            <a:lvl8pPr marL="3195320" indent="0">
              <a:buNone/>
              <a:defRPr sz="1600" b="1"/>
            </a:lvl8pPr>
            <a:lvl9pPr marL="36512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7"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7" y="2057403"/>
            <a:ext cx="3932237" cy="3811588"/>
          </a:xfrm>
        </p:spPr>
        <p:txBody>
          <a:bodyPr/>
          <a:lstStyle>
            <a:lvl1pPr marL="0" indent="0">
              <a:buNone/>
              <a:defRPr sz="1600"/>
            </a:lvl1pPr>
            <a:lvl2pPr marL="456565" indent="0">
              <a:buNone/>
              <a:defRPr sz="1500"/>
            </a:lvl2pPr>
            <a:lvl3pPr marL="913130" indent="0">
              <a:buNone/>
              <a:defRPr sz="1200"/>
            </a:lvl3pPr>
            <a:lvl4pPr marL="1369060" indent="0">
              <a:buNone/>
              <a:defRPr sz="1100"/>
            </a:lvl4pPr>
            <a:lvl5pPr marL="1825625" indent="0">
              <a:buNone/>
              <a:defRPr sz="1100"/>
            </a:lvl5pPr>
            <a:lvl6pPr marL="2282190" indent="0">
              <a:buNone/>
              <a:defRPr sz="1100"/>
            </a:lvl6pPr>
            <a:lvl7pPr marL="2738755" indent="0">
              <a:buNone/>
              <a:defRPr sz="1100"/>
            </a:lvl7pPr>
            <a:lvl8pPr marL="3195320" indent="0">
              <a:buNone/>
              <a:defRPr sz="1100"/>
            </a:lvl8pPr>
            <a:lvl9pPr marL="3651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7"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6565" indent="0">
              <a:buNone/>
              <a:defRPr sz="2800"/>
            </a:lvl2pPr>
            <a:lvl3pPr marL="913130" indent="0">
              <a:buNone/>
              <a:defRPr sz="2400"/>
            </a:lvl3pPr>
            <a:lvl4pPr marL="1369060" indent="0">
              <a:buNone/>
              <a:defRPr sz="2000"/>
            </a:lvl4pPr>
            <a:lvl5pPr marL="1825625" indent="0">
              <a:buNone/>
              <a:defRPr sz="2000"/>
            </a:lvl5pPr>
            <a:lvl6pPr marL="2282190" indent="0">
              <a:buNone/>
              <a:defRPr sz="2000"/>
            </a:lvl6pPr>
            <a:lvl7pPr marL="2738755" indent="0">
              <a:buNone/>
              <a:defRPr sz="2000"/>
            </a:lvl7pPr>
            <a:lvl8pPr marL="3195320" indent="0">
              <a:buNone/>
              <a:defRPr sz="2000"/>
            </a:lvl8pPr>
            <a:lvl9pPr marL="3651250" indent="0">
              <a:buNone/>
              <a:defRPr sz="2000"/>
            </a:lvl9pPr>
          </a:lstStyle>
          <a:p>
            <a:endParaRPr lang="en-US"/>
          </a:p>
        </p:txBody>
      </p:sp>
      <p:sp>
        <p:nvSpPr>
          <p:cNvPr id="4" name="Text Placeholder 3"/>
          <p:cNvSpPr>
            <a:spLocks noGrp="1"/>
          </p:cNvSpPr>
          <p:nvPr>
            <p:ph type="body" sz="half" idx="2"/>
          </p:nvPr>
        </p:nvSpPr>
        <p:spPr>
          <a:xfrm>
            <a:off x="839807" y="2057403"/>
            <a:ext cx="3932237" cy="3811588"/>
          </a:xfrm>
        </p:spPr>
        <p:txBody>
          <a:bodyPr/>
          <a:lstStyle>
            <a:lvl1pPr marL="0" indent="0">
              <a:buNone/>
              <a:defRPr sz="1600"/>
            </a:lvl1pPr>
            <a:lvl2pPr marL="456565" indent="0">
              <a:buNone/>
              <a:defRPr sz="1500"/>
            </a:lvl2pPr>
            <a:lvl3pPr marL="913130" indent="0">
              <a:buNone/>
              <a:defRPr sz="1200"/>
            </a:lvl3pPr>
            <a:lvl4pPr marL="1369060" indent="0">
              <a:buNone/>
              <a:defRPr sz="1100"/>
            </a:lvl4pPr>
            <a:lvl5pPr marL="1825625" indent="0">
              <a:buNone/>
              <a:defRPr sz="1100"/>
            </a:lvl5pPr>
            <a:lvl6pPr marL="2282190" indent="0">
              <a:buNone/>
              <a:defRPr sz="1100"/>
            </a:lvl6pPr>
            <a:lvl7pPr marL="2738755" indent="0">
              <a:buNone/>
              <a:defRPr sz="1100"/>
            </a:lvl7pPr>
            <a:lvl8pPr marL="3195320" indent="0">
              <a:buNone/>
              <a:defRPr sz="1100"/>
            </a:lvl8pPr>
            <a:lvl9pPr marL="3651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3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7"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7" y="3602059"/>
            <a:ext cx="9144001" cy="1655763"/>
          </a:xfrm>
        </p:spPr>
        <p:txBody>
          <a:bodyPr/>
          <a:lstStyle>
            <a:lvl1pPr marL="0" indent="0" algn="ctr">
              <a:buNone/>
              <a:defRPr sz="2400"/>
            </a:lvl1pPr>
            <a:lvl2pPr marL="456565" indent="0" algn="ctr">
              <a:buNone/>
              <a:defRPr sz="2000"/>
            </a:lvl2pPr>
            <a:lvl3pPr marL="913130" indent="0" algn="ctr">
              <a:buNone/>
              <a:defRPr sz="1900"/>
            </a:lvl3pPr>
            <a:lvl4pPr marL="1369695" indent="0" algn="ctr">
              <a:buNone/>
              <a:defRPr sz="1600"/>
            </a:lvl4pPr>
            <a:lvl5pPr marL="1825625" indent="0" algn="ctr">
              <a:buNone/>
              <a:defRPr sz="1600"/>
            </a:lvl5pPr>
            <a:lvl6pPr marL="2282190" indent="0" algn="ctr">
              <a:buNone/>
              <a:defRPr sz="1600"/>
            </a:lvl6pPr>
            <a:lvl7pPr marL="2738755" indent="0" algn="ctr">
              <a:buNone/>
              <a:defRPr sz="1600"/>
            </a:lvl7pPr>
            <a:lvl8pPr marL="3195320" indent="0" algn="ctr">
              <a:buNone/>
              <a:defRPr sz="1600"/>
            </a:lvl8pPr>
            <a:lvl9pPr marL="365188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09"/>
            <a:ext cx="10515600" cy="1500187"/>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130" indent="0">
              <a:buNone/>
              <a:defRPr sz="1900">
                <a:solidFill>
                  <a:schemeClr val="tx1">
                    <a:tint val="75000"/>
                  </a:schemeClr>
                </a:solidFill>
              </a:defRPr>
            </a:lvl3pPr>
            <a:lvl4pPr marL="1369695" indent="0">
              <a:buNone/>
              <a:defRPr sz="1600">
                <a:solidFill>
                  <a:schemeClr val="tx1">
                    <a:tint val="75000"/>
                  </a:schemeClr>
                </a:solidFill>
              </a:defRPr>
            </a:lvl4pPr>
            <a:lvl5pPr marL="1825625" indent="0">
              <a:buNone/>
              <a:defRPr sz="1600">
                <a:solidFill>
                  <a:schemeClr val="tx1">
                    <a:tint val="75000"/>
                  </a:schemeClr>
                </a:solidFill>
              </a:defRPr>
            </a:lvl5pPr>
            <a:lvl6pPr marL="2282190" indent="0">
              <a:buNone/>
              <a:defRPr sz="1600">
                <a:solidFill>
                  <a:schemeClr val="tx1">
                    <a:tint val="75000"/>
                  </a:schemeClr>
                </a:solidFill>
              </a:defRPr>
            </a:lvl6pPr>
            <a:lvl7pPr marL="2738755" indent="0">
              <a:buNone/>
              <a:defRPr sz="1600">
                <a:solidFill>
                  <a:schemeClr val="tx1">
                    <a:tint val="75000"/>
                  </a:schemeClr>
                </a:solidFill>
              </a:defRPr>
            </a:lvl7pPr>
            <a:lvl8pPr marL="3195320" indent="0">
              <a:buNone/>
              <a:defRPr sz="1600">
                <a:solidFill>
                  <a:schemeClr val="tx1">
                    <a:tint val="75000"/>
                  </a:schemeClr>
                </a:solidFill>
              </a:defRPr>
            </a:lvl8pPr>
            <a:lvl9pPr marL="365188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6"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12" y="1681163"/>
            <a:ext cx="5157787" cy="823912"/>
          </a:xfrm>
        </p:spPr>
        <p:txBody>
          <a:bodyPr anchor="b"/>
          <a:lstStyle>
            <a:lvl1pPr marL="0" indent="0">
              <a:buNone/>
              <a:defRPr sz="2400" b="1"/>
            </a:lvl1pPr>
            <a:lvl2pPr marL="456565" indent="0">
              <a:buNone/>
              <a:defRPr sz="2000" b="1"/>
            </a:lvl2pPr>
            <a:lvl3pPr marL="913130" indent="0">
              <a:buNone/>
              <a:defRPr sz="1900" b="1"/>
            </a:lvl3pPr>
            <a:lvl4pPr marL="1369695" indent="0">
              <a:buNone/>
              <a:defRPr sz="1600" b="1"/>
            </a:lvl4pPr>
            <a:lvl5pPr marL="1825625" indent="0">
              <a:buNone/>
              <a:defRPr sz="1600" b="1"/>
            </a:lvl5pPr>
            <a:lvl6pPr marL="2282190" indent="0">
              <a:buNone/>
              <a:defRPr sz="1600" b="1"/>
            </a:lvl6pPr>
            <a:lvl7pPr marL="2738755" indent="0">
              <a:buNone/>
              <a:defRPr sz="1600" b="1"/>
            </a:lvl7pPr>
            <a:lvl8pPr marL="3195320" indent="0">
              <a:buNone/>
              <a:defRPr sz="1600" b="1"/>
            </a:lvl8pPr>
            <a:lvl9pPr marL="365188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1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6565" indent="0">
              <a:buNone/>
              <a:defRPr sz="2000" b="1"/>
            </a:lvl2pPr>
            <a:lvl3pPr marL="913130" indent="0">
              <a:buNone/>
              <a:defRPr sz="1900" b="1"/>
            </a:lvl3pPr>
            <a:lvl4pPr marL="1369695" indent="0">
              <a:buNone/>
              <a:defRPr sz="1600" b="1"/>
            </a:lvl4pPr>
            <a:lvl5pPr marL="1825625" indent="0">
              <a:buNone/>
              <a:defRPr sz="1600" b="1"/>
            </a:lvl5pPr>
            <a:lvl6pPr marL="2282190" indent="0">
              <a:buNone/>
              <a:defRPr sz="1600" b="1"/>
            </a:lvl6pPr>
            <a:lvl7pPr marL="2738755" indent="0">
              <a:buNone/>
              <a:defRPr sz="1600" b="1"/>
            </a:lvl7pPr>
            <a:lvl8pPr marL="3195320" indent="0">
              <a:buNone/>
              <a:defRPr sz="1600" b="1"/>
            </a:lvl8pPr>
            <a:lvl9pPr marL="36518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6"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11" y="2057401"/>
            <a:ext cx="3932237" cy="3811588"/>
          </a:xfrm>
        </p:spPr>
        <p:txBody>
          <a:bodyPr/>
          <a:lstStyle>
            <a:lvl1pPr marL="0" indent="0">
              <a:buNone/>
              <a:defRPr sz="1600"/>
            </a:lvl1pPr>
            <a:lvl2pPr marL="456565" indent="0">
              <a:buNone/>
              <a:defRPr sz="1500"/>
            </a:lvl2pPr>
            <a:lvl3pPr marL="913130" indent="0">
              <a:buNone/>
              <a:defRPr sz="1200"/>
            </a:lvl3pPr>
            <a:lvl4pPr marL="1369695" indent="0">
              <a:buNone/>
              <a:defRPr sz="1100"/>
            </a:lvl4pPr>
            <a:lvl5pPr marL="1825625" indent="0">
              <a:buNone/>
              <a:defRPr sz="1100"/>
            </a:lvl5pPr>
            <a:lvl6pPr marL="2282190" indent="0">
              <a:buNone/>
              <a:defRPr sz="1100"/>
            </a:lvl6pPr>
            <a:lvl7pPr marL="2738755" indent="0">
              <a:buNone/>
              <a:defRPr sz="1100"/>
            </a:lvl7pPr>
            <a:lvl8pPr marL="3195320" indent="0">
              <a:buNone/>
              <a:defRPr sz="1100"/>
            </a:lvl8pPr>
            <a:lvl9pPr marL="365188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3"/>
            <a:ext cx="6172200" cy="4873625"/>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5625" indent="0">
              <a:buNone/>
              <a:defRPr sz="2000"/>
            </a:lvl5pPr>
            <a:lvl6pPr marL="2282190" indent="0">
              <a:buNone/>
              <a:defRPr sz="2000"/>
            </a:lvl6pPr>
            <a:lvl7pPr marL="2738755" indent="0">
              <a:buNone/>
              <a:defRPr sz="2000"/>
            </a:lvl7pPr>
            <a:lvl8pPr marL="3195320" indent="0">
              <a:buNone/>
              <a:defRPr sz="2000"/>
            </a:lvl8pPr>
            <a:lvl9pPr marL="3651885" indent="0">
              <a:buNone/>
              <a:defRPr sz="2000"/>
            </a:lvl9pPr>
          </a:lstStyle>
          <a:p>
            <a:endParaRPr lang="en-US"/>
          </a:p>
        </p:txBody>
      </p:sp>
      <p:sp>
        <p:nvSpPr>
          <p:cNvPr id="4" name="Text Placeholder 3"/>
          <p:cNvSpPr>
            <a:spLocks noGrp="1"/>
          </p:cNvSpPr>
          <p:nvPr>
            <p:ph type="body" sz="half" idx="2"/>
          </p:nvPr>
        </p:nvSpPr>
        <p:spPr>
          <a:xfrm>
            <a:off x="839811" y="2057401"/>
            <a:ext cx="3932237" cy="3811588"/>
          </a:xfrm>
        </p:spPr>
        <p:txBody>
          <a:bodyPr/>
          <a:lstStyle>
            <a:lvl1pPr marL="0" indent="0">
              <a:buNone/>
              <a:defRPr sz="1600"/>
            </a:lvl1pPr>
            <a:lvl2pPr marL="456565" indent="0">
              <a:buNone/>
              <a:defRPr sz="1500"/>
            </a:lvl2pPr>
            <a:lvl3pPr marL="913130" indent="0">
              <a:buNone/>
              <a:defRPr sz="1200"/>
            </a:lvl3pPr>
            <a:lvl4pPr marL="1369695" indent="0">
              <a:buNone/>
              <a:defRPr sz="1100"/>
            </a:lvl4pPr>
            <a:lvl5pPr marL="1825625" indent="0">
              <a:buNone/>
              <a:defRPr sz="1100"/>
            </a:lvl5pPr>
            <a:lvl6pPr marL="2282190" indent="0">
              <a:buNone/>
              <a:defRPr sz="1100"/>
            </a:lvl6pPr>
            <a:lvl7pPr marL="2738755" indent="0">
              <a:buNone/>
              <a:defRPr sz="1100"/>
            </a:lvl7pPr>
            <a:lvl8pPr marL="3195320" indent="0">
              <a:buNone/>
              <a:defRPr sz="1100"/>
            </a:lvl8pPr>
            <a:lvl9pPr marL="365188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4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1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t>10/11/20</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t>‹#›</a:t>
            </a:fld>
            <a:endParaRPr lang="en-US">
              <a:solidFill>
                <a:srgbClr val="FFFFFF">
                  <a:tint val="75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t>10/11/20</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t>‹#›</a:t>
            </a:fld>
            <a:endParaRPr lang="en-US">
              <a:solidFill>
                <a:srgbClr val="FFFFFF">
                  <a:tint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4266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1093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985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8544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7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5426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2168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34315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680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8296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9268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2518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871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3355441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7293989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20000400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3258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11630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59672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89692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77088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8655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656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23494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2580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5847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7"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7"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4855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4106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8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176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54428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7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7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3664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3152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8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1"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1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14204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78742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17061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19777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4277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15103654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17765003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sz="1900" dirty="0">
              <a:solidFill>
                <a:prstClr val="white"/>
              </a:solidFill>
              <a:latin typeface="Helvetica Regular" charset="0"/>
            </a:endParaRPr>
          </a:p>
        </p:txBody>
      </p:sp>
    </p:spTree>
    <p:extLst>
      <p:ext uri="{BB962C8B-B14F-4D97-AF65-F5344CB8AC3E}">
        <p14:creationId xmlns:p14="http://schemas.microsoft.com/office/powerpoint/2010/main" val="4268109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2069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90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11.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9.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2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2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4115557"/>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4105"/>
            <a:fld id="{56BD8FD8-A34D-43B1-A759-8AA482760513}" type="datetimeFigureOut">
              <a:rPr lang="en-US" smtClean="0">
                <a:solidFill>
                  <a:prstClr val="black">
                    <a:tint val="75000"/>
                  </a:prstClr>
                </a:solidFill>
              </a:rPr>
              <a:pPr defTabSz="914105"/>
              <a:t>10/11/20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1752885658"/>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 id="2147484373"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294" tIns="45647" rIns="91294" bIns="45647"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294" tIns="45647" rIns="91294" bIns="456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6"/>
            <a:ext cx="2743200" cy="365125"/>
          </a:xfrm>
          <a:prstGeom prst="rect">
            <a:avLst/>
          </a:prstGeom>
        </p:spPr>
        <p:txBody>
          <a:bodyPr vert="horz" lIns="91294" tIns="45647" rIns="91294" bIns="45647" rtlCol="0" anchor="ctr"/>
          <a:lstStyle>
            <a:lvl1pPr algn="l">
              <a:defRPr sz="1200">
                <a:solidFill>
                  <a:schemeClr val="tx1">
                    <a:tint val="75000"/>
                  </a:schemeClr>
                </a:solidFill>
              </a:defRPr>
            </a:lvl1pPr>
          </a:lstStyle>
          <a:p>
            <a:pPr defTabSz="912495"/>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6"/>
            <a:ext cx="4114800" cy="365125"/>
          </a:xfrm>
          <a:prstGeom prst="rect">
            <a:avLst/>
          </a:prstGeom>
        </p:spPr>
        <p:txBody>
          <a:bodyPr vert="horz" lIns="91294" tIns="45647" rIns="91294" bIns="45647" rtlCol="0" anchor="ctr"/>
          <a:lstStyle>
            <a:lvl1pPr algn="ctr">
              <a:defRPr sz="1200">
                <a:solidFill>
                  <a:schemeClr val="tx1">
                    <a:tint val="75000"/>
                  </a:schemeClr>
                </a:solidFill>
              </a:defRPr>
            </a:lvl1pPr>
          </a:lstStyle>
          <a:p>
            <a:pPr defTabSz="912495"/>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6"/>
            <a:ext cx="2743200" cy="365125"/>
          </a:xfrm>
          <a:prstGeom prst="rect">
            <a:avLst/>
          </a:prstGeom>
        </p:spPr>
        <p:txBody>
          <a:bodyPr vert="horz" lIns="91294" tIns="45647" rIns="91294" bIns="45647" rtlCol="0" anchor="ctr"/>
          <a:lstStyle>
            <a:lvl1pPr algn="r">
              <a:defRPr sz="1200">
                <a:solidFill>
                  <a:schemeClr val="tx1">
                    <a:tint val="75000"/>
                  </a:schemeClr>
                </a:solidFill>
              </a:defRPr>
            </a:lvl1pPr>
          </a:lstStyle>
          <a:p>
            <a:pPr defTabSz="912495"/>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24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22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79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2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85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3130" algn="l" defTabSz="912495" rtl="0" eaLnBrk="1" latinLnBrk="0" hangingPunct="1">
        <a:defRPr sz="1900" kern="1200">
          <a:solidFill>
            <a:schemeClr val="tx1"/>
          </a:solidFill>
          <a:latin typeface="+mn-lt"/>
          <a:ea typeface="+mn-ea"/>
          <a:cs typeface="+mn-cs"/>
        </a:defRPr>
      </a:lvl3pPr>
      <a:lvl4pPr marL="1369695"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755" algn="l" defTabSz="912495" rtl="0" eaLnBrk="1" latinLnBrk="0" hangingPunct="1">
        <a:defRPr sz="1900" kern="1200">
          <a:solidFill>
            <a:schemeClr val="tx1"/>
          </a:solidFill>
          <a:latin typeface="+mn-lt"/>
          <a:ea typeface="+mn-ea"/>
          <a:cs typeface="+mn-cs"/>
        </a:defRPr>
      </a:lvl7pPr>
      <a:lvl8pPr marL="3195320" algn="l" defTabSz="912495" rtl="0" eaLnBrk="1" latinLnBrk="0" hangingPunct="1">
        <a:defRPr sz="1900" kern="1200">
          <a:solidFill>
            <a:schemeClr val="tx1"/>
          </a:solidFill>
          <a:latin typeface="+mn-lt"/>
          <a:ea typeface="+mn-ea"/>
          <a:cs typeface="+mn-cs"/>
        </a:defRPr>
      </a:lvl8pPr>
      <a:lvl9pPr marL="3651885" algn="l" defTabSz="91249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287" tIns="45643" rIns="91287" bIns="45643"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287" tIns="45643" rIns="91287" bIns="456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9"/>
            <a:ext cx="2743200" cy="365125"/>
          </a:xfrm>
          <a:prstGeom prst="rect">
            <a:avLst/>
          </a:prstGeom>
        </p:spPr>
        <p:txBody>
          <a:bodyPr vert="horz" lIns="91287" tIns="45643" rIns="91287" bIns="45643" rtlCol="0" anchor="ctr"/>
          <a:lstStyle>
            <a:lvl1pPr algn="l">
              <a:defRPr sz="1200">
                <a:solidFill>
                  <a:schemeClr val="tx1">
                    <a:tint val="75000"/>
                  </a:schemeClr>
                </a:solidFill>
              </a:defRPr>
            </a:lvl1pPr>
          </a:lstStyle>
          <a:p>
            <a:pPr defTabSz="912495"/>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9"/>
            <a:ext cx="4114800" cy="365125"/>
          </a:xfrm>
          <a:prstGeom prst="rect">
            <a:avLst/>
          </a:prstGeom>
        </p:spPr>
        <p:txBody>
          <a:bodyPr vert="horz" lIns="91287" tIns="45643" rIns="91287" bIns="45643" rtlCol="0" anchor="ctr"/>
          <a:lstStyle>
            <a:lvl1pPr algn="ctr">
              <a:defRPr sz="1200">
                <a:solidFill>
                  <a:schemeClr val="tx1">
                    <a:tint val="75000"/>
                  </a:schemeClr>
                </a:solidFill>
              </a:defRPr>
            </a:lvl1pPr>
          </a:lstStyle>
          <a:p>
            <a:pPr defTabSz="912495"/>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9"/>
            <a:ext cx="2743200" cy="365125"/>
          </a:xfrm>
          <a:prstGeom prst="rect">
            <a:avLst/>
          </a:prstGeom>
        </p:spPr>
        <p:txBody>
          <a:bodyPr vert="horz" lIns="91287" tIns="45643" rIns="91287" bIns="45643" rtlCol="0" anchor="ctr"/>
          <a:lstStyle>
            <a:lvl1pPr algn="r">
              <a:defRPr sz="1200">
                <a:solidFill>
                  <a:schemeClr val="tx1">
                    <a:tint val="75000"/>
                  </a:schemeClr>
                </a:solidFill>
              </a:defRPr>
            </a:lvl1pPr>
          </a:lstStyle>
          <a:p>
            <a:pPr defTabSz="912495"/>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24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22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1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2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85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3130"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755" algn="l" defTabSz="912495" rtl="0" eaLnBrk="1" latinLnBrk="0" hangingPunct="1">
        <a:defRPr sz="1900" kern="1200">
          <a:solidFill>
            <a:schemeClr val="tx1"/>
          </a:solidFill>
          <a:latin typeface="+mn-lt"/>
          <a:ea typeface="+mn-ea"/>
          <a:cs typeface="+mn-cs"/>
        </a:defRPr>
      </a:lvl7pPr>
      <a:lvl8pPr marL="3195320" algn="l" defTabSz="912495" rtl="0" eaLnBrk="1" latinLnBrk="0" hangingPunct="1">
        <a:defRPr sz="1900" kern="1200">
          <a:solidFill>
            <a:schemeClr val="tx1"/>
          </a:solidFill>
          <a:latin typeface="+mn-lt"/>
          <a:ea typeface="+mn-ea"/>
          <a:cs typeface="+mn-cs"/>
        </a:defRPr>
      </a:lvl8pPr>
      <a:lvl9pPr marL="3651250" algn="l" defTabSz="91249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294" tIns="45647" rIns="91294" bIns="45647"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294" tIns="45647" rIns="91294" bIns="456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6"/>
            <a:ext cx="2743200" cy="365125"/>
          </a:xfrm>
          <a:prstGeom prst="rect">
            <a:avLst/>
          </a:prstGeom>
        </p:spPr>
        <p:txBody>
          <a:bodyPr vert="horz" lIns="91294" tIns="45647" rIns="91294" bIns="45647" rtlCol="0" anchor="ctr"/>
          <a:lstStyle>
            <a:lvl1pPr algn="l">
              <a:defRPr sz="1200">
                <a:solidFill>
                  <a:schemeClr val="tx1">
                    <a:tint val="75000"/>
                  </a:schemeClr>
                </a:solidFill>
              </a:defRPr>
            </a:lvl1pPr>
          </a:lstStyle>
          <a:p>
            <a:pPr defTabSz="912495"/>
            <a:fld id="{97598136-32DE-410E-A4E3-969AF1DA6814}"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96"/>
            <a:ext cx="4114800" cy="365125"/>
          </a:xfrm>
          <a:prstGeom prst="rect">
            <a:avLst/>
          </a:prstGeom>
        </p:spPr>
        <p:txBody>
          <a:bodyPr vert="horz" lIns="91294" tIns="45647" rIns="91294" bIns="45647" rtlCol="0" anchor="ctr"/>
          <a:lstStyle>
            <a:lvl1pPr algn="ctr">
              <a:defRPr sz="1200">
                <a:solidFill>
                  <a:schemeClr val="tx1">
                    <a:tint val="75000"/>
                  </a:schemeClr>
                </a:solidFill>
              </a:defRPr>
            </a:lvl1pPr>
          </a:lstStyle>
          <a:p>
            <a:pPr defTabSz="912495"/>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96"/>
            <a:ext cx="2743200" cy="365125"/>
          </a:xfrm>
          <a:prstGeom prst="rect">
            <a:avLst/>
          </a:prstGeom>
        </p:spPr>
        <p:txBody>
          <a:bodyPr vert="horz" lIns="91294" tIns="45647" rIns="91294" bIns="45647" rtlCol="0" anchor="ctr"/>
          <a:lstStyle>
            <a:lvl1pPr algn="r">
              <a:defRPr sz="1200">
                <a:solidFill>
                  <a:schemeClr val="tx1">
                    <a:tint val="75000"/>
                  </a:schemeClr>
                </a:solidFill>
              </a:defRPr>
            </a:lvl1pPr>
          </a:lstStyle>
          <a:p>
            <a:pPr defTabSz="912495"/>
            <a:fld id="{A440B766-694A-4C85-A5E3-8AA8E042C453}"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24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22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79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2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85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3130" algn="l" defTabSz="912495" rtl="0" eaLnBrk="1" latinLnBrk="0" hangingPunct="1">
        <a:defRPr sz="1900" kern="1200">
          <a:solidFill>
            <a:schemeClr val="tx1"/>
          </a:solidFill>
          <a:latin typeface="+mn-lt"/>
          <a:ea typeface="+mn-ea"/>
          <a:cs typeface="+mn-cs"/>
        </a:defRPr>
      </a:lvl3pPr>
      <a:lvl4pPr marL="1369695"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755" algn="l" defTabSz="912495" rtl="0" eaLnBrk="1" latinLnBrk="0" hangingPunct="1">
        <a:defRPr sz="1900" kern="1200">
          <a:solidFill>
            <a:schemeClr val="tx1"/>
          </a:solidFill>
          <a:latin typeface="+mn-lt"/>
          <a:ea typeface="+mn-ea"/>
          <a:cs typeface="+mn-cs"/>
        </a:defRPr>
      </a:lvl7pPr>
      <a:lvl8pPr marL="3195320" algn="l" defTabSz="912495" rtl="0" eaLnBrk="1" latinLnBrk="0" hangingPunct="1">
        <a:defRPr sz="1900" kern="1200">
          <a:solidFill>
            <a:schemeClr val="tx1"/>
          </a:solidFill>
          <a:latin typeface="+mn-lt"/>
          <a:ea typeface="+mn-ea"/>
          <a:cs typeface="+mn-cs"/>
        </a:defRPr>
      </a:lvl8pPr>
      <a:lvl9pPr marL="3651885" algn="l" defTabSz="91249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8831D-E213-44E2-95BA-7101BA0ACAC8}" type="datetimeFigureOut">
              <a:rPr lang="en-US" smtClean="0">
                <a:solidFill>
                  <a:prstClr val="black">
                    <a:tint val="75000"/>
                  </a:prstClr>
                </a:solidFill>
              </a:rPr>
              <a:t>10/11/20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4073C-89A9-4035-BC35-F66F36BF81CE}"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5771" tIns="34289" rIns="65771"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5771" tIns="34289" rIns="6577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5771" tIns="34289" rIns="65771" bIns="34289" rtlCol="0" anchor="ctr"/>
          <a:lstStyle>
            <a:lvl1pPr algn="l">
              <a:defRPr sz="1200">
                <a:solidFill>
                  <a:schemeClr val="tx1">
                    <a:tint val="75000"/>
                  </a:schemeClr>
                </a:solidFill>
              </a:defRPr>
            </a:lvl1pPr>
          </a:lstStyle>
          <a:p>
            <a:pPr defTabSz="872490"/>
            <a:fld id="{CDE90E05-8221-4670-AF26-6BBB5734285E}" type="datetimeFigureOut">
              <a:rPr lang="en-US" smtClean="0">
                <a:solidFill>
                  <a:srgbClr val="FFFFFF">
                    <a:tint val="75000"/>
                  </a:srgbClr>
                </a:solidFill>
              </a:rPr>
              <a:t>10/11/20</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5771" tIns="34289" rIns="65771" bIns="34289" rtlCol="0" anchor="ctr"/>
          <a:lstStyle>
            <a:lvl1pPr algn="ctr">
              <a:defRPr sz="1200">
                <a:solidFill>
                  <a:schemeClr val="tx1">
                    <a:tint val="75000"/>
                  </a:schemeClr>
                </a:solidFill>
              </a:defRPr>
            </a:lvl1pPr>
          </a:lstStyle>
          <a:p>
            <a:pPr defTabSz="872490"/>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5771" tIns="34289" rIns="65771" bIns="34289" rtlCol="0" anchor="ctr"/>
          <a:lstStyle>
            <a:lvl1pPr algn="r">
              <a:defRPr sz="1200">
                <a:solidFill>
                  <a:schemeClr val="tx1">
                    <a:tint val="75000"/>
                  </a:schemeClr>
                </a:solidFill>
              </a:defRPr>
            </a:lvl1pPr>
          </a:lstStyle>
          <a:p>
            <a:pPr defTabSz="872490"/>
            <a:fld id="{22ECDDF0-F688-4C7E-94C5-A0EFC4BE057C}" type="slidenum">
              <a:rPr lang="en-US" smtClean="0">
                <a:solidFill>
                  <a:srgbClr val="FFFFFF">
                    <a:tint val="75000"/>
                  </a:srgbClr>
                </a:solidFill>
              </a:r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4006" r:id="rId1"/>
  </p:sldLayoutIdLst>
  <p:txStyles>
    <p:titleStyle>
      <a:lvl1pPr algn="l" defTabSz="87249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8440" indent="-218440" algn="l" defTabSz="87249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5955" indent="-218440" algn="l" defTabSz="87249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0295" indent="-218440" algn="l" defTabSz="87249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26540"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1963420"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400300"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835910"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272155"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709035"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872490" rtl="0" eaLnBrk="1" latinLnBrk="0" hangingPunct="1">
        <a:defRPr sz="1865" kern="1200">
          <a:solidFill>
            <a:schemeClr val="tx1"/>
          </a:solidFill>
          <a:latin typeface="+mn-lt"/>
          <a:ea typeface="+mn-ea"/>
          <a:cs typeface="+mn-cs"/>
        </a:defRPr>
      </a:lvl1pPr>
      <a:lvl2pPr marL="436245" algn="l" defTabSz="872490" rtl="0" eaLnBrk="1" latinLnBrk="0" hangingPunct="1">
        <a:defRPr sz="1865" kern="1200">
          <a:solidFill>
            <a:schemeClr val="tx1"/>
          </a:solidFill>
          <a:latin typeface="+mn-lt"/>
          <a:ea typeface="+mn-ea"/>
          <a:cs typeface="+mn-cs"/>
        </a:defRPr>
      </a:lvl2pPr>
      <a:lvl3pPr marL="872490" algn="l" defTabSz="872490" rtl="0" eaLnBrk="1" latinLnBrk="0" hangingPunct="1">
        <a:defRPr sz="1865" kern="1200">
          <a:solidFill>
            <a:schemeClr val="tx1"/>
          </a:solidFill>
          <a:latin typeface="+mn-lt"/>
          <a:ea typeface="+mn-ea"/>
          <a:cs typeface="+mn-cs"/>
        </a:defRPr>
      </a:lvl3pPr>
      <a:lvl4pPr marL="1309370" algn="l" defTabSz="872490" rtl="0" eaLnBrk="1" latinLnBrk="0" hangingPunct="1">
        <a:defRPr sz="1865" kern="1200">
          <a:solidFill>
            <a:schemeClr val="tx1"/>
          </a:solidFill>
          <a:latin typeface="+mn-lt"/>
          <a:ea typeface="+mn-ea"/>
          <a:cs typeface="+mn-cs"/>
        </a:defRPr>
      </a:lvl4pPr>
      <a:lvl5pPr marL="1745615" algn="l" defTabSz="872490" rtl="0" eaLnBrk="1" latinLnBrk="0" hangingPunct="1">
        <a:defRPr sz="1865" kern="1200">
          <a:solidFill>
            <a:schemeClr val="tx1"/>
          </a:solidFill>
          <a:latin typeface="+mn-lt"/>
          <a:ea typeface="+mn-ea"/>
          <a:cs typeface="+mn-cs"/>
        </a:defRPr>
      </a:lvl5pPr>
      <a:lvl6pPr marL="2181860" algn="l" defTabSz="872490" rtl="0" eaLnBrk="1" latinLnBrk="0" hangingPunct="1">
        <a:defRPr sz="1865" kern="1200">
          <a:solidFill>
            <a:schemeClr val="tx1"/>
          </a:solidFill>
          <a:latin typeface="+mn-lt"/>
          <a:ea typeface="+mn-ea"/>
          <a:cs typeface="+mn-cs"/>
        </a:defRPr>
      </a:lvl6pPr>
      <a:lvl7pPr marL="2617470" algn="l" defTabSz="872490" rtl="0" eaLnBrk="1" latinLnBrk="0" hangingPunct="1">
        <a:defRPr sz="1865" kern="1200">
          <a:solidFill>
            <a:schemeClr val="tx1"/>
          </a:solidFill>
          <a:latin typeface="+mn-lt"/>
          <a:ea typeface="+mn-ea"/>
          <a:cs typeface="+mn-cs"/>
        </a:defRPr>
      </a:lvl7pPr>
      <a:lvl8pPr marL="3054350" algn="l" defTabSz="872490" rtl="0" eaLnBrk="1" latinLnBrk="0" hangingPunct="1">
        <a:defRPr sz="1865" kern="1200">
          <a:solidFill>
            <a:schemeClr val="tx1"/>
          </a:solidFill>
          <a:latin typeface="+mn-lt"/>
          <a:ea typeface="+mn-ea"/>
          <a:cs typeface="+mn-cs"/>
        </a:defRPr>
      </a:lvl8pPr>
      <a:lvl9pPr marL="3490595" algn="l" defTabSz="872490" rtl="0" eaLnBrk="1" latinLnBrk="0" hangingPunct="1">
        <a:defRPr sz="186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4742" tIns="34289" rIns="64742"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4742" tIns="34289" rIns="64742"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4742" tIns="34289" rIns="64742" bIns="34289" rtlCol="0" anchor="ctr"/>
          <a:lstStyle>
            <a:lvl1pPr algn="l">
              <a:defRPr sz="1200">
                <a:solidFill>
                  <a:schemeClr val="tx1">
                    <a:tint val="75000"/>
                  </a:schemeClr>
                </a:solidFill>
              </a:defRPr>
            </a:lvl1pPr>
          </a:lstStyle>
          <a:p>
            <a:pPr defTabSz="857885"/>
            <a:fld id="{CDE90E05-8221-4670-AF26-6BBB5734285E}" type="datetimeFigureOut">
              <a:rPr lang="en-US" smtClean="0">
                <a:solidFill>
                  <a:srgbClr val="FFFFFF">
                    <a:tint val="75000"/>
                  </a:srgbClr>
                </a:solidFill>
              </a:rPr>
              <a:t>10/11/20</a:t>
            </a:fld>
            <a:endParaRPr lang="en-US">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4742" tIns="34289" rIns="64742" bIns="34289" rtlCol="0" anchor="ctr"/>
          <a:lstStyle>
            <a:lvl1pPr algn="ctr">
              <a:defRPr sz="1200">
                <a:solidFill>
                  <a:schemeClr val="tx1">
                    <a:tint val="75000"/>
                  </a:schemeClr>
                </a:solidFill>
              </a:defRPr>
            </a:lvl1pPr>
          </a:lstStyle>
          <a:p>
            <a:pPr defTabSz="857885"/>
            <a:endParaRPr lang="en-US">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4742" tIns="34289" rIns="64742" bIns="34289" rtlCol="0" anchor="ctr"/>
          <a:lstStyle>
            <a:lvl1pPr algn="r">
              <a:defRPr sz="1200">
                <a:solidFill>
                  <a:schemeClr val="tx1">
                    <a:tint val="75000"/>
                  </a:schemeClr>
                </a:solidFill>
              </a:defRPr>
            </a:lvl1pPr>
          </a:lstStyle>
          <a:p>
            <a:pPr defTabSz="857885"/>
            <a:fld id="{22ECDDF0-F688-4C7E-94C5-A0EFC4BE057C}" type="slidenum">
              <a:rPr lang="en-US" smtClean="0">
                <a:solidFill>
                  <a:srgbClr val="FFFFFF">
                    <a:tint val="75000"/>
                  </a:srgbClr>
                </a:solidFill>
              </a:r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4008" r:id="rId1"/>
  </p:sldLayoutIdLst>
  <p:txStyles>
    <p:titleStyle>
      <a:lvl1pPr algn="l" defTabSz="8578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4630" indent="-214630" algn="l" defTabSz="8578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44525" indent="-214630" algn="l" defTabSz="8578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71880" indent="-214630" algn="l" defTabSz="8578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01140"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1930400"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359025"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787650"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216910"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645535"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857885" rtl="0" eaLnBrk="1" latinLnBrk="0" hangingPunct="1">
        <a:defRPr sz="1865" kern="1200">
          <a:solidFill>
            <a:schemeClr val="tx1"/>
          </a:solidFill>
          <a:latin typeface="+mn-lt"/>
          <a:ea typeface="+mn-ea"/>
          <a:cs typeface="+mn-cs"/>
        </a:defRPr>
      </a:lvl1pPr>
      <a:lvl2pPr marL="428625" algn="l" defTabSz="857885" rtl="0" eaLnBrk="1" latinLnBrk="0" hangingPunct="1">
        <a:defRPr sz="1865" kern="1200">
          <a:solidFill>
            <a:schemeClr val="tx1"/>
          </a:solidFill>
          <a:latin typeface="+mn-lt"/>
          <a:ea typeface="+mn-ea"/>
          <a:cs typeface="+mn-cs"/>
        </a:defRPr>
      </a:lvl2pPr>
      <a:lvl3pPr marL="857885" algn="l" defTabSz="857885" rtl="0" eaLnBrk="1" latinLnBrk="0" hangingPunct="1">
        <a:defRPr sz="1865" kern="1200">
          <a:solidFill>
            <a:schemeClr val="tx1"/>
          </a:solidFill>
          <a:latin typeface="+mn-lt"/>
          <a:ea typeface="+mn-ea"/>
          <a:cs typeface="+mn-cs"/>
        </a:defRPr>
      </a:lvl3pPr>
      <a:lvl4pPr marL="1287780" algn="l" defTabSz="857885" rtl="0" eaLnBrk="1" latinLnBrk="0" hangingPunct="1">
        <a:defRPr sz="1865" kern="1200">
          <a:solidFill>
            <a:schemeClr val="tx1"/>
          </a:solidFill>
          <a:latin typeface="+mn-lt"/>
          <a:ea typeface="+mn-ea"/>
          <a:cs typeface="+mn-cs"/>
        </a:defRPr>
      </a:lvl4pPr>
      <a:lvl5pPr marL="1715770" algn="l" defTabSz="857885" rtl="0" eaLnBrk="1" latinLnBrk="0" hangingPunct="1">
        <a:defRPr sz="1865" kern="1200">
          <a:solidFill>
            <a:schemeClr val="tx1"/>
          </a:solidFill>
          <a:latin typeface="+mn-lt"/>
          <a:ea typeface="+mn-ea"/>
          <a:cs typeface="+mn-cs"/>
        </a:defRPr>
      </a:lvl5pPr>
      <a:lvl6pPr marL="2144395" algn="l" defTabSz="857885" rtl="0" eaLnBrk="1" latinLnBrk="0" hangingPunct="1">
        <a:defRPr sz="1865" kern="1200">
          <a:solidFill>
            <a:schemeClr val="tx1"/>
          </a:solidFill>
          <a:latin typeface="+mn-lt"/>
          <a:ea typeface="+mn-ea"/>
          <a:cs typeface="+mn-cs"/>
        </a:defRPr>
      </a:lvl6pPr>
      <a:lvl7pPr marL="2573655" algn="l" defTabSz="857885" rtl="0" eaLnBrk="1" latinLnBrk="0" hangingPunct="1">
        <a:defRPr sz="1865" kern="1200">
          <a:solidFill>
            <a:schemeClr val="tx1"/>
          </a:solidFill>
          <a:latin typeface="+mn-lt"/>
          <a:ea typeface="+mn-ea"/>
          <a:cs typeface="+mn-cs"/>
        </a:defRPr>
      </a:lvl7pPr>
      <a:lvl8pPr marL="3002280" algn="l" defTabSz="857885" rtl="0" eaLnBrk="1" latinLnBrk="0" hangingPunct="1">
        <a:defRPr sz="1865" kern="1200">
          <a:solidFill>
            <a:schemeClr val="tx1"/>
          </a:solidFill>
          <a:latin typeface="+mn-lt"/>
          <a:ea typeface="+mn-ea"/>
          <a:cs typeface="+mn-cs"/>
        </a:defRPr>
      </a:lvl8pPr>
      <a:lvl9pPr marL="3430905" algn="l" defTabSz="857885" rtl="0" eaLnBrk="1" latinLnBrk="0" hangingPunct="1">
        <a:defRPr sz="186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8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fld id="{97598136-32DE-410E-A4E3-969AF1DA6814}" type="datetimeFigureOut">
              <a:rPr lang="en-US" smtClean="0">
                <a:solidFill>
                  <a:prstClr val="black">
                    <a:tint val="75000"/>
                  </a:prstClr>
                </a:solidFill>
              </a:rPr>
              <a:pPr/>
              <a:t>10/11/20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8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8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6700948"/>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4105"/>
            <a:fld id="{56BD8FD8-A34D-43B1-A759-8AA482760513}" type="datetimeFigureOut">
              <a:rPr lang="en-US" smtClean="0">
                <a:solidFill>
                  <a:prstClr val="black">
                    <a:tint val="75000"/>
                  </a:prstClr>
                </a:solidFill>
              </a:rPr>
              <a:pPr defTabSz="914105"/>
              <a:t>10/11/20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400769836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 id="2147484333" r:id="rId13"/>
    <p:sldLayoutId id="2147484334"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tags" Target="../tags/tag4.xml"/><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9.xml"/><Relationship Id="rId11" Type="http://schemas.openxmlformats.org/officeDocument/2006/relationships/image" Target="../media/image49.png"/><Relationship Id="rId5" Type="http://schemas.openxmlformats.org/officeDocument/2006/relationships/tags" Target="../tags/tag6.xml"/><Relationship Id="rId15" Type="http://schemas.openxmlformats.org/officeDocument/2006/relationships/image" Target="../media/image57.png"/><Relationship Id="rId10" Type="http://schemas.openxmlformats.org/officeDocument/2006/relationships/image" Target="../media/image50.png"/><Relationship Id="rId4" Type="http://schemas.openxmlformats.org/officeDocument/2006/relationships/tags" Target="../tags/tag5.xml"/><Relationship Id="rId9" Type="http://schemas.openxmlformats.org/officeDocument/2006/relationships/image" Target="../media/image53.png"/><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tags" Target="../tags/tag9.xml"/><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9.xml"/><Relationship Id="rId11" Type="http://schemas.openxmlformats.org/officeDocument/2006/relationships/image" Target="../media/image49.png"/><Relationship Id="rId5" Type="http://schemas.openxmlformats.org/officeDocument/2006/relationships/tags" Target="../tags/tag11.xml"/><Relationship Id="rId15" Type="http://schemas.openxmlformats.org/officeDocument/2006/relationships/image" Target="../media/image58.png"/><Relationship Id="rId10" Type="http://schemas.openxmlformats.org/officeDocument/2006/relationships/image" Target="../media/image50.png"/><Relationship Id="rId4" Type="http://schemas.openxmlformats.org/officeDocument/2006/relationships/tags" Target="../tags/tag10.xml"/><Relationship Id="rId9" Type="http://schemas.openxmlformats.org/officeDocument/2006/relationships/image" Target="../media/image53.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tags" Target="../tags/tag14.xml"/><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9.xml"/><Relationship Id="rId11" Type="http://schemas.openxmlformats.org/officeDocument/2006/relationships/image" Target="../media/image49.png"/><Relationship Id="rId5" Type="http://schemas.openxmlformats.org/officeDocument/2006/relationships/tags" Target="../tags/tag16.xml"/><Relationship Id="rId15" Type="http://schemas.openxmlformats.org/officeDocument/2006/relationships/image" Target="../media/image59.png"/><Relationship Id="rId10" Type="http://schemas.openxmlformats.org/officeDocument/2006/relationships/image" Target="../media/image50.png"/><Relationship Id="rId4" Type="http://schemas.openxmlformats.org/officeDocument/2006/relationships/tags" Target="../tags/tag15.xml"/><Relationship Id="rId9" Type="http://schemas.openxmlformats.org/officeDocument/2006/relationships/image" Target="../media/image53.png"/><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22" y="3558772"/>
            <a:ext cx="9390743" cy="2017486"/>
            <a:chOff x="-1" y="3558772"/>
            <a:chExt cx="9390743" cy="2017486"/>
          </a:xfrm>
        </p:grpSpPr>
        <p:sp>
          <p:nvSpPr>
            <p:cNvPr id="3" name="Rectangle 2"/>
            <p:cNvSpPr/>
            <p:nvPr/>
          </p:nvSpPr>
          <p:spPr>
            <a:xfrm>
              <a:off x="-1" y="3558772"/>
              <a:ext cx="9390743" cy="2017486"/>
            </a:xfrm>
            <a:prstGeom prst="rect">
              <a:avLst/>
            </a:prstGeom>
            <a:gradFill flip="none" rotWithShape="1">
              <a:gsLst>
                <a:gs pos="0">
                  <a:schemeClr val="tx1">
                    <a:alpha val="0"/>
                  </a:schemeClr>
                </a:gs>
                <a:gs pos="100000">
                  <a:schemeClr val="accent4">
                    <a:lumMod val="75000"/>
                  </a:schemeClr>
                </a:gs>
                <a:gs pos="50000">
                  <a:schemeClr val="accent4">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a:solidFill>
                  <a:prstClr val="white"/>
                </a:solidFill>
                <a:latin typeface="Microsoft JhengHei" panose="020B0604030504040204" pitchFamily="34" charset="-120"/>
                <a:ea typeface="Microsoft JhengHei" panose="020B0604030504040204" pitchFamily="34" charset="-120"/>
              </a:endParaRPr>
            </a:p>
          </p:txBody>
        </p:sp>
        <p:sp>
          <p:nvSpPr>
            <p:cNvPr id="2" name="Rectangle 1"/>
            <p:cNvSpPr/>
            <p:nvPr/>
          </p:nvSpPr>
          <p:spPr>
            <a:xfrm>
              <a:off x="77053" y="3782685"/>
              <a:ext cx="5838132" cy="1169551"/>
            </a:xfrm>
            <a:prstGeom prst="rect">
              <a:avLst/>
            </a:prstGeom>
          </p:spPr>
          <p:txBody>
            <a:bodyPr wrap="none">
              <a:spAutoFit/>
            </a:bodyPr>
            <a:lstStyle/>
            <a:p>
              <a:pPr algn="ctr">
                <a:spcBef>
                  <a:spcPct val="0"/>
                </a:spcBef>
              </a:pPr>
              <a:r>
                <a:rPr lang="zh-TW" altLang="en-US" sz="7000" cap="all" dirty="0">
                  <a:solidFill>
                    <a:prstClr val="white"/>
                  </a:solidFill>
                  <a:latin typeface="Microsoft JhengHei" panose="020B0604030504040204" pitchFamily="34" charset="-120"/>
                  <a:ea typeface="Microsoft JhengHei" panose="020B0604030504040204" pitchFamily="34" charset="-120"/>
                </a:rPr>
                <a:t>零售</a:t>
              </a:r>
              <a:r>
                <a:rPr lang="en-US" altLang="en-US" sz="7000" cap="all" dirty="0">
                  <a:solidFill>
                    <a:prstClr val="white"/>
                  </a:solidFill>
                  <a:ea typeface="新細明體" pitchFamily="18" charset="-120"/>
                </a:rPr>
                <a:t>Retailing</a:t>
              </a:r>
            </a:p>
          </p:txBody>
        </p:sp>
      </p:grpSp>
      <p:grpSp>
        <p:nvGrpSpPr>
          <p:cNvPr id="6" name="Group 5"/>
          <p:cNvGrpSpPr/>
          <p:nvPr/>
        </p:nvGrpSpPr>
        <p:grpSpPr>
          <a:xfrm>
            <a:off x="7383394" y="3104147"/>
            <a:ext cx="3390505" cy="3390499"/>
            <a:chOff x="3535695" y="868680"/>
            <a:chExt cx="5120641" cy="5120640"/>
          </a:xfrm>
        </p:grpSpPr>
        <p:sp>
          <p:nvSpPr>
            <p:cNvPr id="7" name="Oval 6"/>
            <p:cNvSpPr/>
            <p:nvPr/>
          </p:nvSpPr>
          <p:spPr>
            <a:xfrm>
              <a:off x="3535695" y="868680"/>
              <a:ext cx="5120641" cy="5120640"/>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8" name="Group 7"/>
            <p:cNvGrpSpPr/>
            <p:nvPr/>
          </p:nvGrpSpPr>
          <p:grpSpPr>
            <a:xfrm>
              <a:off x="3721998" y="950095"/>
              <a:ext cx="4902848" cy="4056100"/>
              <a:chOff x="3721982" y="1142360"/>
              <a:chExt cx="4902848" cy="4056100"/>
            </a:xfrm>
          </p:grpSpPr>
          <p:sp>
            <p:nvSpPr>
              <p:cNvPr id="9" name="Rectangle 8"/>
              <p:cNvSpPr/>
              <p:nvPr/>
            </p:nvSpPr>
            <p:spPr>
              <a:xfrm>
                <a:off x="5035084" y="1142360"/>
                <a:ext cx="2176963" cy="1766362"/>
              </a:xfrm>
              <a:prstGeom prst="rect">
                <a:avLst/>
              </a:prstGeom>
            </p:spPr>
            <p:txBody>
              <a:bodyPr wrap="none">
                <a:spAutoFit/>
              </a:bodyPr>
              <a:lstStyle/>
              <a:p>
                <a:r>
                  <a:rPr lang="en-US" sz="7000" b="1" cap="all" dirty="0">
                    <a:solidFill>
                      <a:srgbClr val="FFBE00"/>
                    </a:solidFill>
                    <a:latin typeface="Microsoft JhengHei" panose="020B0604030504040204" pitchFamily="34" charset="-120"/>
                    <a:ea typeface="Microsoft JhengHei" panose="020B0604030504040204" pitchFamily="34" charset="-120"/>
                  </a:rPr>
                  <a:t>BV</a:t>
                </a:r>
                <a:endParaRPr lang="en-US" sz="7000" b="1" dirty="0">
                  <a:solidFill>
                    <a:srgbClr val="FFBE00"/>
                  </a:solidFill>
                  <a:latin typeface="Microsoft JhengHei" panose="020B0604030504040204" pitchFamily="34" charset="-120"/>
                  <a:ea typeface="Microsoft JhengHei" panose="020B0604030504040204" pitchFamily="34" charset="-120"/>
                </a:endParaRPr>
              </a:p>
            </p:txBody>
          </p:sp>
          <p:sp>
            <p:nvSpPr>
              <p:cNvPr id="10" name="Rectangle 9"/>
              <p:cNvSpPr/>
              <p:nvPr/>
            </p:nvSpPr>
            <p:spPr>
              <a:xfrm>
                <a:off x="3721982" y="3896931"/>
                <a:ext cx="4902848" cy="1301529"/>
              </a:xfrm>
              <a:prstGeom prst="rect">
                <a:avLst/>
              </a:prstGeom>
            </p:spPr>
            <p:txBody>
              <a:bodyPr wrap="square">
                <a:spAutoFit/>
              </a:bodyPr>
              <a:lstStyle/>
              <a:p>
                <a:pPr algn="ctr"/>
                <a:r>
                  <a:rPr lang="zh-TW" altLang="en-US" sz="2500" b="1" cap="all" dirty="0">
                    <a:ln>
                      <a:solidFill>
                        <a:prstClr val="white"/>
                      </a:solidFill>
                    </a:ln>
                    <a:solidFill>
                      <a:prstClr val="white"/>
                    </a:solidFill>
                    <a:latin typeface="Microsoft JhengHei" panose="020B0604030504040204" pitchFamily="34" charset="-120"/>
                    <a:ea typeface="Microsoft JhengHei" panose="020B0604030504040204" pitchFamily="34" charset="-120"/>
                  </a:rPr>
                  <a:t>每周收入</a:t>
                </a:r>
                <a:endParaRPr lang="en-US" altLang="zh-TW" sz="2500" b="1" cap="all"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sz="2500" b="1" cap="all" dirty="0">
                    <a:ln>
                      <a:solidFill>
                        <a:prstClr val="white"/>
                      </a:solidFill>
                    </a:ln>
                    <a:solidFill>
                      <a:prstClr val="white"/>
                    </a:solidFill>
                    <a:latin typeface="Microsoft JhengHei" panose="020B0604030504040204" pitchFamily="34" charset="-120"/>
                    <a:ea typeface="Microsoft JhengHei" panose="020B0604030504040204" pitchFamily="34" charset="-120"/>
                  </a:rPr>
                  <a:t>Weekly income</a:t>
                </a:r>
              </a:p>
            </p:txBody>
          </p:sp>
          <p:sp>
            <p:nvSpPr>
              <p:cNvPr id="11" name="Rectangle 10"/>
              <p:cNvSpPr/>
              <p:nvPr/>
            </p:nvSpPr>
            <p:spPr>
              <a:xfrm>
                <a:off x="5538386" y="2571840"/>
                <a:ext cx="1055035" cy="1533947"/>
              </a:xfrm>
              <a:prstGeom prst="rect">
                <a:avLst/>
              </a:prstGeom>
            </p:spPr>
            <p:txBody>
              <a:bodyPr wrap="square">
                <a:spAutoFit/>
              </a:bodyPr>
              <a:lstStyle/>
              <a:p>
                <a:pPr algn="ctr"/>
                <a:r>
                  <a:rPr lang="en-US" sz="6000" cap="all" dirty="0">
                    <a:ln>
                      <a:solidFill>
                        <a:prstClr val="white"/>
                      </a:solidFill>
                    </a:ln>
                    <a:solidFill>
                      <a:prstClr val="white"/>
                    </a:solidFill>
                    <a:latin typeface="Microsoft JhengHei" panose="020B0604030504040204" pitchFamily="34" charset="-120"/>
                    <a:ea typeface="Microsoft JhengHei" panose="020B0604030504040204" pitchFamily="34" charset="-120"/>
                  </a:rPr>
                  <a:t>= </a:t>
                </a:r>
                <a:endParaRPr lang="en-US" sz="6000" dirty="0">
                  <a:solidFill>
                    <a:prstClr val="black"/>
                  </a:solidFill>
                  <a:latin typeface="Microsoft JhengHei" panose="020B0604030504040204" pitchFamily="34" charset="-120"/>
                  <a:ea typeface="Microsoft JhengHei" panose="020B0604030504040204" pitchFamily="34" charset="-12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1202709" y="166580"/>
            <a:ext cx="9753600" cy="1261884"/>
          </a:xfrm>
          <a:prstGeom prst="rect">
            <a:avLst/>
          </a:prstGeom>
        </p:spPr>
        <p:txBody>
          <a:bodyPr wrap="square">
            <a:spAutoFit/>
          </a:bodyPr>
          <a:lstStyle/>
          <a:p>
            <a:pPr algn="ctr">
              <a:defRPr/>
            </a:pPr>
            <a:r>
              <a:rPr lang="zh-CN" altLang="en-US" sz="3800" cap="all" dirty="0">
                <a:ln w="3175">
                  <a:solidFill>
                    <a:prstClr val="white"/>
                  </a:solidFill>
                </a:ln>
                <a:solidFill>
                  <a:prstClr val="white"/>
                </a:solidFill>
                <a:ea typeface="ＭＳ Ｐゴシック"/>
              </a:rPr>
              <a:t>美安马来西亚产品目录</a:t>
            </a:r>
            <a:endParaRPr lang="en-US" altLang="zh-CN" sz="3800" cap="all" dirty="0">
              <a:ln w="3175">
                <a:solidFill>
                  <a:prstClr val="white"/>
                </a:solidFill>
              </a:ln>
              <a:solidFill>
                <a:prstClr val="white"/>
              </a:solidFill>
              <a:ea typeface="ＭＳ Ｐゴシック"/>
            </a:endParaRPr>
          </a:p>
          <a:p>
            <a:pPr algn="ctr">
              <a:defRPr/>
            </a:pPr>
            <a:r>
              <a:rPr lang="en-US" sz="3800" cap="all" dirty="0">
                <a:ln w="3175">
                  <a:solidFill>
                    <a:prstClr val="white"/>
                  </a:solidFill>
                </a:ln>
                <a:solidFill>
                  <a:prstClr val="white"/>
                </a:solidFill>
                <a:ea typeface="ＭＳ Ｐゴシック"/>
              </a:rPr>
              <a:t>Market MALAYSIA™ Product Catalogue</a:t>
            </a:r>
          </a:p>
        </p:txBody>
      </p:sp>
      <p:pic>
        <p:nvPicPr>
          <p:cNvPr id="8" name="Picture 7"/>
          <p:cNvPicPr>
            <a:picLocks noChangeAspect="1"/>
          </p:cNvPicPr>
          <p:nvPr/>
        </p:nvPicPr>
        <p:blipFill>
          <a:blip r:embed="rId2"/>
          <a:stretch>
            <a:fillRect/>
          </a:stretch>
        </p:blipFill>
        <p:spPr>
          <a:xfrm>
            <a:off x="1996225" y="1913592"/>
            <a:ext cx="7470408" cy="42320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053940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5284517"/>
            <a:ext cx="12192000" cy="646331"/>
          </a:xfrm>
          <a:prstGeom prst="rect">
            <a:avLst/>
          </a:prstGeom>
        </p:spPr>
        <p:txBody>
          <a:bodyPr wrap="square">
            <a:spAutoFit/>
          </a:bodyPr>
          <a:lstStyle/>
          <a:p>
            <a:pPr algn="ctr"/>
            <a:r>
              <a:rPr lang="zh-CN" altLang="en-US" dirty="0">
                <a:solidFill>
                  <a:srgbClr val="000000"/>
                </a:solidFill>
                <a:latin typeface="Microsoft JhengHei" panose="020B0604030504040204" pitchFamily="34" charset="-120"/>
                <a:ea typeface="Microsoft JhengHei" panose="020B0604030504040204" pitchFamily="34" charset="-120"/>
              </a:rPr>
              <a:t>每项新人快速启动组合包含</a:t>
            </a:r>
            <a:r>
              <a:rPr lang="en-US" altLang="zh-CN" dirty="0">
                <a:solidFill>
                  <a:srgbClr val="000000"/>
                </a:solidFill>
                <a:latin typeface="Microsoft JhengHei" panose="020B0604030504040204" pitchFamily="34" charset="-120"/>
                <a:ea typeface="Microsoft JhengHei" panose="020B0604030504040204" pitchFamily="34" charset="-120"/>
              </a:rPr>
              <a:t>RM100</a:t>
            </a:r>
            <a:r>
              <a:rPr lang="zh-CN" altLang="en-US" dirty="0">
                <a:solidFill>
                  <a:srgbClr val="000000"/>
                </a:solidFill>
                <a:latin typeface="Microsoft JhengHei" panose="020B0604030504040204" pitchFamily="34" charset="-120"/>
                <a:ea typeface="Microsoft JhengHei" panose="020B0604030504040204" pitchFamily="34" charset="-120"/>
              </a:rPr>
              <a:t>的入会费、</a:t>
            </a:r>
            <a:r>
              <a:rPr lang="en-US" altLang="zh-CN" dirty="0">
                <a:solidFill>
                  <a:srgbClr val="000000"/>
                </a:solidFill>
                <a:latin typeface="Microsoft JhengHei" panose="020B0604030504040204" pitchFamily="34" charset="-120"/>
                <a:ea typeface="Microsoft JhengHei" panose="020B0604030504040204" pitchFamily="34" charset="-120"/>
              </a:rPr>
              <a:t>RM400</a:t>
            </a:r>
            <a:r>
              <a:rPr lang="zh-CN" altLang="en-US" dirty="0">
                <a:solidFill>
                  <a:srgbClr val="000000"/>
                </a:solidFill>
                <a:latin typeface="Microsoft JhengHei" panose="020B0604030504040204" pitchFamily="34" charset="-120"/>
                <a:ea typeface="Microsoft JhengHei" panose="020B0604030504040204" pitchFamily="34" charset="-120"/>
              </a:rPr>
              <a:t>的年度入会费、 </a:t>
            </a:r>
            <a:r>
              <a:rPr lang="en-US" altLang="zh-CN" dirty="0">
                <a:solidFill>
                  <a:srgbClr val="000000"/>
                </a:solidFill>
                <a:latin typeface="Microsoft JhengHei" panose="020B0604030504040204" pitchFamily="34" charset="-120"/>
                <a:ea typeface="Microsoft JhengHei" panose="020B0604030504040204" pitchFamily="34" charset="-120"/>
              </a:rPr>
              <a:t>300 BV</a:t>
            </a:r>
            <a:r>
              <a:rPr lang="zh-CN" altLang="en-US" dirty="0">
                <a:solidFill>
                  <a:srgbClr val="000000"/>
                </a:solidFill>
                <a:latin typeface="Microsoft JhengHei" panose="020B0604030504040204" pitchFamily="34" charset="-120"/>
                <a:ea typeface="Microsoft JhengHei" panose="020B0604030504040204" pitchFamily="34" charset="-120"/>
              </a:rPr>
              <a:t>的产品，并且免运费（东马除外）。</a:t>
            </a:r>
            <a:endParaRPr lang="en-US" altLang="zh-CN" dirty="0">
              <a:solidFill>
                <a:srgbClr val="000000"/>
              </a:solidFill>
              <a:latin typeface="Microsoft JhengHei" panose="020B0604030504040204" pitchFamily="34" charset="-120"/>
              <a:ea typeface="Microsoft JhengHei" panose="020B0604030504040204" pitchFamily="34" charset="-120"/>
            </a:endParaRPr>
          </a:p>
          <a:p>
            <a:pPr algn="ctr"/>
            <a:r>
              <a:rPr lang="en-US" dirty="0">
                <a:solidFill>
                  <a:prstClr val="black">
                    <a:lumMod val="10000"/>
                  </a:prstClr>
                </a:solidFill>
                <a:latin typeface="Helvetica Regular" charset="0"/>
                <a:cs typeface="Helvetica Regular" charset="0"/>
              </a:rPr>
              <a:t>Each kit includes RM100 Joining Fee, RM400 Subscription Fee, 300BV and free shipping</a:t>
            </a:r>
          </a:p>
        </p:txBody>
      </p:sp>
      <p:sp>
        <p:nvSpPr>
          <p:cNvPr id="11" name="Rectangle 10"/>
          <p:cNvSpPr/>
          <p:nvPr/>
        </p:nvSpPr>
        <p:spPr>
          <a:xfrm>
            <a:off x="629684" y="440357"/>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05"/>
            <a:endParaRPr lang="en-US" sz="1900" dirty="0">
              <a:solidFill>
                <a:srgbClr val="93BF3E"/>
              </a:solidFill>
              <a:latin typeface="Microsoft JhengHei" panose="020B0604030504040204" pitchFamily="34" charset="-120"/>
              <a:ea typeface="Microsoft JhengHei" panose="020B0604030504040204" pitchFamily="34" charset="-120"/>
            </a:endParaRPr>
          </a:p>
        </p:txBody>
      </p:sp>
      <p:sp>
        <p:nvSpPr>
          <p:cNvPr id="30" name="TextBox 29"/>
          <p:cNvSpPr txBox="1"/>
          <p:nvPr/>
        </p:nvSpPr>
        <p:spPr>
          <a:xfrm>
            <a:off x="1291303" y="499776"/>
            <a:ext cx="9609756" cy="1015663"/>
          </a:xfrm>
          <a:prstGeom prst="rect">
            <a:avLst/>
          </a:prstGeom>
          <a:noFill/>
        </p:spPr>
        <p:txBody>
          <a:bodyPr wrap="square" rtlCol="0">
            <a:spAutoFit/>
          </a:bodyPr>
          <a:lstStyle/>
          <a:p>
            <a:pPr algn="ctr"/>
            <a:r>
              <a:rPr lang="zh-CN" altLang="en-US" sz="3000" b="1" cap="all" dirty="0">
                <a:solidFill>
                  <a:srgbClr val="FFFFFF"/>
                </a:solidFill>
                <a:latin typeface="Microsoft JhengHei" panose="020B0604030504040204" pitchFamily="34" charset="-120"/>
                <a:ea typeface="Microsoft JhengHei" panose="020B0604030504040204" pitchFamily="34" charset="-120"/>
              </a:rPr>
              <a:t>新人快速启动组合</a:t>
            </a:r>
            <a:endParaRPr lang="en-US" altLang="zh-CN" sz="3000" b="1" cap="all" dirty="0">
              <a:solidFill>
                <a:srgbClr val="FFFFFF"/>
              </a:solidFill>
              <a:latin typeface="Microsoft JhengHei" panose="020B0604030504040204" pitchFamily="34" charset="-120"/>
              <a:ea typeface="Microsoft JhengHei" panose="020B0604030504040204" pitchFamily="34" charset="-120"/>
            </a:endParaRPr>
          </a:p>
          <a:p>
            <a:pPr algn="ctr"/>
            <a:r>
              <a:rPr lang="en-US" sz="3000" b="1" cap="all" spc="100" dirty="0">
                <a:ln w="3175">
                  <a:noFill/>
                </a:ln>
                <a:solidFill>
                  <a:srgbClr val="FFFFFF"/>
                </a:solidFill>
                <a:latin typeface="Helvetica Regular" charset="0"/>
                <a:cs typeface="Helvetica Regular" charset="0"/>
              </a:rPr>
              <a:t>Fast Start Program</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2288"/>
          <a:stretch/>
        </p:blipFill>
        <p:spPr>
          <a:xfrm>
            <a:off x="6023163" y="2591458"/>
            <a:ext cx="5596128" cy="2608902"/>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b="51201"/>
          <a:stretch/>
        </p:blipFill>
        <p:spPr>
          <a:xfrm>
            <a:off x="499872" y="2507301"/>
            <a:ext cx="5596128" cy="2668384"/>
          </a:xfrm>
          <a:prstGeom prst="rect">
            <a:avLst/>
          </a:prstGeom>
        </p:spPr>
      </p:pic>
    </p:spTree>
    <p:extLst>
      <p:ext uri="{BB962C8B-B14F-4D97-AF65-F5344CB8AC3E}">
        <p14:creationId xmlns:p14="http://schemas.microsoft.com/office/powerpoint/2010/main" val="405074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70000"/>
                    </a14:imgEffect>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570639" y="493841"/>
            <a:ext cx="7050728" cy="1569660"/>
          </a:xfrm>
          <a:prstGeom prst="rect">
            <a:avLst/>
          </a:prstGeom>
        </p:spPr>
        <p:txBody>
          <a:bodyPr wrap="none">
            <a:spAutoFit/>
          </a:bodyPr>
          <a:lstStyle/>
          <a:p>
            <a:pPr algn="ctr"/>
            <a:r>
              <a:rPr lang="zh-TW" altLang="en-US" sz="4800" cap="all" dirty="0">
                <a:ln w="3175">
                  <a:solidFill>
                    <a:prstClr val="white"/>
                  </a:solidFill>
                </a:ln>
                <a:solidFill>
                  <a:prstClr val="white"/>
                </a:solidFill>
                <a:latin typeface="Adobe Heiti Std R" panose="020B0400000000000000" pitchFamily="34" charset="-128"/>
                <a:ea typeface="Adobe Heiti Std R" panose="020B0400000000000000" pitchFamily="34" charset="-128"/>
              </a:rPr>
              <a:t>关系营销</a:t>
            </a:r>
            <a:endParaRPr lang="en-US" altLang="zh-TW" sz="4800" cap="all"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algn="ctr"/>
            <a:r>
              <a:rPr lang="en-US" sz="4800" cap="all" dirty="0">
                <a:ln w="3175">
                  <a:solidFill>
                    <a:prstClr val="white"/>
                  </a:solidFill>
                </a:ln>
                <a:solidFill>
                  <a:prstClr val="white"/>
                </a:solidFill>
              </a:rPr>
              <a:t>Relationship Marketing</a:t>
            </a:r>
          </a:p>
        </p:txBody>
      </p:sp>
      <p:grpSp>
        <p:nvGrpSpPr>
          <p:cNvPr id="18" name="Group 17"/>
          <p:cNvGrpSpPr/>
          <p:nvPr/>
        </p:nvGrpSpPr>
        <p:grpSpPr>
          <a:xfrm>
            <a:off x="7939321" y="2409372"/>
            <a:ext cx="3138116" cy="3656571"/>
            <a:chOff x="7939314" y="2409372"/>
            <a:chExt cx="3138116" cy="3392778"/>
          </a:xfrm>
        </p:grpSpPr>
        <p:sp>
          <p:nvSpPr>
            <p:cNvPr id="5" name="Round Same Side Corner Rectangle 4"/>
            <p:cNvSpPr/>
            <p:nvPr/>
          </p:nvSpPr>
          <p:spPr>
            <a:xfrm>
              <a:off x="7939314" y="2409372"/>
              <a:ext cx="3138116" cy="1756227"/>
            </a:xfrm>
            <a:prstGeom prst="round2SameRect">
              <a:avLst>
                <a:gd name="adj1" fmla="val 5482"/>
                <a:gd name="adj2" fmla="val 0"/>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dobe Heiti Std R" panose="020B0400000000000000" pitchFamily="34" charset="-128"/>
                <a:ea typeface="Adobe Heiti Std R" panose="020B0400000000000000" pitchFamily="34" charset="-128"/>
              </a:endParaRPr>
            </a:p>
          </p:txBody>
        </p:sp>
        <p:sp>
          <p:nvSpPr>
            <p:cNvPr id="8" name="Round Same Side Corner Rectangle 7"/>
            <p:cNvSpPr/>
            <p:nvPr/>
          </p:nvSpPr>
          <p:spPr>
            <a:xfrm flipV="1">
              <a:off x="7939314" y="4165599"/>
              <a:ext cx="3138116" cy="1349827"/>
            </a:xfrm>
            <a:prstGeom prst="round2SameRect">
              <a:avLst>
                <a:gd name="adj1" fmla="val 5482"/>
                <a:gd name="adj2" fmla="val 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dobe Heiti Std R" panose="020B0400000000000000" pitchFamily="34" charset="-128"/>
                <a:ea typeface="Adobe Heiti Std R" panose="020B0400000000000000" pitchFamily="34" charset="-128"/>
              </a:endParaRPr>
            </a:p>
          </p:txBody>
        </p:sp>
        <p:sp>
          <p:nvSpPr>
            <p:cNvPr id="13" name="Rectangle 12"/>
            <p:cNvSpPr/>
            <p:nvPr/>
          </p:nvSpPr>
          <p:spPr>
            <a:xfrm>
              <a:off x="7939314" y="4502794"/>
              <a:ext cx="3138116" cy="1299356"/>
            </a:xfrm>
            <a:prstGeom prst="rect">
              <a:avLst/>
            </a:prstGeom>
          </p:spPr>
          <p:txBody>
            <a:bodyPr wrap="square">
              <a:spAutoFit/>
            </a:bodyPr>
            <a:lstStyle/>
            <a:p>
              <a:pPr algn="ctr">
                <a:spcAft>
                  <a:spcPts val="600"/>
                </a:spcAft>
              </a:pPr>
              <a:r>
                <a:rPr lang="zh-CN" alt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推荐产品和服务</a:t>
              </a:r>
              <a:endParaRPr lang="en-US" altLang="zh-CN"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endParaRPr>
            </a:p>
            <a:p>
              <a:pPr algn="ctr">
                <a:spcAft>
                  <a:spcPts val="600"/>
                </a:spcAft>
              </a:pPr>
              <a:r>
                <a:rPr lang="zh-CN" alt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发</a:t>
              </a:r>
              <a:r>
                <a:rPr lang="zh-TW" alt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送产品连结或更多信息</a:t>
              </a:r>
              <a:endParaRPr lang="en-US" altLang="zh-TW"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endParaRPr>
            </a:p>
            <a:p>
              <a:pPr algn="ctr">
                <a:spcAft>
                  <a:spcPts val="600"/>
                </a:spcAft>
              </a:pPr>
              <a:r>
                <a:rPr lang="en-US" sz="1400" dirty="0">
                  <a:ln w="3175">
                    <a:solidFill>
                      <a:prstClr val="white"/>
                    </a:solidFill>
                  </a:ln>
                  <a:solidFill>
                    <a:prstClr val="white"/>
                  </a:solidFill>
                  <a:cs typeface="Arial"/>
                </a:rPr>
                <a:t>Product or service</a:t>
              </a:r>
              <a:r>
                <a:rPr lang="zh-CN" altLang="en-US" sz="1400" dirty="0">
                  <a:ln w="3175">
                    <a:solidFill>
                      <a:prstClr val="white"/>
                    </a:solidFill>
                  </a:ln>
                  <a:solidFill>
                    <a:prstClr val="white"/>
                  </a:solidFill>
                  <a:cs typeface="Arial"/>
                </a:rPr>
                <a:t>，</a:t>
              </a:r>
              <a:r>
                <a:rPr lang="en-US" sz="1400" dirty="0">
                  <a:ln w="3175">
                    <a:solidFill>
                      <a:prstClr val="white"/>
                    </a:solidFill>
                  </a:ln>
                  <a:solidFill>
                    <a:prstClr val="white"/>
                  </a:solidFill>
                  <a:cs typeface="Arial"/>
                </a:rPr>
                <a:t>Send product link </a:t>
              </a:r>
              <a:br>
                <a:rPr lang="en-US" sz="1400" dirty="0">
                  <a:ln w="3175">
                    <a:solidFill>
                      <a:prstClr val="white"/>
                    </a:solidFill>
                  </a:ln>
                  <a:solidFill>
                    <a:prstClr val="white"/>
                  </a:solidFill>
                  <a:cs typeface="Arial"/>
                </a:rPr>
              </a:br>
              <a:r>
                <a:rPr lang="en-US" sz="1400" dirty="0">
                  <a:ln w="3175">
                    <a:solidFill>
                      <a:prstClr val="white"/>
                    </a:solidFill>
                  </a:ln>
                  <a:solidFill>
                    <a:prstClr val="white"/>
                  </a:solidFill>
                  <a:cs typeface="Arial"/>
                </a:rPr>
                <a:t>or more information </a:t>
              </a:r>
            </a:p>
            <a:p>
              <a:pPr algn="ctr">
                <a:spcAft>
                  <a:spcPts val="600"/>
                </a:spcAft>
              </a:pPr>
              <a:r>
                <a:rPr 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 </a:t>
              </a:r>
            </a:p>
          </p:txBody>
        </p:sp>
        <p:sp>
          <p:nvSpPr>
            <p:cNvPr id="14" name="Rectangle 13"/>
            <p:cNvSpPr/>
            <p:nvPr/>
          </p:nvSpPr>
          <p:spPr>
            <a:xfrm>
              <a:off x="8398613" y="4140371"/>
              <a:ext cx="2407442" cy="456917"/>
            </a:xfrm>
            <a:prstGeom prst="rect">
              <a:avLst/>
            </a:prstGeom>
          </p:spPr>
          <p:txBody>
            <a:bodyPr wrap="none">
              <a:spAutoFit/>
            </a:bodyPr>
            <a:lstStyle/>
            <a:p>
              <a:r>
                <a:rPr lang="en-US" sz="2500" b="1" cap="all"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Recommend</a:t>
              </a:r>
              <a:endParaRPr lang="en-US" sz="2500" b="1" cap="all" dirty="0">
                <a:ln w="3175">
                  <a:solidFill>
                    <a:prstClr val="white"/>
                  </a:solidFill>
                </a:ln>
                <a:solidFill>
                  <a:prstClr val="black"/>
                </a:solidFill>
                <a:latin typeface="Adobe Heiti Std R" panose="020B0400000000000000" pitchFamily="34" charset="-128"/>
                <a:ea typeface="Adobe Heiti Std R" panose="020B0400000000000000" pitchFamily="34" charset="-128"/>
              </a:endParaRPr>
            </a:p>
          </p:txBody>
        </p:sp>
      </p:grpSp>
      <p:grpSp>
        <p:nvGrpSpPr>
          <p:cNvPr id="19" name="Group 18"/>
          <p:cNvGrpSpPr/>
          <p:nvPr/>
        </p:nvGrpSpPr>
        <p:grpSpPr>
          <a:xfrm>
            <a:off x="4526959" y="2409372"/>
            <a:ext cx="3138116" cy="3347554"/>
            <a:chOff x="4526942" y="2409372"/>
            <a:chExt cx="3138116" cy="3106054"/>
          </a:xfrm>
        </p:grpSpPr>
        <p:sp>
          <p:nvSpPr>
            <p:cNvPr id="4" name="Round Same Side Corner Rectangle 3"/>
            <p:cNvSpPr/>
            <p:nvPr/>
          </p:nvSpPr>
          <p:spPr>
            <a:xfrm>
              <a:off x="4526942" y="2409372"/>
              <a:ext cx="3138116" cy="1756227"/>
            </a:xfrm>
            <a:prstGeom prst="round2SameRect">
              <a:avLst>
                <a:gd name="adj1" fmla="val 5482"/>
                <a:gd name="adj2" fmla="val 0"/>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dobe Heiti Std R" panose="020B0400000000000000" pitchFamily="34" charset="-128"/>
                <a:ea typeface="Adobe Heiti Std R" panose="020B0400000000000000" pitchFamily="34" charset="-128"/>
              </a:endParaRPr>
            </a:p>
          </p:txBody>
        </p:sp>
        <p:sp>
          <p:nvSpPr>
            <p:cNvPr id="7" name="Round Same Side Corner Rectangle 6"/>
            <p:cNvSpPr/>
            <p:nvPr/>
          </p:nvSpPr>
          <p:spPr>
            <a:xfrm flipV="1">
              <a:off x="4526942" y="4165599"/>
              <a:ext cx="3138116" cy="1349827"/>
            </a:xfrm>
            <a:prstGeom prst="round2SameRect">
              <a:avLst>
                <a:gd name="adj1" fmla="val 5482"/>
                <a:gd name="adj2" fmla="val 0"/>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dobe Heiti Std R" panose="020B0400000000000000" pitchFamily="34" charset="-128"/>
                <a:ea typeface="Adobe Heiti Std R" panose="020B0400000000000000" pitchFamily="34" charset="-128"/>
              </a:endParaRPr>
            </a:p>
          </p:txBody>
        </p:sp>
        <p:sp>
          <p:nvSpPr>
            <p:cNvPr id="11" name="Rectangle 10"/>
            <p:cNvSpPr/>
            <p:nvPr/>
          </p:nvSpPr>
          <p:spPr>
            <a:xfrm>
              <a:off x="4688114" y="4747141"/>
              <a:ext cx="2815772" cy="699654"/>
            </a:xfrm>
            <a:prstGeom prst="rect">
              <a:avLst/>
            </a:prstGeom>
          </p:spPr>
          <p:txBody>
            <a:bodyPr wrap="square">
              <a:spAutoFit/>
            </a:bodyPr>
            <a:lstStyle/>
            <a:p>
              <a:pPr algn="ctr"/>
              <a:r>
                <a:rPr lang="zh-TW" alt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分享故事或见证</a:t>
              </a:r>
              <a:endParaRPr lang="en-US" altLang="zh-TW"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endParaRPr>
            </a:p>
            <a:p>
              <a:pPr algn="ctr"/>
              <a:r>
                <a:rPr lang="en-US" sz="1400" dirty="0">
                  <a:ln w="3175">
                    <a:solidFill>
                      <a:prstClr val="white"/>
                    </a:solidFill>
                  </a:ln>
                  <a:solidFill>
                    <a:prstClr val="white"/>
                  </a:solidFill>
                  <a:cs typeface="Arial"/>
                </a:rPr>
                <a:t>Story or testimonial</a:t>
              </a:r>
              <a:endParaRPr lang="en-US" sz="1400" dirty="0">
                <a:ln w="3175">
                  <a:solidFill>
                    <a:prstClr val="white"/>
                  </a:solidFill>
                </a:ln>
                <a:solidFill>
                  <a:prstClr val="white"/>
                </a:solidFill>
              </a:endParaRPr>
            </a:p>
            <a:p>
              <a:pPr algn="ctr"/>
              <a:endParaRPr 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sp>
          <p:nvSpPr>
            <p:cNvPr id="12" name="Rectangle 11"/>
            <p:cNvSpPr/>
            <p:nvPr/>
          </p:nvSpPr>
          <p:spPr>
            <a:xfrm>
              <a:off x="5519560" y="4232201"/>
              <a:ext cx="1351815" cy="456917"/>
            </a:xfrm>
            <a:prstGeom prst="rect">
              <a:avLst/>
            </a:prstGeom>
          </p:spPr>
          <p:txBody>
            <a:bodyPr wrap="none">
              <a:spAutoFit/>
            </a:bodyPr>
            <a:lstStyle/>
            <a:p>
              <a:r>
                <a:rPr lang="en-US" sz="2600" b="1" cap="all"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Share</a:t>
              </a:r>
              <a:endParaRPr lang="en-US" sz="2600" b="1" cap="all" dirty="0">
                <a:ln w="3175">
                  <a:solidFill>
                    <a:prstClr val="white"/>
                  </a:solidFill>
                </a:ln>
                <a:solidFill>
                  <a:prstClr val="black"/>
                </a:solidFill>
                <a:latin typeface="Adobe Heiti Std R" panose="020B0400000000000000" pitchFamily="34" charset="-128"/>
                <a:ea typeface="Adobe Heiti Std R" panose="020B0400000000000000" pitchFamily="34" charset="-128"/>
              </a:endParaRPr>
            </a:p>
          </p:txBody>
        </p:sp>
      </p:grpSp>
      <p:grpSp>
        <p:nvGrpSpPr>
          <p:cNvPr id="20" name="Group 19"/>
          <p:cNvGrpSpPr/>
          <p:nvPr/>
        </p:nvGrpSpPr>
        <p:grpSpPr>
          <a:xfrm>
            <a:off x="1114586" y="2409372"/>
            <a:ext cx="3138116" cy="3402572"/>
            <a:chOff x="1114570" y="2409372"/>
            <a:chExt cx="3138116" cy="3141377"/>
          </a:xfrm>
        </p:grpSpPr>
        <p:sp>
          <p:nvSpPr>
            <p:cNvPr id="3" name="Round Same Side Corner Rectangle 2"/>
            <p:cNvSpPr/>
            <p:nvPr/>
          </p:nvSpPr>
          <p:spPr>
            <a:xfrm>
              <a:off x="1114570" y="2409372"/>
              <a:ext cx="3138116" cy="1756227"/>
            </a:xfrm>
            <a:prstGeom prst="round2SameRect">
              <a:avLst>
                <a:gd name="adj1" fmla="val 5482"/>
                <a:gd name="adj2" fmla="val 0"/>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dobe Heiti Std R" panose="020B0400000000000000" pitchFamily="34" charset="-128"/>
                <a:ea typeface="Adobe Heiti Std R" panose="020B0400000000000000" pitchFamily="34" charset="-128"/>
              </a:endParaRPr>
            </a:p>
          </p:txBody>
        </p:sp>
        <p:sp>
          <p:nvSpPr>
            <p:cNvPr id="6" name="Round Same Side Corner Rectangle 5"/>
            <p:cNvSpPr/>
            <p:nvPr/>
          </p:nvSpPr>
          <p:spPr>
            <a:xfrm flipV="1">
              <a:off x="1114570" y="4165600"/>
              <a:ext cx="3138116" cy="1349827"/>
            </a:xfrm>
            <a:prstGeom prst="round2SameRect">
              <a:avLst>
                <a:gd name="adj1" fmla="val 5482"/>
                <a:gd name="adj2" fmla="val 0"/>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dobe Heiti Std R" panose="020B0400000000000000" pitchFamily="34" charset="-128"/>
                <a:ea typeface="Adobe Heiti Std R" panose="020B0400000000000000" pitchFamily="34" charset="-128"/>
              </a:endParaRPr>
            </a:p>
          </p:txBody>
        </p:sp>
        <p:sp>
          <p:nvSpPr>
            <p:cNvPr id="9" name="Rectangle 8"/>
            <p:cNvSpPr/>
            <p:nvPr/>
          </p:nvSpPr>
          <p:spPr>
            <a:xfrm>
              <a:off x="1275742" y="4698298"/>
              <a:ext cx="2815772" cy="852451"/>
            </a:xfrm>
            <a:prstGeom prst="rect">
              <a:avLst/>
            </a:prstGeom>
          </p:spPr>
          <p:txBody>
            <a:bodyPr wrap="square">
              <a:spAutoFit/>
            </a:bodyPr>
            <a:lstStyle/>
            <a:p>
              <a:pPr algn="ctr">
                <a:spcAft>
                  <a:spcPts val="600"/>
                </a:spcAft>
              </a:pPr>
              <a:r>
                <a:rPr lang="zh-CN" alt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聆听</a:t>
              </a:r>
              <a:r>
                <a:rPr lang="zh-TW" alt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人们的需要</a:t>
              </a:r>
              <a:r>
                <a:rPr 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 </a:t>
              </a:r>
              <a:r>
                <a:rPr lang="zh-TW" alt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确定需</a:t>
              </a:r>
              <a:r>
                <a:rPr lang="zh-CN" altLang="en-US"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求</a:t>
              </a:r>
              <a:endParaRPr lang="en-US" altLang="zh-CN" sz="14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endParaRPr>
            </a:p>
            <a:p>
              <a:pPr algn="ctr">
                <a:spcAft>
                  <a:spcPts val="600"/>
                </a:spcAft>
              </a:pPr>
              <a:r>
                <a:rPr lang="en-US" sz="1400" dirty="0">
                  <a:ln w="3175">
                    <a:solidFill>
                      <a:prstClr val="white"/>
                    </a:solidFill>
                  </a:ln>
                  <a:solidFill>
                    <a:prstClr val="white"/>
                  </a:solidFill>
                  <a:cs typeface="Arial"/>
                </a:rPr>
                <a:t>For people that have a need </a:t>
              </a:r>
            </a:p>
            <a:p>
              <a:pPr algn="ctr">
                <a:spcAft>
                  <a:spcPts val="600"/>
                </a:spcAft>
              </a:pPr>
              <a:r>
                <a:rPr lang="en-US" sz="1400" dirty="0">
                  <a:ln w="3175">
                    <a:solidFill>
                      <a:prstClr val="white"/>
                    </a:solidFill>
                  </a:ln>
                  <a:solidFill>
                    <a:prstClr val="white"/>
                  </a:solidFill>
                  <a:cs typeface="Arial"/>
                </a:rPr>
                <a:t>Identify need</a:t>
              </a:r>
              <a:endParaRPr lang="en-US" sz="1400" dirty="0">
                <a:ln w="3175">
                  <a:solidFill>
                    <a:prstClr val="white"/>
                  </a:solidFill>
                </a:ln>
                <a:solidFill>
                  <a:prstClr val="white"/>
                </a:solidFill>
              </a:endParaRPr>
            </a:p>
          </p:txBody>
        </p:sp>
        <p:sp>
          <p:nvSpPr>
            <p:cNvPr id="10" name="Rectangle 9"/>
            <p:cNvSpPr/>
            <p:nvPr/>
          </p:nvSpPr>
          <p:spPr>
            <a:xfrm>
              <a:off x="2098789" y="4232201"/>
              <a:ext cx="1396874" cy="468848"/>
            </a:xfrm>
            <a:prstGeom prst="rect">
              <a:avLst/>
            </a:prstGeom>
          </p:spPr>
          <p:txBody>
            <a:bodyPr wrap="none">
              <a:spAutoFit/>
            </a:bodyPr>
            <a:lstStyle/>
            <a:p>
              <a:r>
                <a:rPr lang="en-US" sz="2600" b="1" cap="all"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a:rPr>
                <a:t>Listen</a:t>
              </a:r>
              <a:endParaRPr lang="en-US" sz="2600" b="1" cap="all" dirty="0">
                <a:ln w="3175">
                  <a:solidFill>
                    <a:prstClr val="white"/>
                  </a:solidFill>
                </a:ln>
                <a:solidFill>
                  <a:prstClr val="black"/>
                </a:solidFill>
                <a:latin typeface="Adobe Heiti Std R" panose="020B0400000000000000" pitchFamily="34" charset="-128"/>
                <a:ea typeface="Adobe Heiti Std R" panose="020B0400000000000000" pitchFamily="34" charset="-128"/>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3" presetClass="entr" presetSubtype="52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ppt_x</p:attrName>
                                        </p:attrNameLst>
                                      </p:cBhvr>
                                      <p:tavLst>
                                        <p:tav tm="0">
                                          <p:val>
                                            <p:fltVal val="0.5"/>
                                          </p:val>
                                        </p:tav>
                                        <p:tav tm="100000">
                                          <p:val>
                                            <p:strVal val="#ppt_x"/>
                                          </p:val>
                                        </p:tav>
                                      </p:tavLst>
                                    </p:anim>
                                    <p:anim calcmode="lin" valueType="num">
                                      <p:cBhvr>
                                        <p:cTn id="14" dur="500" fill="hold"/>
                                        <p:tgtEl>
                                          <p:spTgt spid="20"/>
                                        </p:tgtEl>
                                        <p:attrNameLst>
                                          <p:attrName>ppt_y</p:attrName>
                                        </p:attrNameLst>
                                      </p:cBhvr>
                                      <p:tavLst>
                                        <p:tav tm="0">
                                          <p:val>
                                            <p:fltVal val="0.5"/>
                                          </p:val>
                                        </p:tav>
                                        <p:tav tm="100000">
                                          <p:val>
                                            <p:strVal val="#ppt_y"/>
                                          </p:val>
                                        </p:tav>
                                      </p:tavLst>
                                    </p:anim>
                                  </p:childTnLst>
                                </p:cTn>
                              </p:par>
                            </p:childTnLst>
                          </p:cTn>
                        </p:par>
                        <p:par>
                          <p:cTn id="15" fill="hold">
                            <p:stCondLst>
                              <p:cond delay="1000"/>
                            </p:stCondLst>
                            <p:childTnLst>
                              <p:par>
                                <p:cTn id="16" presetID="23" presetClass="entr" presetSubtype="52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 calcmode="lin" valueType="num">
                                      <p:cBhvr>
                                        <p:cTn id="20" dur="500" fill="hold"/>
                                        <p:tgtEl>
                                          <p:spTgt spid="19"/>
                                        </p:tgtEl>
                                        <p:attrNameLst>
                                          <p:attrName>ppt_x</p:attrName>
                                        </p:attrNameLst>
                                      </p:cBhvr>
                                      <p:tavLst>
                                        <p:tav tm="0">
                                          <p:val>
                                            <p:fltVal val="0.5"/>
                                          </p:val>
                                        </p:tav>
                                        <p:tav tm="100000">
                                          <p:val>
                                            <p:strVal val="#ppt_x"/>
                                          </p:val>
                                        </p:tav>
                                      </p:tavLst>
                                    </p:anim>
                                    <p:anim calcmode="lin" valueType="num">
                                      <p:cBhvr>
                                        <p:cTn id="21" dur="500" fill="hold"/>
                                        <p:tgtEl>
                                          <p:spTgt spid="19"/>
                                        </p:tgtEl>
                                        <p:attrNameLst>
                                          <p:attrName>ppt_y</p:attrName>
                                        </p:attrNameLst>
                                      </p:cBhvr>
                                      <p:tavLst>
                                        <p:tav tm="0">
                                          <p:val>
                                            <p:fltVal val="0.5"/>
                                          </p:val>
                                        </p:tav>
                                        <p:tav tm="100000">
                                          <p:val>
                                            <p:strVal val="#ppt_y"/>
                                          </p:val>
                                        </p:tav>
                                      </p:tavLst>
                                    </p:anim>
                                  </p:childTnLst>
                                </p:cTn>
                              </p:par>
                            </p:childTnLst>
                          </p:cTn>
                        </p:par>
                        <p:par>
                          <p:cTn id="22" fill="hold">
                            <p:stCondLst>
                              <p:cond delay="1500"/>
                            </p:stCondLst>
                            <p:childTnLst>
                              <p:par>
                                <p:cTn id="23" presetID="23" presetClass="entr" presetSubtype="52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ppt_x</p:attrName>
                                        </p:attrNameLst>
                                      </p:cBhvr>
                                      <p:tavLst>
                                        <p:tav tm="0">
                                          <p:val>
                                            <p:fltVal val="0.5"/>
                                          </p:val>
                                        </p:tav>
                                        <p:tav tm="100000">
                                          <p:val>
                                            <p:strVal val="#ppt_x"/>
                                          </p:val>
                                        </p:tav>
                                      </p:tavLst>
                                    </p:anim>
                                    <p:anim calcmode="lin" valueType="num">
                                      <p:cBhvr>
                                        <p:cTn id="28"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6" y="0"/>
            <a:ext cx="55021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02317" y="3199852"/>
            <a:ext cx="6858000" cy="458303"/>
          </a:xfrm>
          <a:prstGeom prst="rect">
            <a:avLst/>
          </a:prstGeom>
        </p:spPr>
      </p:pic>
      <p:sp>
        <p:nvSpPr>
          <p:cNvPr id="6" name="Rectangle 5"/>
          <p:cNvSpPr/>
          <p:nvPr/>
        </p:nvSpPr>
        <p:spPr>
          <a:xfrm>
            <a:off x="5960469" y="854629"/>
            <a:ext cx="5507888" cy="707886"/>
          </a:xfrm>
          <a:prstGeom prst="rect">
            <a:avLst/>
          </a:prstGeom>
        </p:spPr>
        <p:txBody>
          <a:bodyPr wrap="none">
            <a:spAutoFit/>
          </a:bodyPr>
          <a:lstStyle/>
          <a:p>
            <a:r>
              <a:rPr lang="zh-TW" altLang="en-US"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这是什么</a:t>
            </a:r>
            <a:r>
              <a:rPr lang="en-US" altLang="zh-TW"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sz="4000" b="1" cap="all" dirty="0">
                <a:ln w="3175">
                  <a:solidFill>
                    <a:prstClr val="white"/>
                  </a:solidFill>
                </a:ln>
                <a:solidFill>
                  <a:prstClr val="white"/>
                </a:solidFill>
              </a:rPr>
              <a:t>What’s that</a:t>
            </a:r>
          </a:p>
        </p:txBody>
      </p:sp>
      <p:cxnSp>
        <p:nvCxnSpPr>
          <p:cNvPr id="7" name="Straight Connector 6"/>
          <p:cNvCxnSpPr/>
          <p:nvPr/>
        </p:nvCxnSpPr>
        <p:spPr>
          <a:xfrm>
            <a:off x="5961587" y="1756729"/>
            <a:ext cx="512064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780160" y="2507446"/>
            <a:ext cx="6230428" cy="867104"/>
            <a:chOff x="5961572" y="2507446"/>
            <a:chExt cx="5614978" cy="867104"/>
          </a:xfrm>
        </p:grpSpPr>
        <p:sp>
          <p:nvSpPr>
            <p:cNvPr id="9" name="Rounded Rectangle 8"/>
            <p:cNvSpPr/>
            <p:nvPr/>
          </p:nvSpPr>
          <p:spPr>
            <a:xfrm>
              <a:off x="5961572" y="2507446"/>
              <a:ext cx="5614978" cy="867104"/>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2" name="Oval 11"/>
            <p:cNvSpPr/>
            <p:nvPr/>
          </p:nvSpPr>
          <p:spPr>
            <a:xfrm>
              <a:off x="6087696" y="2604463"/>
              <a:ext cx="640080" cy="64008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5" name="Rectangle 14"/>
            <p:cNvSpPr/>
            <p:nvPr/>
          </p:nvSpPr>
          <p:spPr>
            <a:xfrm>
              <a:off x="7208693" y="2673857"/>
              <a:ext cx="3940163" cy="648896"/>
            </a:xfrm>
            <a:prstGeom prst="rect">
              <a:avLst/>
            </a:prstGeom>
          </p:spPr>
          <p:txBody>
            <a:bodyPr wrap="square">
              <a:spAutoFit/>
            </a:bodyPr>
            <a:lstStyle/>
            <a:p>
              <a:pPr algn="just">
                <a:lnSpc>
                  <a:spcPct val="50000"/>
                </a:lnSpc>
                <a:spcAft>
                  <a:spcPts val="2400"/>
                </a:spcAft>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将产品放在您触手可及的地方</a:t>
              </a:r>
              <a:endPar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algn="just">
                <a:lnSpc>
                  <a:spcPct val="50000"/>
                </a:lnSpc>
                <a:spcAft>
                  <a:spcPts val="2400"/>
                </a:spcAft>
              </a:pPr>
              <a:r>
                <a:rPr lang="en-US" sz="1400" dirty="0">
                  <a:ln w="3175">
                    <a:solidFill>
                      <a:prstClr val="white"/>
                    </a:solidFill>
                  </a:ln>
                  <a:solidFill>
                    <a:prstClr val="white"/>
                  </a:solidFill>
                  <a:cs typeface="Times New Roman" panose="02020603050405020304" pitchFamily="18" charset="0"/>
                </a:rPr>
                <a:t>Have your products out and visible</a:t>
              </a:r>
            </a:p>
          </p:txBody>
        </p:sp>
        <p:sp>
          <p:nvSpPr>
            <p:cNvPr id="23" name="Freeform 6"/>
            <p:cNvSpPr>
              <a:spLocks noEditPoints="1"/>
            </p:cNvSpPr>
            <p:nvPr/>
          </p:nvSpPr>
          <p:spPr bwMode="auto">
            <a:xfrm>
              <a:off x="6192192" y="2787343"/>
              <a:ext cx="431089" cy="274320"/>
            </a:xfrm>
            <a:custGeom>
              <a:avLst/>
              <a:gdLst>
                <a:gd name="T0" fmla="*/ 2492 w 5118"/>
                <a:gd name="T1" fmla="*/ 1028 h 3566"/>
                <a:gd name="T2" fmla="*/ 2526 w 5118"/>
                <a:gd name="T3" fmla="*/ 1043 h 3566"/>
                <a:gd name="T4" fmla="*/ 2548 w 5118"/>
                <a:gd name="T5" fmla="*/ 1076 h 3566"/>
                <a:gd name="T6" fmla="*/ 2551 w 5118"/>
                <a:gd name="T7" fmla="*/ 3206 h 3566"/>
                <a:gd name="T8" fmla="*/ 4229 w 5118"/>
                <a:gd name="T9" fmla="*/ 1861 h 3566"/>
                <a:gd name="T10" fmla="*/ 4246 w 5118"/>
                <a:gd name="T11" fmla="*/ 1816 h 3566"/>
                <a:gd name="T12" fmla="*/ 4285 w 5118"/>
                <a:gd name="T13" fmla="*/ 1791 h 3566"/>
                <a:gd name="T14" fmla="*/ 4516 w 5118"/>
                <a:gd name="T15" fmla="*/ 1820 h 3566"/>
                <a:gd name="T16" fmla="*/ 4555 w 5118"/>
                <a:gd name="T17" fmla="*/ 1837 h 3566"/>
                <a:gd name="T18" fmla="*/ 4577 w 5118"/>
                <a:gd name="T19" fmla="*/ 1871 h 3566"/>
                <a:gd name="T20" fmla="*/ 4580 w 5118"/>
                <a:gd name="T21" fmla="*/ 3086 h 3566"/>
                <a:gd name="T22" fmla="*/ 4564 w 5118"/>
                <a:gd name="T23" fmla="*/ 3131 h 3566"/>
                <a:gd name="T24" fmla="*/ 4524 w 5118"/>
                <a:gd name="T25" fmla="*/ 3157 h 3566"/>
                <a:gd name="T26" fmla="*/ 2618 w 5118"/>
                <a:gd name="T27" fmla="*/ 3562 h 3566"/>
                <a:gd name="T28" fmla="*/ 2483 w 5118"/>
                <a:gd name="T29" fmla="*/ 3563 h 3566"/>
                <a:gd name="T30" fmla="*/ 597 w 5118"/>
                <a:gd name="T31" fmla="*/ 3169 h 3566"/>
                <a:gd name="T32" fmla="*/ 557 w 5118"/>
                <a:gd name="T33" fmla="*/ 3146 h 3566"/>
                <a:gd name="T34" fmla="*/ 540 w 5118"/>
                <a:gd name="T35" fmla="*/ 3101 h 3566"/>
                <a:gd name="T36" fmla="*/ 512 w 5118"/>
                <a:gd name="T37" fmla="*/ 1867 h 3566"/>
                <a:gd name="T38" fmla="*/ 535 w 5118"/>
                <a:gd name="T39" fmla="*/ 1831 h 3566"/>
                <a:gd name="T40" fmla="*/ 575 w 5118"/>
                <a:gd name="T41" fmla="*/ 1816 h 3566"/>
                <a:gd name="T42" fmla="*/ 2139 w 5118"/>
                <a:gd name="T43" fmla="*/ 1676 h 3566"/>
                <a:gd name="T44" fmla="*/ 2170 w 5118"/>
                <a:gd name="T45" fmla="*/ 1653 h 3566"/>
                <a:gd name="T46" fmla="*/ 2412 w 5118"/>
                <a:gd name="T47" fmla="*/ 1070 h 3566"/>
                <a:gd name="T48" fmla="*/ 2438 w 5118"/>
                <a:gd name="T49" fmla="*/ 1037 h 3566"/>
                <a:gd name="T50" fmla="*/ 2474 w 5118"/>
                <a:gd name="T51" fmla="*/ 1026 h 3566"/>
                <a:gd name="T52" fmla="*/ 1959 w 5118"/>
                <a:gd name="T53" fmla="*/ 1319 h 3566"/>
                <a:gd name="T54" fmla="*/ 1934 w 5118"/>
                <a:gd name="T55" fmla="*/ 1349 h 3566"/>
                <a:gd name="T56" fmla="*/ 1900 w 5118"/>
                <a:gd name="T57" fmla="*/ 1361 h 3566"/>
                <a:gd name="T58" fmla="*/ 56 w 5118"/>
                <a:gd name="T59" fmla="*/ 1544 h 3566"/>
                <a:gd name="T60" fmla="*/ 20 w 5118"/>
                <a:gd name="T61" fmla="*/ 1524 h 3566"/>
                <a:gd name="T62" fmla="*/ 2 w 5118"/>
                <a:gd name="T63" fmla="*/ 1487 h 3566"/>
                <a:gd name="T64" fmla="*/ 6 w 5118"/>
                <a:gd name="T65" fmla="*/ 1443 h 3566"/>
                <a:gd name="T66" fmla="*/ 504 w 5118"/>
                <a:gd name="T67" fmla="*/ 389 h 3566"/>
                <a:gd name="T68" fmla="*/ 544 w 5118"/>
                <a:gd name="T69" fmla="*/ 367 h 3566"/>
                <a:gd name="T70" fmla="*/ 4606 w 5118"/>
                <a:gd name="T71" fmla="*/ 375 h 3566"/>
                <a:gd name="T72" fmla="*/ 4637 w 5118"/>
                <a:gd name="T73" fmla="*/ 408 h 3566"/>
                <a:gd name="T74" fmla="*/ 5118 w 5118"/>
                <a:gd name="T75" fmla="*/ 1468 h 3566"/>
                <a:gd name="T76" fmla="*/ 5110 w 5118"/>
                <a:gd name="T77" fmla="*/ 1509 h 3566"/>
                <a:gd name="T78" fmla="*/ 5082 w 5118"/>
                <a:gd name="T79" fmla="*/ 1540 h 3566"/>
                <a:gd name="T80" fmla="*/ 5040 w 5118"/>
                <a:gd name="T81" fmla="*/ 1549 h 3566"/>
                <a:gd name="T82" fmla="*/ 3204 w 5118"/>
                <a:gd name="T83" fmla="*/ 1398 h 3566"/>
                <a:gd name="T84" fmla="*/ 3173 w 5118"/>
                <a:gd name="T85" fmla="*/ 1377 h 3566"/>
                <a:gd name="T86" fmla="*/ 2543 w 5118"/>
                <a:gd name="T87" fmla="*/ 0 h 3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18" h="3566">
                  <a:moveTo>
                    <a:pt x="2474" y="1026"/>
                  </a:moveTo>
                  <a:lnTo>
                    <a:pt x="2492" y="1028"/>
                  </a:lnTo>
                  <a:lnTo>
                    <a:pt x="2511" y="1032"/>
                  </a:lnTo>
                  <a:lnTo>
                    <a:pt x="2526" y="1043"/>
                  </a:lnTo>
                  <a:lnTo>
                    <a:pt x="2539" y="1057"/>
                  </a:lnTo>
                  <a:lnTo>
                    <a:pt x="2548" y="1076"/>
                  </a:lnTo>
                  <a:lnTo>
                    <a:pt x="2551" y="1098"/>
                  </a:lnTo>
                  <a:lnTo>
                    <a:pt x="2551" y="3206"/>
                  </a:lnTo>
                  <a:lnTo>
                    <a:pt x="4229" y="2889"/>
                  </a:lnTo>
                  <a:lnTo>
                    <a:pt x="4229" y="1861"/>
                  </a:lnTo>
                  <a:lnTo>
                    <a:pt x="4234" y="1836"/>
                  </a:lnTo>
                  <a:lnTo>
                    <a:pt x="4246" y="1816"/>
                  </a:lnTo>
                  <a:lnTo>
                    <a:pt x="4263" y="1800"/>
                  </a:lnTo>
                  <a:lnTo>
                    <a:pt x="4285" y="1791"/>
                  </a:lnTo>
                  <a:lnTo>
                    <a:pt x="4310" y="1789"/>
                  </a:lnTo>
                  <a:lnTo>
                    <a:pt x="4516" y="1820"/>
                  </a:lnTo>
                  <a:lnTo>
                    <a:pt x="4536" y="1826"/>
                  </a:lnTo>
                  <a:lnTo>
                    <a:pt x="4555" y="1837"/>
                  </a:lnTo>
                  <a:lnTo>
                    <a:pt x="4569" y="1853"/>
                  </a:lnTo>
                  <a:lnTo>
                    <a:pt x="4577" y="1871"/>
                  </a:lnTo>
                  <a:lnTo>
                    <a:pt x="4580" y="1893"/>
                  </a:lnTo>
                  <a:lnTo>
                    <a:pt x="4580" y="3086"/>
                  </a:lnTo>
                  <a:lnTo>
                    <a:pt x="4577" y="3110"/>
                  </a:lnTo>
                  <a:lnTo>
                    <a:pt x="4564" y="3131"/>
                  </a:lnTo>
                  <a:lnTo>
                    <a:pt x="4546" y="3148"/>
                  </a:lnTo>
                  <a:lnTo>
                    <a:pt x="4524" y="3157"/>
                  </a:lnTo>
                  <a:lnTo>
                    <a:pt x="2686" y="3552"/>
                  </a:lnTo>
                  <a:lnTo>
                    <a:pt x="2618" y="3562"/>
                  </a:lnTo>
                  <a:lnTo>
                    <a:pt x="2551" y="3566"/>
                  </a:lnTo>
                  <a:lnTo>
                    <a:pt x="2483" y="3563"/>
                  </a:lnTo>
                  <a:lnTo>
                    <a:pt x="2416" y="3552"/>
                  </a:lnTo>
                  <a:lnTo>
                    <a:pt x="597" y="3169"/>
                  </a:lnTo>
                  <a:lnTo>
                    <a:pt x="575" y="3162"/>
                  </a:lnTo>
                  <a:lnTo>
                    <a:pt x="557" y="3146"/>
                  </a:lnTo>
                  <a:lnTo>
                    <a:pt x="546" y="3124"/>
                  </a:lnTo>
                  <a:lnTo>
                    <a:pt x="540" y="3101"/>
                  </a:lnTo>
                  <a:lnTo>
                    <a:pt x="509" y="1888"/>
                  </a:lnTo>
                  <a:lnTo>
                    <a:pt x="512" y="1867"/>
                  </a:lnTo>
                  <a:lnTo>
                    <a:pt x="521" y="1848"/>
                  </a:lnTo>
                  <a:lnTo>
                    <a:pt x="535" y="1831"/>
                  </a:lnTo>
                  <a:lnTo>
                    <a:pt x="554" y="1820"/>
                  </a:lnTo>
                  <a:lnTo>
                    <a:pt x="575" y="1816"/>
                  </a:lnTo>
                  <a:lnTo>
                    <a:pt x="2119" y="1679"/>
                  </a:lnTo>
                  <a:lnTo>
                    <a:pt x="2139" y="1676"/>
                  </a:lnTo>
                  <a:lnTo>
                    <a:pt x="2156" y="1667"/>
                  </a:lnTo>
                  <a:lnTo>
                    <a:pt x="2170" y="1653"/>
                  </a:lnTo>
                  <a:lnTo>
                    <a:pt x="2179" y="1636"/>
                  </a:lnTo>
                  <a:lnTo>
                    <a:pt x="2412" y="1070"/>
                  </a:lnTo>
                  <a:lnTo>
                    <a:pt x="2424" y="1051"/>
                  </a:lnTo>
                  <a:lnTo>
                    <a:pt x="2438" y="1037"/>
                  </a:lnTo>
                  <a:lnTo>
                    <a:pt x="2455" y="1029"/>
                  </a:lnTo>
                  <a:lnTo>
                    <a:pt x="2474" y="1026"/>
                  </a:lnTo>
                  <a:close/>
                  <a:moveTo>
                    <a:pt x="2543" y="0"/>
                  </a:moveTo>
                  <a:lnTo>
                    <a:pt x="1959" y="1319"/>
                  </a:lnTo>
                  <a:lnTo>
                    <a:pt x="1948" y="1335"/>
                  </a:lnTo>
                  <a:lnTo>
                    <a:pt x="1934" y="1349"/>
                  </a:lnTo>
                  <a:lnTo>
                    <a:pt x="1918" y="1357"/>
                  </a:lnTo>
                  <a:lnTo>
                    <a:pt x="1900" y="1361"/>
                  </a:lnTo>
                  <a:lnTo>
                    <a:pt x="79" y="1546"/>
                  </a:lnTo>
                  <a:lnTo>
                    <a:pt x="56" y="1544"/>
                  </a:lnTo>
                  <a:lnTo>
                    <a:pt x="37" y="1536"/>
                  </a:lnTo>
                  <a:lnTo>
                    <a:pt x="20" y="1524"/>
                  </a:lnTo>
                  <a:lnTo>
                    <a:pt x="8" y="1507"/>
                  </a:lnTo>
                  <a:lnTo>
                    <a:pt x="2" y="1487"/>
                  </a:lnTo>
                  <a:lnTo>
                    <a:pt x="0" y="1465"/>
                  </a:lnTo>
                  <a:lnTo>
                    <a:pt x="6" y="1443"/>
                  </a:lnTo>
                  <a:lnTo>
                    <a:pt x="492" y="408"/>
                  </a:lnTo>
                  <a:lnTo>
                    <a:pt x="504" y="389"/>
                  </a:lnTo>
                  <a:lnTo>
                    <a:pt x="523" y="375"/>
                  </a:lnTo>
                  <a:lnTo>
                    <a:pt x="544" y="367"/>
                  </a:lnTo>
                  <a:lnTo>
                    <a:pt x="4584" y="367"/>
                  </a:lnTo>
                  <a:lnTo>
                    <a:pt x="4606" y="375"/>
                  </a:lnTo>
                  <a:lnTo>
                    <a:pt x="4625" y="389"/>
                  </a:lnTo>
                  <a:lnTo>
                    <a:pt x="4637" y="408"/>
                  </a:lnTo>
                  <a:lnTo>
                    <a:pt x="5112" y="1447"/>
                  </a:lnTo>
                  <a:lnTo>
                    <a:pt x="5118" y="1468"/>
                  </a:lnTo>
                  <a:lnTo>
                    <a:pt x="5116" y="1490"/>
                  </a:lnTo>
                  <a:lnTo>
                    <a:pt x="5110" y="1509"/>
                  </a:lnTo>
                  <a:lnTo>
                    <a:pt x="5098" y="1526"/>
                  </a:lnTo>
                  <a:lnTo>
                    <a:pt x="5082" y="1540"/>
                  </a:lnTo>
                  <a:lnTo>
                    <a:pt x="5062" y="1547"/>
                  </a:lnTo>
                  <a:lnTo>
                    <a:pt x="5040" y="1549"/>
                  </a:lnTo>
                  <a:lnTo>
                    <a:pt x="3223" y="1402"/>
                  </a:lnTo>
                  <a:lnTo>
                    <a:pt x="3204" y="1398"/>
                  </a:lnTo>
                  <a:lnTo>
                    <a:pt x="3187" y="1389"/>
                  </a:lnTo>
                  <a:lnTo>
                    <a:pt x="3173" y="1377"/>
                  </a:lnTo>
                  <a:lnTo>
                    <a:pt x="3164" y="1360"/>
                  </a:lnTo>
                  <a:lnTo>
                    <a:pt x="2543" y="0"/>
                  </a:lnTo>
                  <a:close/>
                </a:path>
              </a:pathLst>
            </a:custGeom>
            <a:solidFill>
              <a:schemeClr val="accent3">
                <a:lumMod val="50000"/>
              </a:schemeClr>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nvGrpSpPr>
          <p:cNvPr id="39" name="Group 38"/>
          <p:cNvGrpSpPr/>
          <p:nvPr/>
        </p:nvGrpSpPr>
        <p:grpSpPr>
          <a:xfrm>
            <a:off x="5763668" y="3616229"/>
            <a:ext cx="6230428" cy="867104"/>
            <a:chOff x="5961572" y="3599734"/>
            <a:chExt cx="5614978" cy="867104"/>
          </a:xfrm>
        </p:grpSpPr>
        <p:sp>
          <p:nvSpPr>
            <p:cNvPr id="10" name="Rounded Rectangle 9"/>
            <p:cNvSpPr/>
            <p:nvPr/>
          </p:nvSpPr>
          <p:spPr>
            <a:xfrm>
              <a:off x="5961572" y="3599734"/>
              <a:ext cx="5614978" cy="867104"/>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3" name="Oval 12"/>
            <p:cNvSpPr/>
            <p:nvPr/>
          </p:nvSpPr>
          <p:spPr>
            <a:xfrm>
              <a:off x="6087696" y="3713246"/>
              <a:ext cx="640080" cy="64008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6" name="Rectangle 15"/>
            <p:cNvSpPr/>
            <p:nvPr/>
          </p:nvSpPr>
          <p:spPr>
            <a:xfrm>
              <a:off x="7210660" y="3749650"/>
              <a:ext cx="2766031" cy="648896"/>
            </a:xfrm>
            <a:prstGeom prst="rect">
              <a:avLst/>
            </a:prstGeom>
          </p:spPr>
          <p:txBody>
            <a:bodyPr wrap="square">
              <a:spAutoFit/>
            </a:bodyPr>
            <a:lstStyle/>
            <a:p>
              <a:pPr algn="just">
                <a:lnSpc>
                  <a:spcPct val="50000"/>
                </a:lnSpc>
                <a:spcAft>
                  <a:spcPts val="2400"/>
                </a:spcAft>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当别人问时</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分享故事</a:t>
              </a:r>
              <a:endPar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algn="just">
                <a:lnSpc>
                  <a:spcPct val="50000"/>
                </a:lnSpc>
                <a:spcAft>
                  <a:spcPts val="2400"/>
                </a:spcAft>
              </a:pPr>
              <a:r>
                <a:rPr lang="en-US" sz="1400" dirty="0">
                  <a:ln w="3175">
                    <a:solidFill>
                      <a:prstClr val="white"/>
                    </a:solidFill>
                  </a:ln>
                  <a:solidFill>
                    <a:prstClr val="white"/>
                  </a:solidFill>
                  <a:cs typeface="Times New Roman" panose="02020603050405020304" pitchFamily="18" charset="0"/>
                </a:rPr>
                <a:t>When people ask, tell the story</a:t>
              </a:r>
            </a:p>
          </p:txBody>
        </p:sp>
        <p:grpSp>
          <p:nvGrpSpPr>
            <p:cNvPr id="25" name="Group 9"/>
            <p:cNvGrpSpPr>
              <a:grpSpLocks noChangeAspect="1"/>
            </p:cNvGrpSpPr>
            <p:nvPr/>
          </p:nvGrpSpPr>
          <p:grpSpPr bwMode="auto">
            <a:xfrm>
              <a:off x="6226685" y="3850406"/>
              <a:ext cx="362102" cy="365760"/>
              <a:chOff x="6715" y="435"/>
              <a:chExt cx="198" cy="200"/>
            </a:xfrm>
            <a:solidFill>
              <a:schemeClr val="accent3">
                <a:lumMod val="50000"/>
              </a:schemeClr>
            </a:solidFill>
          </p:grpSpPr>
          <p:sp>
            <p:nvSpPr>
              <p:cNvPr id="28" name="Freeform 11"/>
              <p:cNvSpPr/>
              <p:nvPr/>
            </p:nvSpPr>
            <p:spPr bwMode="auto">
              <a:xfrm>
                <a:off x="6715" y="521"/>
                <a:ext cx="92" cy="107"/>
              </a:xfrm>
              <a:custGeom>
                <a:avLst/>
                <a:gdLst>
                  <a:gd name="T0" fmla="*/ 820 w 1558"/>
                  <a:gd name="T1" fmla="*/ 5 h 1709"/>
                  <a:gd name="T2" fmla="*/ 977 w 1558"/>
                  <a:gd name="T3" fmla="*/ 35 h 1709"/>
                  <a:gd name="T4" fmla="*/ 1118 w 1558"/>
                  <a:gd name="T5" fmla="*/ 90 h 1709"/>
                  <a:gd name="T6" fmla="*/ 1237 w 1558"/>
                  <a:gd name="T7" fmla="*/ 169 h 1709"/>
                  <a:gd name="T8" fmla="*/ 1329 w 1558"/>
                  <a:gd name="T9" fmla="*/ 274 h 1709"/>
                  <a:gd name="T10" fmla="*/ 1390 w 1558"/>
                  <a:gd name="T11" fmla="*/ 403 h 1709"/>
                  <a:gd name="T12" fmla="*/ 1413 w 1558"/>
                  <a:gd name="T13" fmla="*/ 557 h 1709"/>
                  <a:gd name="T14" fmla="*/ 1395 w 1558"/>
                  <a:gd name="T15" fmla="*/ 735 h 1709"/>
                  <a:gd name="T16" fmla="*/ 1411 w 1558"/>
                  <a:gd name="T17" fmla="*/ 792 h 1709"/>
                  <a:gd name="T18" fmla="*/ 1451 w 1558"/>
                  <a:gd name="T19" fmla="*/ 854 h 1709"/>
                  <a:gd name="T20" fmla="*/ 1499 w 1558"/>
                  <a:gd name="T21" fmla="*/ 917 h 1709"/>
                  <a:gd name="T22" fmla="*/ 1540 w 1558"/>
                  <a:gd name="T23" fmla="*/ 974 h 1709"/>
                  <a:gd name="T24" fmla="*/ 1558 w 1558"/>
                  <a:gd name="T25" fmla="*/ 1020 h 1709"/>
                  <a:gd name="T26" fmla="*/ 1531 w 1558"/>
                  <a:gd name="T27" fmla="*/ 1060 h 1709"/>
                  <a:gd name="T28" fmla="*/ 1465 w 1558"/>
                  <a:gd name="T29" fmla="*/ 1090 h 1709"/>
                  <a:gd name="T30" fmla="*/ 1420 w 1558"/>
                  <a:gd name="T31" fmla="*/ 1097 h 1709"/>
                  <a:gd name="T32" fmla="*/ 1422 w 1558"/>
                  <a:gd name="T33" fmla="*/ 1106 h 1709"/>
                  <a:gd name="T34" fmla="*/ 1438 w 1558"/>
                  <a:gd name="T35" fmla="*/ 1143 h 1709"/>
                  <a:gd name="T36" fmla="*/ 1452 w 1558"/>
                  <a:gd name="T37" fmla="*/ 1189 h 1709"/>
                  <a:gd name="T38" fmla="*/ 1447 w 1558"/>
                  <a:gd name="T39" fmla="*/ 1225 h 1709"/>
                  <a:gd name="T40" fmla="*/ 1407 w 1558"/>
                  <a:gd name="T41" fmla="*/ 1241 h 1709"/>
                  <a:gd name="T42" fmla="*/ 1365 w 1558"/>
                  <a:gd name="T43" fmla="*/ 1241 h 1709"/>
                  <a:gd name="T44" fmla="*/ 1357 w 1558"/>
                  <a:gd name="T45" fmla="*/ 1242 h 1709"/>
                  <a:gd name="T46" fmla="*/ 1380 w 1558"/>
                  <a:gd name="T47" fmla="*/ 1262 h 1709"/>
                  <a:gd name="T48" fmla="*/ 1410 w 1558"/>
                  <a:gd name="T49" fmla="*/ 1295 h 1709"/>
                  <a:gd name="T50" fmla="*/ 1415 w 1558"/>
                  <a:gd name="T51" fmla="*/ 1328 h 1709"/>
                  <a:gd name="T52" fmla="*/ 1385 w 1558"/>
                  <a:gd name="T53" fmla="*/ 1357 h 1709"/>
                  <a:gd name="T54" fmla="*/ 1342 w 1558"/>
                  <a:gd name="T55" fmla="*/ 1383 h 1709"/>
                  <a:gd name="T56" fmla="*/ 1312 w 1558"/>
                  <a:gd name="T57" fmla="*/ 1397 h 1709"/>
                  <a:gd name="T58" fmla="*/ 1310 w 1558"/>
                  <a:gd name="T59" fmla="*/ 1405 h 1709"/>
                  <a:gd name="T60" fmla="*/ 1310 w 1558"/>
                  <a:gd name="T61" fmla="*/ 1438 h 1709"/>
                  <a:gd name="T62" fmla="*/ 1303 w 1558"/>
                  <a:gd name="T63" fmla="*/ 1483 h 1709"/>
                  <a:gd name="T64" fmla="*/ 1280 w 1558"/>
                  <a:gd name="T65" fmla="*/ 1530 h 1709"/>
                  <a:gd name="T66" fmla="*/ 1238 w 1558"/>
                  <a:gd name="T67" fmla="*/ 1564 h 1709"/>
                  <a:gd name="T68" fmla="*/ 1169 w 1558"/>
                  <a:gd name="T69" fmla="*/ 1574 h 1709"/>
                  <a:gd name="T70" fmla="*/ 1064 w 1558"/>
                  <a:gd name="T71" fmla="*/ 1558 h 1709"/>
                  <a:gd name="T72" fmla="*/ 1007 w 1558"/>
                  <a:gd name="T73" fmla="*/ 1538 h 1709"/>
                  <a:gd name="T74" fmla="*/ 983 w 1558"/>
                  <a:gd name="T75" fmla="*/ 1521 h 1709"/>
                  <a:gd name="T76" fmla="*/ 932 w 1558"/>
                  <a:gd name="T77" fmla="*/ 1709 h 1709"/>
                  <a:gd name="T78" fmla="*/ 327 w 1558"/>
                  <a:gd name="T79" fmla="*/ 1291 h 1709"/>
                  <a:gd name="T80" fmla="*/ 301 w 1558"/>
                  <a:gd name="T81" fmla="*/ 1262 h 1709"/>
                  <a:gd name="T82" fmla="*/ 251 w 1558"/>
                  <a:gd name="T83" fmla="*/ 1202 h 1709"/>
                  <a:gd name="T84" fmla="*/ 189 w 1558"/>
                  <a:gd name="T85" fmla="*/ 1117 h 1709"/>
                  <a:gd name="T86" fmla="*/ 123 w 1558"/>
                  <a:gd name="T87" fmla="*/ 1011 h 1709"/>
                  <a:gd name="T88" fmla="*/ 63 w 1558"/>
                  <a:gd name="T89" fmla="*/ 891 h 1709"/>
                  <a:gd name="T90" fmla="*/ 18 w 1558"/>
                  <a:gd name="T91" fmla="*/ 761 h 1709"/>
                  <a:gd name="T92" fmla="*/ 0 w 1558"/>
                  <a:gd name="T93" fmla="*/ 625 h 1709"/>
                  <a:gd name="T94" fmla="*/ 10 w 1558"/>
                  <a:gd name="T95" fmla="*/ 517 h 1709"/>
                  <a:gd name="T96" fmla="*/ 19 w 1558"/>
                  <a:gd name="T97" fmla="*/ 453 h 1709"/>
                  <a:gd name="T98" fmla="*/ 34 w 1558"/>
                  <a:gd name="T99" fmla="*/ 380 h 1709"/>
                  <a:gd name="T100" fmla="*/ 60 w 1558"/>
                  <a:gd name="T101" fmla="*/ 303 h 1709"/>
                  <a:gd name="T102" fmla="*/ 104 w 1558"/>
                  <a:gd name="T103" fmla="*/ 225 h 1709"/>
                  <a:gd name="T104" fmla="*/ 173 w 1558"/>
                  <a:gd name="T105" fmla="*/ 153 h 1709"/>
                  <a:gd name="T106" fmla="*/ 274 w 1558"/>
                  <a:gd name="T107" fmla="*/ 89 h 1709"/>
                  <a:gd name="T108" fmla="*/ 414 w 1558"/>
                  <a:gd name="T109" fmla="*/ 39 h 1709"/>
                  <a:gd name="T110" fmla="*/ 591 w 1558"/>
                  <a:gd name="T111" fmla="*/ 7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58" h="1709">
                    <a:moveTo>
                      <a:pt x="708" y="0"/>
                    </a:moveTo>
                    <a:lnTo>
                      <a:pt x="764" y="1"/>
                    </a:lnTo>
                    <a:lnTo>
                      <a:pt x="820" y="5"/>
                    </a:lnTo>
                    <a:lnTo>
                      <a:pt x="874" y="12"/>
                    </a:lnTo>
                    <a:lnTo>
                      <a:pt x="926" y="23"/>
                    </a:lnTo>
                    <a:lnTo>
                      <a:pt x="977" y="35"/>
                    </a:lnTo>
                    <a:lnTo>
                      <a:pt x="1027" y="50"/>
                    </a:lnTo>
                    <a:lnTo>
                      <a:pt x="1074" y="68"/>
                    </a:lnTo>
                    <a:lnTo>
                      <a:pt x="1118" y="90"/>
                    </a:lnTo>
                    <a:lnTo>
                      <a:pt x="1161" y="113"/>
                    </a:lnTo>
                    <a:lnTo>
                      <a:pt x="1200" y="140"/>
                    </a:lnTo>
                    <a:lnTo>
                      <a:pt x="1237" y="169"/>
                    </a:lnTo>
                    <a:lnTo>
                      <a:pt x="1271" y="202"/>
                    </a:lnTo>
                    <a:lnTo>
                      <a:pt x="1302" y="236"/>
                    </a:lnTo>
                    <a:lnTo>
                      <a:pt x="1329" y="274"/>
                    </a:lnTo>
                    <a:lnTo>
                      <a:pt x="1353" y="315"/>
                    </a:lnTo>
                    <a:lnTo>
                      <a:pt x="1373" y="358"/>
                    </a:lnTo>
                    <a:lnTo>
                      <a:pt x="1390" y="403"/>
                    </a:lnTo>
                    <a:lnTo>
                      <a:pt x="1401" y="452"/>
                    </a:lnTo>
                    <a:lnTo>
                      <a:pt x="1409" y="503"/>
                    </a:lnTo>
                    <a:lnTo>
                      <a:pt x="1413" y="557"/>
                    </a:lnTo>
                    <a:lnTo>
                      <a:pt x="1412" y="614"/>
                    </a:lnTo>
                    <a:lnTo>
                      <a:pt x="1406" y="673"/>
                    </a:lnTo>
                    <a:lnTo>
                      <a:pt x="1395" y="735"/>
                    </a:lnTo>
                    <a:lnTo>
                      <a:pt x="1397" y="754"/>
                    </a:lnTo>
                    <a:lnTo>
                      <a:pt x="1402" y="772"/>
                    </a:lnTo>
                    <a:lnTo>
                      <a:pt x="1411" y="792"/>
                    </a:lnTo>
                    <a:lnTo>
                      <a:pt x="1423" y="813"/>
                    </a:lnTo>
                    <a:lnTo>
                      <a:pt x="1436" y="834"/>
                    </a:lnTo>
                    <a:lnTo>
                      <a:pt x="1451" y="854"/>
                    </a:lnTo>
                    <a:lnTo>
                      <a:pt x="1467" y="876"/>
                    </a:lnTo>
                    <a:lnTo>
                      <a:pt x="1483" y="896"/>
                    </a:lnTo>
                    <a:lnTo>
                      <a:pt x="1499" y="917"/>
                    </a:lnTo>
                    <a:lnTo>
                      <a:pt x="1515" y="937"/>
                    </a:lnTo>
                    <a:lnTo>
                      <a:pt x="1529" y="956"/>
                    </a:lnTo>
                    <a:lnTo>
                      <a:pt x="1540" y="974"/>
                    </a:lnTo>
                    <a:lnTo>
                      <a:pt x="1550" y="991"/>
                    </a:lnTo>
                    <a:lnTo>
                      <a:pt x="1556" y="1006"/>
                    </a:lnTo>
                    <a:lnTo>
                      <a:pt x="1558" y="1020"/>
                    </a:lnTo>
                    <a:lnTo>
                      <a:pt x="1557" y="1033"/>
                    </a:lnTo>
                    <a:lnTo>
                      <a:pt x="1551" y="1043"/>
                    </a:lnTo>
                    <a:lnTo>
                      <a:pt x="1531" y="1060"/>
                    </a:lnTo>
                    <a:lnTo>
                      <a:pt x="1508" y="1073"/>
                    </a:lnTo>
                    <a:lnTo>
                      <a:pt x="1486" y="1083"/>
                    </a:lnTo>
                    <a:lnTo>
                      <a:pt x="1465" y="1090"/>
                    </a:lnTo>
                    <a:lnTo>
                      <a:pt x="1446" y="1094"/>
                    </a:lnTo>
                    <a:lnTo>
                      <a:pt x="1431" y="1096"/>
                    </a:lnTo>
                    <a:lnTo>
                      <a:pt x="1420" y="1097"/>
                    </a:lnTo>
                    <a:lnTo>
                      <a:pt x="1417" y="1097"/>
                    </a:lnTo>
                    <a:lnTo>
                      <a:pt x="1418" y="1100"/>
                    </a:lnTo>
                    <a:lnTo>
                      <a:pt x="1422" y="1106"/>
                    </a:lnTo>
                    <a:lnTo>
                      <a:pt x="1427" y="1116"/>
                    </a:lnTo>
                    <a:lnTo>
                      <a:pt x="1432" y="1128"/>
                    </a:lnTo>
                    <a:lnTo>
                      <a:pt x="1438" y="1143"/>
                    </a:lnTo>
                    <a:lnTo>
                      <a:pt x="1444" y="1158"/>
                    </a:lnTo>
                    <a:lnTo>
                      <a:pt x="1449" y="1174"/>
                    </a:lnTo>
                    <a:lnTo>
                      <a:pt x="1452" y="1189"/>
                    </a:lnTo>
                    <a:lnTo>
                      <a:pt x="1453" y="1204"/>
                    </a:lnTo>
                    <a:lnTo>
                      <a:pt x="1452" y="1216"/>
                    </a:lnTo>
                    <a:lnTo>
                      <a:pt x="1447" y="1225"/>
                    </a:lnTo>
                    <a:lnTo>
                      <a:pt x="1436" y="1233"/>
                    </a:lnTo>
                    <a:lnTo>
                      <a:pt x="1423" y="1238"/>
                    </a:lnTo>
                    <a:lnTo>
                      <a:pt x="1407" y="1241"/>
                    </a:lnTo>
                    <a:lnTo>
                      <a:pt x="1392" y="1242"/>
                    </a:lnTo>
                    <a:lnTo>
                      <a:pt x="1377" y="1242"/>
                    </a:lnTo>
                    <a:lnTo>
                      <a:pt x="1365" y="1241"/>
                    </a:lnTo>
                    <a:lnTo>
                      <a:pt x="1357" y="1240"/>
                    </a:lnTo>
                    <a:lnTo>
                      <a:pt x="1355" y="1240"/>
                    </a:lnTo>
                    <a:lnTo>
                      <a:pt x="1357" y="1242"/>
                    </a:lnTo>
                    <a:lnTo>
                      <a:pt x="1362" y="1246"/>
                    </a:lnTo>
                    <a:lnTo>
                      <a:pt x="1371" y="1253"/>
                    </a:lnTo>
                    <a:lnTo>
                      <a:pt x="1380" y="1262"/>
                    </a:lnTo>
                    <a:lnTo>
                      <a:pt x="1391" y="1272"/>
                    </a:lnTo>
                    <a:lnTo>
                      <a:pt x="1401" y="1283"/>
                    </a:lnTo>
                    <a:lnTo>
                      <a:pt x="1410" y="1295"/>
                    </a:lnTo>
                    <a:lnTo>
                      <a:pt x="1415" y="1307"/>
                    </a:lnTo>
                    <a:lnTo>
                      <a:pt x="1417" y="1319"/>
                    </a:lnTo>
                    <a:lnTo>
                      <a:pt x="1415" y="1328"/>
                    </a:lnTo>
                    <a:lnTo>
                      <a:pt x="1408" y="1338"/>
                    </a:lnTo>
                    <a:lnTo>
                      <a:pt x="1398" y="1348"/>
                    </a:lnTo>
                    <a:lnTo>
                      <a:pt x="1385" y="1357"/>
                    </a:lnTo>
                    <a:lnTo>
                      <a:pt x="1371" y="1367"/>
                    </a:lnTo>
                    <a:lnTo>
                      <a:pt x="1357" y="1376"/>
                    </a:lnTo>
                    <a:lnTo>
                      <a:pt x="1342" y="1383"/>
                    </a:lnTo>
                    <a:lnTo>
                      <a:pt x="1329" y="1389"/>
                    </a:lnTo>
                    <a:lnTo>
                      <a:pt x="1320" y="1394"/>
                    </a:lnTo>
                    <a:lnTo>
                      <a:pt x="1312" y="1397"/>
                    </a:lnTo>
                    <a:lnTo>
                      <a:pt x="1310" y="1398"/>
                    </a:lnTo>
                    <a:lnTo>
                      <a:pt x="1310" y="1400"/>
                    </a:lnTo>
                    <a:lnTo>
                      <a:pt x="1310" y="1405"/>
                    </a:lnTo>
                    <a:lnTo>
                      <a:pt x="1311" y="1413"/>
                    </a:lnTo>
                    <a:lnTo>
                      <a:pt x="1311" y="1425"/>
                    </a:lnTo>
                    <a:lnTo>
                      <a:pt x="1310" y="1438"/>
                    </a:lnTo>
                    <a:lnTo>
                      <a:pt x="1309" y="1452"/>
                    </a:lnTo>
                    <a:lnTo>
                      <a:pt x="1306" y="1467"/>
                    </a:lnTo>
                    <a:lnTo>
                      <a:pt x="1303" y="1483"/>
                    </a:lnTo>
                    <a:lnTo>
                      <a:pt x="1297" y="1499"/>
                    </a:lnTo>
                    <a:lnTo>
                      <a:pt x="1290" y="1515"/>
                    </a:lnTo>
                    <a:lnTo>
                      <a:pt x="1280" y="1530"/>
                    </a:lnTo>
                    <a:lnTo>
                      <a:pt x="1269" y="1543"/>
                    </a:lnTo>
                    <a:lnTo>
                      <a:pt x="1255" y="1555"/>
                    </a:lnTo>
                    <a:lnTo>
                      <a:pt x="1238" y="1564"/>
                    </a:lnTo>
                    <a:lnTo>
                      <a:pt x="1219" y="1571"/>
                    </a:lnTo>
                    <a:lnTo>
                      <a:pt x="1196" y="1574"/>
                    </a:lnTo>
                    <a:lnTo>
                      <a:pt x="1169" y="1574"/>
                    </a:lnTo>
                    <a:lnTo>
                      <a:pt x="1128" y="1570"/>
                    </a:lnTo>
                    <a:lnTo>
                      <a:pt x="1094" y="1564"/>
                    </a:lnTo>
                    <a:lnTo>
                      <a:pt x="1064" y="1558"/>
                    </a:lnTo>
                    <a:lnTo>
                      <a:pt x="1041" y="1551"/>
                    </a:lnTo>
                    <a:lnTo>
                      <a:pt x="1022" y="1545"/>
                    </a:lnTo>
                    <a:lnTo>
                      <a:pt x="1007" y="1538"/>
                    </a:lnTo>
                    <a:lnTo>
                      <a:pt x="996" y="1532"/>
                    </a:lnTo>
                    <a:lnTo>
                      <a:pt x="988" y="1525"/>
                    </a:lnTo>
                    <a:lnTo>
                      <a:pt x="983" y="1521"/>
                    </a:lnTo>
                    <a:lnTo>
                      <a:pt x="980" y="1518"/>
                    </a:lnTo>
                    <a:lnTo>
                      <a:pt x="980" y="1517"/>
                    </a:lnTo>
                    <a:lnTo>
                      <a:pt x="932" y="1709"/>
                    </a:lnTo>
                    <a:lnTo>
                      <a:pt x="307" y="1709"/>
                    </a:lnTo>
                    <a:lnTo>
                      <a:pt x="329" y="1293"/>
                    </a:lnTo>
                    <a:lnTo>
                      <a:pt x="327" y="1291"/>
                    </a:lnTo>
                    <a:lnTo>
                      <a:pt x="321" y="1285"/>
                    </a:lnTo>
                    <a:lnTo>
                      <a:pt x="313" y="1275"/>
                    </a:lnTo>
                    <a:lnTo>
                      <a:pt x="301" y="1262"/>
                    </a:lnTo>
                    <a:lnTo>
                      <a:pt x="286" y="1244"/>
                    </a:lnTo>
                    <a:lnTo>
                      <a:pt x="271" y="1225"/>
                    </a:lnTo>
                    <a:lnTo>
                      <a:pt x="251" y="1202"/>
                    </a:lnTo>
                    <a:lnTo>
                      <a:pt x="232" y="1176"/>
                    </a:lnTo>
                    <a:lnTo>
                      <a:pt x="211" y="1148"/>
                    </a:lnTo>
                    <a:lnTo>
                      <a:pt x="189" y="1117"/>
                    </a:lnTo>
                    <a:lnTo>
                      <a:pt x="168" y="1084"/>
                    </a:lnTo>
                    <a:lnTo>
                      <a:pt x="145" y="1048"/>
                    </a:lnTo>
                    <a:lnTo>
                      <a:pt x="123" y="1011"/>
                    </a:lnTo>
                    <a:lnTo>
                      <a:pt x="102" y="973"/>
                    </a:lnTo>
                    <a:lnTo>
                      <a:pt x="82" y="932"/>
                    </a:lnTo>
                    <a:lnTo>
                      <a:pt x="63" y="891"/>
                    </a:lnTo>
                    <a:lnTo>
                      <a:pt x="46" y="848"/>
                    </a:lnTo>
                    <a:lnTo>
                      <a:pt x="31" y="805"/>
                    </a:lnTo>
                    <a:lnTo>
                      <a:pt x="18" y="761"/>
                    </a:lnTo>
                    <a:lnTo>
                      <a:pt x="8" y="716"/>
                    </a:lnTo>
                    <a:lnTo>
                      <a:pt x="2" y="671"/>
                    </a:lnTo>
                    <a:lnTo>
                      <a:pt x="0" y="625"/>
                    </a:lnTo>
                    <a:lnTo>
                      <a:pt x="0" y="581"/>
                    </a:lnTo>
                    <a:lnTo>
                      <a:pt x="5" y="536"/>
                    </a:lnTo>
                    <a:lnTo>
                      <a:pt x="10" y="517"/>
                    </a:lnTo>
                    <a:lnTo>
                      <a:pt x="13" y="497"/>
                    </a:lnTo>
                    <a:lnTo>
                      <a:pt x="16" y="476"/>
                    </a:lnTo>
                    <a:lnTo>
                      <a:pt x="19" y="453"/>
                    </a:lnTo>
                    <a:lnTo>
                      <a:pt x="23" y="430"/>
                    </a:lnTo>
                    <a:lnTo>
                      <a:pt x="29" y="405"/>
                    </a:lnTo>
                    <a:lnTo>
                      <a:pt x="34" y="380"/>
                    </a:lnTo>
                    <a:lnTo>
                      <a:pt x="41" y="355"/>
                    </a:lnTo>
                    <a:lnTo>
                      <a:pt x="50" y="329"/>
                    </a:lnTo>
                    <a:lnTo>
                      <a:pt x="60" y="303"/>
                    </a:lnTo>
                    <a:lnTo>
                      <a:pt x="72" y="277"/>
                    </a:lnTo>
                    <a:lnTo>
                      <a:pt x="87" y="251"/>
                    </a:lnTo>
                    <a:lnTo>
                      <a:pt x="104" y="225"/>
                    </a:lnTo>
                    <a:lnTo>
                      <a:pt x="124" y="201"/>
                    </a:lnTo>
                    <a:lnTo>
                      <a:pt x="147" y="176"/>
                    </a:lnTo>
                    <a:lnTo>
                      <a:pt x="173" y="153"/>
                    </a:lnTo>
                    <a:lnTo>
                      <a:pt x="203" y="131"/>
                    </a:lnTo>
                    <a:lnTo>
                      <a:pt x="237" y="109"/>
                    </a:lnTo>
                    <a:lnTo>
                      <a:pt x="274" y="89"/>
                    </a:lnTo>
                    <a:lnTo>
                      <a:pt x="316" y="70"/>
                    </a:lnTo>
                    <a:lnTo>
                      <a:pt x="363" y="54"/>
                    </a:lnTo>
                    <a:lnTo>
                      <a:pt x="414" y="39"/>
                    </a:lnTo>
                    <a:lnTo>
                      <a:pt x="470" y="26"/>
                    </a:lnTo>
                    <a:lnTo>
                      <a:pt x="531" y="14"/>
                    </a:lnTo>
                    <a:lnTo>
                      <a:pt x="591" y="7"/>
                    </a:lnTo>
                    <a:lnTo>
                      <a:pt x="649" y="2"/>
                    </a:lnTo>
                    <a:lnTo>
                      <a:pt x="708"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9" name="Freeform 12"/>
              <p:cNvSpPr/>
              <p:nvPr/>
            </p:nvSpPr>
            <p:spPr bwMode="auto">
              <a:xfrm>
                <a:off x="6821" y="528"/>
                <a:ext cx="92" cy="107"/>
              </a:xfrm>
              <a:custGeom>
                <a:avLst/>
                <a:gdLst>
                  <a:gd name="T0" fmla="*/ 967 w 1559"/>
                  <a:gd name="T1" fmla="*/ 6 h 1708"/>
                  <a:gd name="T2" fmla="*/ 1144 w 1559"/>
                  <a:gd name="T3" fmla="*/ 38 h 1708"/>
                  <a:gd name="T4" fmla="*/ 1284 w 1559"/>
                  <a:gd name="T5" fmla="*/ 89 h 1708"/>
                  <a:gd name="T6" fmla="*/ 1385 w 1559"/>
                  <a:gd name="T7" fmla="*/ 153 h 1708"/>
                  <a:gd name="T8" fmla="*/ 1454 w 1559"/>
                  <a:gd name="T9" fmla="*/ 225 h 1708"/>
                  <a:gd name="T10" fmla="*/ 1498 w 1559"/>
                  <a:gd name="T11" fmla="*/ 303 h 1708"/>
                  <a:gd name="T12" fmla="*/ 1524 w 1559"/>
                  <a:gd name="T13" fmla="*/ 379 h 1708"/>
                  <a:gd name="T14" fmla="*/ 1539 w 1559"/>
                  <a:gd name="T15" fmla="*/ 452 h 1708"/>
                  <a:gd name="T16" fmla="*/ 1548 w 1559"/>
                  <a:gd name="T17" fmla="*/ 516 h 1708"/>
                  <a:gd name="T18" fmla="*/ 1559 w 1559"/>
                  <a:gd name="T19" fmla="*/ 624 h 1708"/>
                  <a:gd name="T20" fmla="*/ 1540 w 1559"/>
                  <a:gd name="T21" fmla="*/ 760 h 1708"/>
                  <a:gd name="T22" fmla="*/ 1495 w 1559"/>
                  <a:gd name="T23" fmla="*/ 890 h 1708"/>
                  <a:gd name="T24" fmla="*/ 1435 w 1559"/>
                  <a:gd name="T25" fmla="*/ 1010 h 1708"/>
                  <a:gd name="T26" fmla="*/ 1369 w 1559"/>
                  <a:gd name="T27" fmla="*/ 1116 h 1708"/>
                  <a:gd name="T28" fmla="*/ 1306 w 1559"/>
                  <a:gd name="T29" fmla="*/ 1201 h 1708"/>
                  <a:gd name="T30" fmla="*/ 1257 w 1559"/>
                  <a:gd name="T31" fmla="*/ 1261 h 1708"/>
                  <a:gd name="T32" fmla="*/ 1231 w 1559"/>
                  <a:gd name="T33" fmla="*/ 1290 h 1708"/>
                  <a:gd name="T34" fmla="*/ 625 w 1559"/>
                  <a:gd name="T35" fmla="*/ 1708 h 1708"/>
                  <a:gd name="T36" fmla="*/ 574 w 1559"/>
                  <a:gd name="T37" fmla="*/ 1520 h 1708"/>
                  <a:gd name="T38" fmla="*/ 551 w 1559"/>
                  <a:gd name="T39" fmla="*/ 1537 h 1708"/>
                  <a:gd name="T40" fmla="*/ 494 w 1559"/>
                  <a:gd name="T41" fmla="*/ 1557 h 1708"/>
                  <a:gd name="T42" fmla="*/ 389 w 1559"/>
                  <a:gd name="T43" fmla="*/ 1573 h 1708"/>
                  <a:gd name="T44" fmla="*/ 320 w 1559"/>
                  <a:gd name="T45" fmla="*/ 1564 h 1708"/>
                  <a:gd name="T46" fmla="*/ 277 w 1559"/>
                  <a:gd name="T47" fmla="*/ 1530 h 1708"/>
                  <a:gd name="T48" fmla="*/ 255 w 1559"/>
                  <a:gd name="T49" fmla="*/ 1483 h 1708"/>
                  <a:gd name="T50" fmla="*/ 248 w 1559"/>
                  <a:gd name="T51" fmla="*/ 1437 h 1708"/>
                  <a:gd name="T52" fmla="*/ 248 w 1559"/>
                  <a:gd name="T53" fmla="*/ 1404 h 1708"/>
                  <a:gd name="T54" fmla="*/ 246 w 1559"/>
                  <a:gd name="T55" fmla="*/ 1396 h 1708"/>
                  <a:gd name="T56" fmla="*/ 216 w 1559"/>
                  <a:gd name="T57" fmla="*/ 1382 h 1708"/>
                  <a:gd name="T58" fmla="*/ 172 w 1559"/>
                  <a:gd name="T59" fmla="*/ 1356 h 1708"/>
                  <a:gd name="T60" fmla="*/ 143 w 1559"/>
                  <a:gd name="T61" fmla="*/ 1327 h 1708"/>
                  <a:gd name="T62" fmla="*/ 148 w 1559"/>
                  <a:gd name="T63" fmla="*/ 1294 h 1708"/>
                  <a:gd name="T64" fmla="*/ 178 w 1559"/>
                  <a:gd name="T65" fmla="*/ 1261 h 1708"/>
                  <a:gd name="T66" fmla="*/ 202 w 1559"/>
                  <a:gd name="T67" fmla="*/ 1241 h 1708"/>
                  <a:gd name="T68" fmla="*/ 193 w 1559"/>
                  <a:gd name="T69" fmla="*/ 1241 h 1708"/>
                  <a:gd name="T70" fmla="*/ 151 w 1559"/>
                  <a:gd name="T71" fmla="*/ 1241 h 1708"/>
                  <a:gd name="T72" fmla="*/ 111 w 1559"/>
                  <a:gd name="T73" fmla="*/ 1224 h 1708"/>
                  <a:gd name="T74" fmla="*/ 106 w 1559"/>
                  <a:gd name="T75" fmla="*/ 1188 h 1708"/>
                  <a:gd name="T76" fmla="*/ 119 w 1559"/>
                  <a:gd name="T77" fmla="*/ 1143 h 1708"/>
                  <a:gd name="T78" fmla="*/ 136 w 1559"/>
                  <a:gd name="T79" fmla="*/ 1106 h 1708"/>
                  <a:gd name="T80" fmla="*/ 137 w 1559"/>
                  <a:gd name="T81" fmla="*/ 1097 h 1708"/>
                  <a:gd name="T82" fmla="*/ 93 w 1559"/>
                  <a:gd name="T83" fmla="*/ 1089 h 1708"/>
                  <a:gd name="T84" fmla="*/ 27 w 1559"/>
                  <a:gd name="T85" fmla="*/ 1059 h 1708"/>
                  <a:gd name="T86" fmla="*/ 0 w 1559"/>
                  <a:gd name="T87" fmla="*/ 1019 h 1708"/>
                  <a:gd name="T88" fmla="*/ 18 w 1559"/>
                  <a:gd name="T89" fmla="*/ 973 h 1708"/>
                  <a:gd name="T90" fmla="*/ 59 w 1559"/>
                  <a:gd name="T91" fmla="*/ 916 h 1708"/>
                  <a:gd name="T92" fmla="*/ 107 w 1559"/>
                  <a:gd name="T93" fmla="*/ 853 h 1708"/>
                  <a:gd name="T94" fmla="*/ 147 w 1559"/>
                  <a:gd name="T95" fmla="*/ 791 h 1708"/>
                  <a:gd name="T96" fmla="*/ 164 w 1559"/>
                  <a:gd name="T97" fmla="*/ 734 h 1708"/>
                  <a:gd name="T98" fmla="*/ 146 w 1559"/>
                  <a:gd name="T99" fmla="*/ 556 h 1708"/>
                  <a:gd name="T100" fmla="*/ 169 w 1559"/>
                  <a:gd name="T101" fmla="*/ 402 h 1708"/>
                  <a:gd name="T102" fmla="*/ 230 w 1559"/>
                  <a:gd name="T103" fmla="*/ 273 h 1708"/>
                  <a:gd name="T104" fmla="*/ 321 w 1559"/>
                  <a:gd name="T105" fmla="*/ 168 h 1708"/>
                  <a:gd name="T106" fmla="*/ 440 w 1559"/>
                  <a:gd name="T107" fmla="*/ 89 h 1708"/>
                  <a:gd name="T108" fmla="*/ 581 w 1559"/>
                  <a:gd name="T109" fmla="*/ 34 h 1708"/>
                  <a:gd name="T110" fmla="*/ 738 w 1559"/>
                  <a:gd name="T111" fmla="*/ 5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59" h="1708">
                    <a:moveTo>
                      <a:pt x="850" y="0"/>
                    </a:moveTo>
                    <a:lnTo>
                      <a:pt x="909" y="2"/>
                    </a:lnTo>
                    <a:lnTo>
                      <a:pt x="967" y="6"/>
                    </a:lnTo>
                    <a:lnTo>
                      <a:pt x="1026" y="14"/>
                    </a:lnTo>
                    <a:lnTo>
                      <a:pt x="1088" y="26"/>
                    </a:lnTo>
                    <a:lnTo>
                      <a:pt x="1144" y="38"/>
                    </a:lnTo>
                    <a:lnTo>
                      <a:pt x="1195" y="53"/>
                    </a:lnTo>
                    <a:lnTo>
                      <a:pt x="1242" y="70"/>
                    </a:lnTo>
                    <a:lnTo>
                      <a:pt x="1284" y="89"/>
                    </a:lnTo>
                    <a:lnTo>
                      <a:pt x="1321" y="109"/>
                    </a:lnTo>
                    <a:lnTo>
                      <a:pt x="1355" y="131"/>
                    </a:lnTo>
                    <a:lnTo>
                      <a:pt x="1385" y="153"/>
                    </a:lnTo>
                    <a:lnTo>
                      <a:pt x="1411" y="176"/>
                    </a:lnTo>
                    <a:lnTo>
                      <a:pt x="1434" y="200"/>
                    </a:lnTo>
                    <a:lnTo>
                      <a:pt x="1454" y="225"/>
                    </a:lnTo>
                    <a:lnTo>
                      <a:pt x="1471" y="251"/>
                    </a:lnTo>
                    <a:lnTo>
                      <a:pt x="1486" y="276"/>
                    </a:lnTo>
                    <a:lnTo>
                      <a:pt x="1498" y="303"/>
                    </a:lnTo>
                    <a:lnTo>
                      <a:pt x="1508" y="328"/>
                    </a:lnTo>
                    <a:lnTo>
                      <a:pt x="1517" y="354"/>
                    </a:lnTo>
                    <a:lnTo>
                      <a:pt x="1524" y="379"/>
                    </a:lnTo>
                    <a:lnTo>
                      <a:pt x="1529" y="404"/>
                    </a:lnTo>
                    <a:lnTo>
                      <a:pt x="1535" y="429"/>
                    </a:lnTo>
                    <a:lnTo>
                      <a:pt x="1539" y="452"/>
                    </a:lnTo>
                    <a:lnTo>
                      <a:pt x="1542" y="475"/>
                    </a:lnTo>
                    <a:lnTo>
                      <a:pt x="1545" y="496"/>
                    </a:lnTo>
                    <a:lnTo>
                      <a:pt x="1548" y="516"/>
                    </a:lnTo>
                    <a:lnTo>
                      <a:pt x="1553" y="535"/>
                    </a:lnTo>
                    <a:lnTo>
                      <a:pt x="1558" y="580"/>
                    </a:lnTo>
                    <a:lnTo>
                      <a:pt x="1559" y="624"/>
                    </a:lnTo>
                    <a:lnTo>
                      <a:pt x="1556" y="670"/>
                    </a:lnTo>
                    <a:lnTo>
                      <a:pt x="1549" y="715"/>
                    </a:lnTo>
                    <a:lnTo>
                      <a:pt x="1540" y="760"/>
                    </a:lnTo>
                    <a:lnTo>
                      <a:pt x="1527" y="804"/>
                    </a:lnTo>
                    <a:lnTo>
                      <a:pt x="1512" y="847"/>
                    </a:lnTo>
                    <a:lnTo>
                      <a:pt x="1495" y="890"/>
                    </a:lnTo>
                    <a:lnTo>
                      <a:pt x="1476" y="932"/>
                    </a:lnTo>
                    <a:lnTo>
                      <a:pt x="1456" y="972"/>
                    </a:lnTo>
                    <a:lnTo>
                      <a:pt x="1435" y="1010"/>
                    </a:lnTo>
                    <a:lnTo>
                      <a:pt x="1414" y="1047"/>
                    </a:lnTo>
                    <a:lnTo>
                      <a:pt x="1391" y="1083"/>
                    </a:lnTo>
                    <a:lnTo>
                      <a:pt x="1369" y="1116"/>
                    </a:lnTo>
                    <a:lnTo>
                      <a:pt x="1347" y="1147"/>
                    </a:lnTo>
                    <a:lnTo>
                      <a:pt x="1326" y="1175"/>
                    </a:lnTo>
                    <a:lnTo>
                      <a:pt x="1306" y="1201"/>
                    </a:lnTo>
                    <a:lnTo>
                      <a:pt x="1287" y="1224"/>
                    </a:lnTo>
                    <a:lnTo>
                      <a:pt x="1271" y="1243"/>
                    </a:lnTo>
                    <a:lnTo>
                      <a:pt x="1257" y="1261"/>
                    </a:lnTo>
                    <a:lnTo>
                      <a:pt x="1245" y="1274"/>
                    </a:lnTo>
                    <a:lnTo>
                      <a:pt x="1236" y="1284"/>
                    </a:lnTo>
                    <a:lnTo>
                      <a:pt x="1231" y="1290"/>
                    </a:lnTo>
                    <a:lnTo>
                      <a:pt x="1229" y="1292"/>
                    </a:lnTo>
                    <a:lnTo>
                      <a:pt x="1251" y="1708"/>
                    </a:lnTo>
                    <a:lnTo>
                      <a:pt x="625" y="1708"/>
                    </a:lnTo>
                    <a:lnTo>
                      <a:pt x="578" y="1516"/>
                    </a:lnTo>
                    <a:lnTo>
                      <a:pt x="578" y="1517"/>
                    </a:lnTo>
                    <a:lnTo>
                      <a:pt x="574" y="1520"/>
                    </a:lnTo>
                    <a:lnTo>
                      <a:pt x="570" y="1524"/>
                    </a:lnTo>
                    <a:lnTo>
                      <a:pt x="562" y="1531"/>
                    </a:lnTo>
                    <a:lnTo>
                      <a:pt x="551" y="1537"/>
                    </a:lnTo>
                    <a:lnTo>
                      <a:pt x="536" y="1544"/>
                    </a:lnTo>
                    <a:lnTo>
                      <a:pt x="517" y="1551"/>
                    </a:lnTo>
                    <a:lnTo>
                      <a:pt x="494" y="1557"/>
                    </a:lnTo>
                    <a:lnTo>
                      <a:pt x="465" y="1564"/>
                    </a:lnTo>
                    <a:lnTo>
                      <a:pt x="430" y="1569"/>
                    </a:lnTo>
                    <a:lnTo>
                      <a:pt x="389" y="1573"/>
                    </a:lnTo>
                    <a:lnTo>
                      <a:pt x="362" y="1574"/>
                    </a:lnTo>
                    <a:lnTo>
                      <a:pt x="340" y="1570"/>
                    </a:lnTo>
                    <a:lnTo>
                      <a:pt x="320" y="1564"/>
                    </a:lnTo>
                    <a:lnTo>
                      <a:pt x="303" y="1554"/>
                    </a:lnTo>
                    <a:lnTo>
                      <a:pt x="289" y="1543"/>
                    </a:lnTo>
                    <a:lnTo>
                      <a:pt x="277" y="1530"/>
                    </a:lnTo>
                    <a:lnTo>
                      <a:pt x="268" y="1514"/>
                    </a:lnTo>
                    <a:lnTo>
                      <a:pt x="262" y="1499"/>
                    </a:lnTo>
                    <a:lnTo>
                      <a:pt x="255" y="1483"/>
                    </a:lnTo>
                    <a:lnTo>
                      <a:pt x="252" y="1466"/>
                    </a:lnTo>
                    <a:lnTo>
                      <a:pt x="249" y="1451"/>
                    </a:lnTo>
                    <a:lnTo>
                      <a:pt x="248" y="1437"/>
                    </a:lnTo>
                    <a:lnTo>
                      <a:pt x="247" y="1424"/>
                    </a:lnTo>
                    <a:lnTo>
                      <a:pt x="247" y="1413"/>
                    </a:lnTo>
                    <a:lnTo>
                      <a:pt x="248" y="1404"/>
                    </a:lnTo>
                    <a:lnTo>
                      <a:pt x="248" y="1399"/>
                    </a:lnTo>
                    <a:lnTo>
                      <a:pt x="248" y="1397"/>
                    </a:lnTo>
                    <a:lnTo>
                      <a:pt x="246" y="1396"/>
                    </a:lnTo>
                    <a:lnTo>
                      <a:pt x="238" y="1393"/>
                    </a:lnTo>
                    <a:lnTo>
                      <a:pt x="229" y="1388"/>
                    </a:lnTo>
                    <a:lnTo>
                      <a:pt x="216" y="1382"/>
                    </a:lnTo>
                    <a:lnTo>
                      <a:pt x="201" y="1375"/>
                    </a:lnTo>
                    <a:lnTo>
                      <a:pt x="187" y="1366"/>
                    </a:lnTo>
                    <a:lnTo>
                      <a:pt x="172" y="1356"/>
                    </a:lnTo>
                    <a:lnTo>
                      <a:pt x="160" y="1347"/>
                    </a:lnTo>
                    <a:lnTo>
                      <a:pt x="150" y="1337"/>
                    </a:lnTo>
                    <a:lnTo>
                      <a:pt x="143" y="1327"/>
                    </a:lnTo>
                    <a:lnTo>
                      <a:pt x="141" y="1318"/>
                    </a:lnTo>
                    <a:lnTo>
                      <a:pt x="143" y="1306"/>
                    </a:lnTo>
                    <a:lnTo>
                      <a:pt x="148" y="1294"/>
                    </a:lnTo>
                    <a:lnTo>
                      <a:pt x="157" y="1282"/>
                    </a:lnTo>
                    <a:lnTo>
                      <a:pt x="167" y="1271"/>
                    </a:lnTo>
                    <a:lnTo>
                      <a:pt x="178" y="1261"/>
                    </a:lnTo>
                    <a:lnTo>
                      <a:pt x="187" y="1253"/>
                    </a:lnTo>
                    <a:lnTo>
                      <a:pt x="196" y="1245"/>
                    </a:lnTo>
                    <a:lnTo>
                      <a:pt x="202" y="1241"/>
                    </a:lnTo>
                    <a:lnTo>
                      <a:pt x="204" y="1239"/>
                    </a:lnTo>
                    <a:lnTo>
                      <a:pt x="201" y="1240"/>
                    </a:lnTo>
                    <a:lnTo>
                      <a:pt x="193" y="1241"/>
                    </a:lnTo>
                    <a:lnTo>
                      <a:pt x="181" y="1241"/>
                    </a:lnTo>
                    <a:lnTo>
                      <a:pt x="167" y="1242"/>
                    </a:lnTo>
                    <a:lnTo>
                      <a:pt x="151" y="1241"/>
                    </a:lnTo>
                    <a:lnTo>
                      <a:pt x="135" y="1238"/>
                    </a:lnTo>
                    <a:lnTo>
                      <a:pt x="122" y="1232"/>
                    </a:lnTo>
                    <a:lnTo>
                      <a:pt x="111" y="1224"/>
                    </a:lnTo>
                    <a:lnTo>
                      <a:pt x="107" y="1215"/>
                    </a:lnTo>
                    <a:lnTo>
                      <a:pt x="105" y="1203"/>
                    </a:lnTo>
                    <a:lnTo>
                      <a:pt x="106" y="1188"/>
                    </a:lnTo>
                    <a:lnTo>
                      <a:pt x="109" y="1173"/>
                    </a:lnTo>
                    <a:lnTo>
                      <a:pt x="114" y="1158"/>
                    </a:lnTo>
                    <a:lnTo>
                      <a:pt x="119" y="1143"/>
                    </a:lnTo>
                    <a:lnTo>
                      <a:pt x="126" y="1128"/>
                    </a:lnTo>
                    <a:lnTo>
                      <a:pt x="131" y="1115"/>
                    </a:lnTo>
                    <a:lnTo>
                      <a:pt x="136" y="1106"/>
                    </a:lnTo>
                    <a:lnTo>
                      <a:pt x="140" y="1099"/>
                    </a:lnTo>
                    <a:lnTo>
                      <a:pt x="141" y="1097"/>
                    </a:lnTo>
                    <a:lnTo>
                      <a:pt x="137" y="1097"/>
                    </a:lnTo>
                    <a:lnTo>
                      <a:pt x="127" y="1096"/>
                    </a:lnTo>
                    <a:lnTo>
                      <a:pt x="112" y="1093"/>
                    </a:lnTo>
                    <a:lnTo>
                      <a:pt x="93" y="1089"/>
                    </a:lnTo>
                    <a:lnTo>
                      <a:pt x="72" y="1083"/>
                    </a:lnTo>
                    <a:lnTo>
                      <a:pt x="49" y="1072"/>
                    </a:lnTo>
                    <a:lnTo>
                      <a:pt x="27" y="1059"/>
                    </a:lnTo>
                    <a:lnTo>
                      <a:pt x="7" y="1042"/>
                    </a:lnTo>
                    <a:lnTo>
                      <a:pt x="1" y="1032"/>
                    </a:lnTo>
                    <a:lnTo>
                      <a:pt x="0" y="1019"/>
                    </a:lnTo>
                    <a:lnTo>
                      <a:pt x="2" y="1005"/>
                    </a:lnTo>
                    <a:lnTo>
                      <a:pt x="8" y="990"/>
                    </a:lnTo>
                    <a:lnTo>
                      <a:pt x="18" y="973"/>
                    </a:lnTo>
                    <a:lnTo>
                      <a:pt x="30" y="955"/>
                    </a:lnTo>
                    <a:lnTo>
                      <a:pt x="44" y="936"/>
                    </a:lnTo>
                    <a:lnTo>
                      <a:pt x="59" y="916"/>
                    </a:lnTo>
                    <a:lnTo>
                      <a:pt x="75" y="895"/>
                    </a:lnTo>
                    <a:lnTo>
                      <a:pt x="91" y="875"/>
                    </a:lnTo>
                    <a:lnTo>
                      <a:pt x="107" y="853"/>
                    </a:lnTo>
                    <a:lnTo>
                      <a:pt x="122" y="833"/>
                    </a:lnTo>
                    <a:lnTo>
                      <a:pt x="135" y="812"/>
                    </a:lnTo>
                    <a:lnTo>
                      <a:pt x="147" y="791"/>
                    </a:lnTo>
                    <a:lnTo>
                      <a:pt x="155" y="771"/>
                    </a:lnTo>
                    <a:lnTo>
                      <a:pt x="162" y="753"/>
                    </a:lnTo>
                    <a:lnTo>
                      <a:pt x="164" y="734"/>
                    </a:lnTo>
                    <a:lnTo>
                      <a:pt x="152" y="672"/>
                    </a:lnTo>
                    <a:lnTo>
                      <a:pt x="147" y="613"/>
                    </a:lnTo>
                    <a:lnTo>
                      <a:pt x="146" y="556"/>
                    </a:lnTo>
                    <a:lnTo>
                      <a:pt x="149" y="502"/>
                    </a:lnTo>
                    <a:lnTo>
                      <a:pt x="157" y="451"/>
                    </a:lnTo>
                    <a:lnTo>
                      <a:pt x="169" y="402"/>
                    </a:lnTo>
                    <a:lnTo>
                      <a:pt x="185" y="357"/>
                    </a:lnTo>
                    <a:lnTo>
                      <a:pt x="205" y="314"/>
                    </a:lnTo>
                    <a:lnTo>
                      <a:pt x="230" y="273"/>
                    </a:lnTo>
                    <a:lnTo>
                      <a:pt x="256" y="235"/>
                    </a:lnTo>
                    <a:lnTo>
                      <a:pt x="287" y="201"/>
                    </a:lnTo>
                    <a:lnTo>
                      <a:pt x="321" y="168"/>
                    </a:lnTo>
                    <a:lnTo>
                      <a:pt x="358" y="139"/>
                    </a:lnTo>
                    <a:lnTo>
                      <a:pt x="397" y="112"/>
                    </a:lnTo>
                    <a:lnTo>
                      <a:pt x="440" y="89"/>
                    </a:lnTo>
                    <a:lnTo>
                      <a:pt x="484" y="67"/>
                    </a:lnTo>
                    <a:lnTo>
                      <a:pt x="531" y="49"/>
                    </a:lnTo>
                    <a:lnTo>
                      <a:pt x="581" y="34"/>
                    </a:lnTo>
                    <a:lnTo>
                      <a:pt x="632" y="22"/>
                    </a:lnTo>
                    <a:lnTo>
                      <a:pt x="684" y="11"/>
                    </a:lnTo>
                    <a:lnTo>
                      <a:pt x="738" y="5"/>
                    </a:lnTo>
                    <a:lnTo>
                      <a:pt x="794" y="1"/>
                    </a:lnTo>
                    <a:lnTo>
                      <a:pt x="85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0" name="Freeform 13"/>
              <p:cNvSpPr>
                <a:spLocks noEditPoints="1"/>
              </p:cNvSpPr>
              <p:nvPr/>
            </p:nvSpPr>
            <p:spPr bwMode="auto">
              <a:xfrm>
                <a:off x="6785" y="435"/>
                <a:ext cx="116" cy="93"/>
              </a:xfrm>
              <a:custGeom>
                <a:avLst/>
                <a:gdLst>
                  <a:gd name="T0" fmla="*/ 830 w 1969"/>
                  <a:gd name="T1" fmla="*/ 84 h 1482"/>
                  <a:gd name="T2" fmla="*/ 615 w 1969"/>
                  <a:gd name="T3" fmla="*/ 126 h 1482"/>
                  <a:gd name="T4" fmla="*/ 427 w 1969"/>
                  <a:gd name="T5" fmla="*/ 198 h 1482"/>
                  <a:gd name="T6" fmla="*/ 272 w 1969"/>
                  <a:gd name="T7" fmla="*/ 297 h 1482"/>
                  <a:gd name="T8" fmla="*/ 158 w 1969"/>
                  <a:gd name="T9" fmla="*/ 416 h 1482"/>
                  <a:gd name="T10" fmla="*/ 92 w 1969"/>
                  <a:gd name="T11" fmla="*/ 553 h 1482"/>
                  <a:gd name="T12" fmla="*/ 83 w 1969"/>
                  <a:gd name="T13" fmla="*/ 699 h 1482"/>
                  <a:gd name="T14" fmla="*/ 134 w 1969"/>
                  <a:gd name="T15" fmla="*/ 844 h 1482"/>
                  <a:gd name="T16" fmla="*/ 240 w 1969"/>
                  <a:gd name="T17" fmla="*/ 974 h 1482"/>
                  <a:gd name="T18" fmla="*/ 397 w 1969"/>
                  <a:gd name="T19" fmla="*/ 1084 h 1482"/>
                  <a:gd name="T20" fmla="*/ 349 w 1969"/>
                  <a:gd name="T21" fmla="*/ 1382 h 1482"/>
                  <a:gd name="T22" fmla="*/ 482 w 1969"/>
                  <a:gd name="T23" fmla="*/ 1360 h 1482"/>
                  <a:gd name="T24" fmla="*/ 656 w 1969"/>
                  <a:gd name="T25" fmla="*/ 1328 h 1482"/>
                  <a:gd name="T26" fmla="*/ 852 w 1969"/>
                  <a:gd name="T27" fmla="*/ 1289 h 1482"/>
                  <a:gd name="T28" fmla="*/ 1051 w 1969"/>
                  <a:gd name="T29" fmla="*/ 1243 h 1482"/>
                  <a:gd name="T30" fmla="*/ 1208 w 1969"/>
                  <a:gd name="T31" fmla="*/ 1201 h 1482"/>
                  <a:gd name="T32" fmla="*/ 1318 w 1969"/>
                  <a:gd name="T33" fmla="*/ 1166 h 1482"/>
                  <a:gd name="T34" fmla="*/ 1443 w 1969"/>
                  <a:gd name="T35" fmla="*/ 1116 h 1482"/>
                  <a:gd name="T36" fmla="*/ 1571 w 1969"/>
                  <a:gd name="T37" fmla="*/ 1053 h 1482"/>
                  <a:gd name="T38" fmla="*/ 1693 w 1969"/>
                  <a:gd name="T39" fmla="*/ 975 h 1482"/>
                  <a:gd name="T40" fmla="*/ 1794 w 1969"/>
                  <a:gd name="T41" fmla="*/ 881 h 1482"/>
                  <a:gd name="T42" fmla="*/ 1863 w 1969"/>
                  <a:gd name="T43" fmla="*/ 774 h 1482"/>
                  <a:gd name="T44" fmla="*/ 1890 w 1969"/>
                  <a:gd name="T45" fmla="*/ 649 h 1482"/>
                  <a:gd name="T46" fmla="*/ 1860 w 1969"/>
                  <a:gd name="T47" fmla="*/ 505 h 1482"/>
                  <a:gd name="T48" fmla="*/ 1778 w 1969"/>
                  <a:gd name="T49" fmla="*/ 373 h 1482"/>
                  <a:gd name="T50" fmla="*/ 1650 w 1969"/>
                  <a:gd name="T51" fmla="*/ 261 h 1482"/>
                  <a:gd name="T52" fmla="*/ 1482 w 1969"/>
                  <a:gd name="T53" fmla="*/ 171 h 1482"/>
                  <a:gd name="T54" fmla="*/ 1284 w 1969"/>
                  <a:gd name="T55" fmla="*/ 109 h 1482"/>
                  <a:gd name="T56" fmla="*/ 1062 w 1969"/>
                  <a:gd name="T57" fmla="*/ 78 h 1482"/>
                  <a:gd name="T58" fmla="*/ 985 w 1969"/>
                  <a:gd name="T59" fmla="*/ 0 h 1482"/>
                  <a:gd name="T60" fmla="*/ 1221 w 1969"/>
                  <a:gd name="T61" fmla="*/ 19 h 1482"/>
                  <a:gd name="T62" fmla="*/ 1437 w 1969"/>
                  <a:gd name="T63" fmla="*/ 73 h 1482"/>
                  <a:gd name="T64" fmla="*/ 1624 w 1969"/>
                  <a:gd name="T65" fmla="*/ 157 h 1482"/>
                  <a:gd name="T66" fmla="*/ 1779 w 1969"/>
                  <a:gd name="T67" fmla="*/ 266 h 1482"/>
                  <a:gd name="T68" fmla="*/ 1892 w 1969"/>
                  <a:gd name="T69" fmla="*/ 397 h 1482"/>
                  <a:gd name="T70" fmla="*/ 1956 w 1969"/>
                  <a:gd name="T71" fmla="*/ 544 h 1482"/>
                  <a:gd name="T72" fmla="*/ 1965 w 1969"/>
                  <a:gd name="T73" fmla="*/ 702 h 1482"/>
                  <a:gd name="T74" fmla="*/ 1911 w 1969"/>
                  <a:gd name="T75" fmla="*/ 852 h 1482"/>
                  <a:gd name="T76" fmla="*/ 1793 w 1969"/>
                  <a:gd name="T77" fmla="*/ 991 h 1482"/>
                  <a:gd name="T78" fmla="*/ 1616 w 1969"/>
                  <a:gd name="T79" fmla="*/ 1116 h 1482"/>
                  <a:gd name="T80" fmla="*/ 1384 w 1969"/>
                  <a:gd name="T81" fmla="*/ 1223 h 1482"/>
                  <a:gd name="T82" fmla="*/ 1146 w 1969"/>
                  <a:gd name="T83" fmla="*/ 1298 h 1482"/>
                  <a:gd name="T84" fmla="*/ 973 w 1969"/>
                  <a:gd name="T85" fmla="*/ 1341 h 1482"/>
                  <a:gd name="T86" fmla="*/ 797 w 1969"/>
                  <a:gd name="T87" fmla="*/ 1378 h 1482"/>
                  <a:gd name="T88" fmla="*/ 628 w 1969"/>
                  <a:gd name="T89" fmla="*/ 1411 h 1482"/>
                  <a:gd name="T90" fmla="*/ 481 w 1969"/>
                  <a:gd name="T91" fmla="*/ 1438 h 1482"/>
                  <a:gd name="T92" fmla="*/ 365 w 1969"/>
                  <a:gd name="T93" fmla="*/ 1457 h 1482"/>
                  <a:gd name="T94" fmla="*/ 295 w 1969"/>
                  <a:gd name="T95" fmla="*/ 1468 h 1482"/>
                  <a:gd name="T96" fmla="*/ 197 w 1969"/>
                  <a:gd name="T97" fmla="*/ 1482 h 1482"/>
                  <a:gd name="T98" fmla="*/ 264 w 1969"/>
                  <a:gd name="T99" fmla="*/ 1093 h 1482"/>
                  <a:gd name="T100" fmla="*/ 121 w 1969"/>
                  <a:gd name="T101" fmla="*/ 962 h 1482"/>
                  <a:gd name="T102" fmla="*/ 31 w 1969"/>
                  <a:gd name="T103" fmla="*/ 812 h 1482"/>
                  <a:gd name="T104" fmla="*/ 0 w 1969"/>
                  <a:gd name="T105" fmla="*/ 649 h 1482"/>
                  <a:gd name="T106" fmla="*/ 29 w 1969"/>
                  <a:gd name="T107" fmla="*/ 494 h 1482"/>
                  <a:gd name="T108" fmla="*/ 111 w 1969"/>
                  <a:gd name="T109" fmla="*/ 351 h 1482"/>
                  <a:gd name="T110" fmla="*/ 237 w 1969"/>
                  <a:gd name="T111" fmla="*/ 227 h 1482"/>
                  <a:gd name="T112" fmla="*/ 403 w 1969"/>
                  <a:gd name="T113" fmla="*/ 126 h 1482"/>
                  <a:gd name="T114" fmla="*/ 602 w 1969"/>
                  <a:gd name="T115" fmla="*/ 52 h 1482"/>
                  <a:gd name="T116" fmla="*/ 824 w 1969"/>
                  <a:gd name="T117" fmla="*/ 9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9" h="1482">
                    <a:moveTo>
                      <a:pt x="985" y="76"/>
                    </a:moveTo>
                    <a:lnTo>
                      <a:pt x="906" y="78"/>
                    </a:lnTo>
                    <a:lnTo>
                      <a:pt x="830" y="84"/>
                    </a:lnTo>
                    <a:lnTo>
                      <a:pt x="757" y="94"/>
                    </a:lnTo>
                    <a:lnTo>
                      <a:pt x="684" y="109"/>
                    </a:lnTo>
                    <a:lnTo>
                      <a:pt x="615" y="126"/>
                    </a:lnTo>
                    <a:lnTo>
                      <a:pt x="550" y="147"/>
                    </a:lnTo>
                    <a:lnTo>
                      <a:pt x="486" y="171"/>
                    </a:lnTo>
                    <a:lnTo>
                      <a:pt x="427" y="198"/>
                    </a:lnTo>
                    <a:lnTo>
                      <a:pt x="371" y="229"/>
                    </a:lnTo>
                    <a:lnTo>
                      <a:pt x="319" y="261"/>
                    </a:lnTo>
                    <a:lnTo>
                      <a:pt x="272" y="297"/>
                    </a:lnTo>
                    <a:lnTo>
                      <a:pt x="229" y="335"/>
                    </a:lnTo>
                    <a:lnTo>
                      <a:pt x="191" y="374"/>
                    </a:lnTo>
                    <a:lnTo>
                      <a:pt x="158" y="416"/>
                    </a:lnTo>
                    <a:lnTo>
                      <a:pt x="131" y="460"/>
                    </a:lnTo>
                    <a:lnTo>
                      <a:pt x="108" y="505"/>
                    </a:lnTo>
                    <a:lnTo>
                      <a:pt x="92" y="553"/>
                    </a:lnTo>
                    <a:lnTo>
                      <a:pt x="83" y="600"/>
                    </a:lnTo>
                    <a:lnTo>
                      <a:pt x="80" y="649"/>
                    </a:lnTo>
                    <a:lnTo>
                      <a:pt x="83" y="699"/>
                    </a:lnTo>
                    <a:lnTo>
                      <a:pt x="94" y="748"/>
                    </a:lnTo>
                    <a:lnTo>
                      <a:pt x="111" y="797"/>
                    </a:lnTo>
                    <a:lnTo>
                      <a:pt x="134" y="844"/>
                    </a:lnTo>
                    <a:lnTo>
                      <a:pt x="164" y="889"/>
                    </a:lnTo>
                    <a:lnTo>
                      <a:pt x="199" y="932"/>
                    </a:lnTo>
                    <a:lnTo>
                      <a:pt x="240" y="974"/>
                    </a:lnTo>
                    <a:lnTo>
                      <a:pt x="287" y="1014"/>
                    </a:lnTo>
                    <a:lnTo>
                      <a:pt x="340" y="1050"/>
                    </a:lnTo>
                    <a:lnTo>
                      <a:pt x="397" y="1084"/>
                    </a:lnTo>
                    <a:lnTo>
                      <a:pt x="460" y="1116"/>
                    </a:lnTo>
                    <a:lnTo>
                      <a:pt x="498" y="1133"/>
                    </a:lnTo>
                    <a:lnTo>
                      <a:pt x="349" y="1382"/>
                    </a:lnTo>
                    <a:lnTo>
                      <a:pt x="388" y="1376"/>
                    </a:lnTo>
                    <a:lnTo>
                      <a:pt x="432" y="1369"/>
                    </a:lnTo>
                    <a:lnTo>
                      <a:pt x="482" y="1360"/>
                    </a:lnTo>
                    <a:lnTo>
                      <a:pt x="537" y="1351"/>
                    </a:lnTo>
                    <a:lnTo>
                      <a:pt x="594" y="1340"/>
                    </a:lnTo>
                    <a:lnTo>
                      <a:pt x="656" y="1328"/>
                    </a:lnTo>
                    <a:lnTo>
                      <a:pt x="719" y="1316"/>
                    </a:lnTo>
                    <a:lnTo>
                      <a:pt x="785" y="1303"/>
                    </a:lnTo>
                    <a:lnTo>
                      <a:pt x="852" y="1289"/>
                    </a:lnTo>
                    <a:lnTo>
                      <a:pt x="919" y="1274"/>
                    </a:lnTo>
                    <a:lnTo>
                      <a:pt x="986" y="1259"/>
                    </a:lnTo>
                    <a:lnTo>
                      <a:pt x="1051" y="1243"/>
                    </a:lnTo>
                    <a:lnTo>
                      <a:pt x="1116" y="1227"/>
                    </a:lnTo>
                    <a:lnTo>
                      <a:pt x="1178" y="1210"/>
                    </a:lnTo>
                    <a:lnTo>
                      <a:pt x="1208" y="1201"/>
                    </a:lnTo>
                    <a:lnTo>
                      <a:pt x="1242" y="1191"/>
                    </a:lnTo>
                    <a:lnTo>
                      <a:pt x="1278" y="1179"/>
                    </a:lnTo>
                    <a:lnTo>
                      <a:pt x="1318" y="1166"/>
                    </a:lnTo>
                    <a:lnTo>
                      <a:pt x="1358" y="1150"/>
                    </a:lnTo>
                    <a:lnTo>
                      <a:pt x="1400" y="1134"/>
                    </a:lnTo>
                    <a:lnTo>
                      <a:pt x="1443" y="1116"/>
                    </a:lnTo>
                    <a:lnTo>
                      <a:pt x="1486" y="1096"/>
                    </a:lnTo>
                    <a:lnTo>
                      <a:pt x="1529" y="1075"/>
                    </a:lnTo>
                    <a:lnTo>
                      <a:pt x="1571" y="1053"/>
                    </a:lnTo>
                    <a:lnTo>
                      <a:pt x="1614" y="1028"/>
                    </a:lnTo>
                    <a:lnTo>
                      <a:pt x="1654" y="1003"/>
                    </a:lnTo>
                    <a:lnTo>
                      <a:pt x="1693" y="975"/>
                    </a:lnTo>
                    <a:lnTo>
                      <a:pt x="1729" y="946"/>
                    </a:lnTo>
                    <a:lnTo>
                      <a:pt x="1763" y="914"/>
                    </a:lnTo>
                    <a:lnTo>
                      <a:pt x="1794" y="881"/>
                    </a:lnTo>
                    <a:lnTo>
                      <a:pt x="1822" y="848"/>
                    </a:lnTo>
                    <a:lnTo>
                      <a:pt x="1845" y="811"/>
                    </a:lnTo>
                    <a:lnTo>
                      <a:pt x="1863" y="774"/>
                    </a:lnTo>
                    <a:lnTo>
                      <a:pt x="1878" y="734"/>
                    </a:lnTo>
                    <a:lnTo>
                      <a:pt x="1886" y="693"/>
                    </a:lnTo>
                    <a:lnTo>
                      <a:pt x="1890" y="649"/>
                    </a:lnTo>
                    <a:lnTo>
                      <a:pt x="1886" y="600"/>
                    </a:lnTo>
                    <a:lnTo>
                      <a:pt x="1876" y="552"/>
                    </a:lnTo>
                    <a:lnTo>
                      <a:pt x="1860" y="505"/>
                    </a:lnTo>
                    <a:lnTo>
                      <a:pt x="1839" y="460"/>
                    </a:lnTo>
                    <a:lnTo>
                      <a:pt x="1811" y="416"/>
                    </a:lnTo>
                    <a:lnTo>
                      <a:pt x="1778" y="373"/>
                    </a:lnTo>
                    <a:lnTo>
                      <a:pt x="1740" y="334"/>
                    </a:lnTo>
                    <a:lnTo>
                      <a:pt x="1696" y="296"/>
                    </a:lnTo>
                    <a:lnTo>
                      <a:pt x="1650" y="261"/>
                    </a:lnTo>
                    <a:lnTo>
                      <a:pt x="1598" y="228"/>
                    </a:lnTo>
                    <a:lnTo>
                      <a:pt x="1542" y="198"/>
                    </a:lnTo>
                    <a:lnTo>
                      <a:pt x="1482" y="171"/>
                    </a:lnTo>
                    <a:lnTo>
                      <a:pt x="1420" y="147"/>
                    </a:lnTo>
                    <a:lnTo>
                      <a:pt x="1353" y="126"/>
                    </a:lnTo>
                    <a:lnTo>
                      <a:pt x="1284" y="109"/>
                    </a:lnTo>
                    <a:lnTo>
                      <a:pt x="1213" y="94"/>
                    </a:lnTo>
                    <a:lnTo>
                      <a:pt x="1138" y="84"/>
                    </a:lnTo>
                    <a:lnTo>
                      <a:pt x="1062" y="78"/>
                    </a:lnTo>
                    <a:lnTo>
                      <a:pt x="985" y="76"/>
                    </a:lnTo>
                    <a:close/>
                    <a:moveTo>
                      <a:pt x="985" y="0"/>
                    </a:moveTo>
                    <a:lnTo>
                      <a:pt x="985" y="0"/>
                    </a:lnTo>
                    <a:lnTo>
                      <a:pt x="1065" y="2"/>
                    </a:lnTo>
                    <a:lnTo>
                      <a:pt x="1144" y="9"/>
                    </a:lnTo>
                    <a:lnTo>
                      <a:pt x="1221" y="19"/>
                    </a:lnTo>
                    <a:lnTo>
                      <a:pt x="1295" y="33"/>
                    </a:lnTo>
                    <a:lnTo>
                      <a:pt x="1368" y="52"/>
                    </a:lnTo>
                    <a:lnTo>
                      <a:pt x="1437" y="73"/>
                    </a:lnTo>
                    <a:lnTo>
                      <a:pt x="1502" y="97"/>
                    </a:lnTo>
                    <a:lnTo>
                      <a:pt x="1566" y="126"/>
                    </a:lnTo>
                    <a:lnTo>
                      <a:pt x="1624" y="157"/>
                    </a:lnTo>
                    <a:lnTo>
                      <a:pt x="1681" y="190"/>
                    </a:lnTo>
                    <a:lnTo>
                      <a:pt x="1731" y="227"/>
                    </a:lnTo>
                    <a:lnTo>
                      <a:pt x="1779" y="266"/>
                    </a:lnTo>
                    <a:lnTo>
                      <a:pt x="1822" y="307"/>
                    </a:lnTo>
                    <a:lnTo>
                      <a:pt x="1859" y="351"/>
                    </a:lnTo>
                    <a:lnTo>
                      <a:pt x="1892" y="397"/>
                    </a:lnTo>
                    <a:lnTo>
                      <a:pt x="1918" y="445"/>
                    </a:lnTo>
                    <a:lnTo>
                      <a:pt x="1940" y="494"/>
                    </a:lnTo>
                    <a:lnTo>
                      <a:pt x="1956" y="544"/>
                    </a:lnTo>
                    <a:lnTo>
                      <a:pt x="1966" y="596"/>
                    </a:lnTo>
                    <a:lnTo>
                      <a:pt x="1969" y="649"/>
                    </a:lnTo>
                    <a:lnTo>
                      <a:pt x="1965" y="702"/>
                    </a:lnTo>
                    <a:lnTo>
                      <a:pt x="1954" y="753"/>
                    </a:lnTo>
                    <a:lnTo>
                      <a:pt x="1936" y="803"/>
                    </a:lnTo>
                    <a:lnTo>
                      <a:pt x="1911" y="852"/>
                    </a:lnTo>
                    <a:lnTo>
                      <a:pt x="1878" y="900"/>
                    </a:lnTo>
                    <a:lnTo>
                      <a:pt x="1839" y="947"/>
                    </a:lnTo>
                    <a:lnTo>
                      <a:pt x="1793" y="991"/>
                    </a:lnTo>
                    <a:lnTo>
                      <a:pt x="1741" y="1034"/>
                    </a:lnTo>
                    <a:lnTo>
                      <a:pt x="1682" y="1076"/>
                    </a:lnTo>
                    <a:lnTo>
                      <a:pt x="1616" y="1116"/>
                    </a:lnTo>
                    <a:lnTo>
                      <a:pt x="1545" y="1153"/>
                    </a:lnTo>
                    <a:lnTo>
                      <a:pt x="1467" y="1189"/>
                    </a:lnTo>
                    <a:lnTo>
                      <a:pt x="1384" y="1223"/>
                    </a:lnTo>
                    <a:lnTo>
                      <a:pt x="1294" y="1254"/>
                    </a:lnTo>
                    <a:lnTo>
                      <a:pt x="1200" y="1284"/>
                    </a:lnTo>
                    <a:lnTo>
                      <a:pt x="1146" y="1298"/>
                    </a:lnTo>
                    <a:lnTo>
                      <a:pt x="1090" y="1312"/>
                    </a:lnTo>
                    <a:lnTo>
                      <a:pt x="1031" y="1326"/>
                    </a:lnTo>
                    <a:lnTo>
                      <a:pt x="973" y="1341"/>
                    </a:lnTo>
                    <a:lnTo>
                      <a:pt x="915" y="1354"/>
                    </a:lnTo>
                    <a:lnTo>
                      <a:pt x="855" y="1366"/>
                    </a:lnTo>
                    <a:lnTo>
                      <a:pt x="797" y="1378"/>
                    </a:lnTo>
                    <a:lnTo>
                      <a:pt x="740" y="1391"/>
                    </a:lnTo>
                    <a:lnTo>
                      <a:pt x="683" y="1401"/>
                    </a:lnTo>
                    <a:lnTo>
                      <a:pt x="628" y="1411"/>
                    </a:lnTo>
                    <a:lnTo>
                      <a:pt x="576" y="1421"/>
                    </a:lnTo>
                    <a:lnTo>
                      <a:pt x="526" y="1430"/>
                    </a:lnTo>
                    <a:lnTo>
                      <a:pt x="481" y="1438"/>
                    </a:lnTo>
                    <a:lnTo>
                      <a:pt x="437" y="1446"/>
                    </a:lnTo>
                    <a:lnTo>
                      <a:pt x="399" y="1452"/>
                    </a:lnTo>
                    <a:lnTo>
                      <a:pt x="365" y="1457"/>
                    </a:lnTo>
                    <a:lnTo>
                      <a:pt x="336" y="1462"/>
                    </a:lnTo>
                    <a:lnTo>
                      <a:pt x="312" y="1466"/>
                    </a:lnTo>
                    <a:lnTo>
                      <a:pt x="295" y="1468"/>
                    </a:lnTo>
                    <a:lnTo>
                      <a:pt x="283" y="1470"/>
                    </a:lnTo>
                    <a:lnTo>
                      <a:pt x="279" y="1471"/>
                    </a:lnTo>
                    <a:lnTo>
                      <a:pt x="197" y="1482"/>
                    </a:lnTo>
                    <a:lnTo>
                      <a:pt x="386" y="1167"/>
                    </a:lnTo>
                    <a:lnTo>
                      <a:pt x="323" y="1131"/>
                    </a:lnTo>
                    <a:lnTo>
                      <a:pt x="264" y="1093"/>
                    </a:lnTo>
                    <a:lnTo>
                      <a:pt x="211" y="1051"/>
                    </a:lnTo>
                    <a:lnTo>
                      <a:pt x="164" y="1008"/>
                    </a:lnTo>
                    <a:lnTo>
                      <a:pt x="121" y="962"/>
                    </a:lnTo>
                    <a:lnTo>
                      <a:pt x="85" y="914"/>
                    </a:lnTo>
                    <a:lnTo>
                      <a:pt x="55" y="863"/>
                    </a:lnTo>
                    <a:lnTo>
                      <a:pt x="31" y="812"/>
                    </a:lnTo>
                    <a:lnTo>
                      <a:pt x="14" y="759"/>
                    </a:lnTo>
                    <a:lnTo>
                      <a:pt x="3" y="704"/>
                    </a:lnTo>
                    <a:lnTo>
                      <a:pt x="0" y="649"/>
                    </a:lnTo>
                    <a:lnTo>
                      <a:pt x="3" y="596"/>
                    </a:lnTo>
                    <a:lnTo>
                      <a:pt x="13" y="544"/>
                    </a:lnTo>
                    <a:lnTo>
                      <a:pt x="29" y="494"/>
                    </a:lnTo>
                    <a:lnTo>
                      <a:pt x="50" y="445"/>
                    </a:lnTo>
                    <a:lnTo>
                      <a:pt x="78" y="397"/>
                    </a:lnTo>
                    <a:lnTo>
                      <a:pt x="111" y="351"/>
                    </a:lnTo>
                    <a:lnTo>
                      <a:pt x="148" y="307"/>
                    </a:lnTo>
                    <a:lnTo>
                      <a:pt x="190" y="266"/>
                    </a:lnTo>
                    <a:lnTo>
                      <a:pt x="237" y="227"/>
                    </a:lnTo>
                    <a:lnTo>
                      <a:pt x="289" y="190"/>
                    </a:lnTo>
                    <a:lnTo>
                      <a:pt x="344" y="157"/>
                    </a:lnTo>
                    <a:lnTo>
                      <a:pt x="403" y="126"/>
                    </a:lnTo>
                    <a:lnTo>
                      <a:pt x="466" y="97"/>
                    </a:lnTo>
                    <a:lnTo>
                      <a:pt x="533" y="73"/>
                    </a:lnTo>
                    <a:lnTo>
                      <a:pt x="602" y="52"/>
                    </a:lnTo>
                    <a:lnTo>
                      <a:pt x="674" y="33"/>
                    </a:lnTo>
                    <a:lnTo>
                      <a:pt x="748" y="19"/>
                    </a:lnTo>
                    <a:lnTo>
                      <a:pt x="824" y="9"/>
                    </a:lnTo>
                    <a:lnTo>
                      <a:pt x="904" y="2"/>
                    </a:lnTo>
                    <a:lnTo>
                      <a:pt x="985"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grpSp>
        <p:nvGrpSpPr>
          <p:cNvPr id="38" name="Group 37"/>
          <p:cNvGrpSpPr/>
          <p:nvPr/>
        </p:nvGrpSpPr>
        <p:grpSpPr>
          <a:xfrm>
            <a:off x="5780159" y="4701213"/>
            <a:ext cx="6230429" cy="1183345"/>
            <a:chOff x="5961572" y="4708516"/>
            <a:chExt cx="5614978" cy="1036425"/>
          </a:xfrm>
        </p:grpSpPr>
        <p:sp>
          <p:nvSpPr>
            <p:cNvPr id="11" name="Rounded Rectangle 10"/>
            <p:cNvSpPr/>
            <p:nvPr/>
          </p:nvSpPr>
          <p:spPr>
            <a:xfrm>
              <a:off x="5961572" y="4708516"/>
              <a:ext cx="5614978" cy="982427"/>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4" name="Oval 13"/>
            <p:cNvSpPr/>
            <p:nvPr/>
          </p:nvSpPr>
          <p:spPr>
            <a:xfrm>
              <a:off x="6087696" y="4822029"/>
              <a:ext cx="640080" cy="64008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8" name="Rectangle 17"/>
            <p:cNvSpPr/>
            <p:nvPr/>
          </p:nvSpPr>
          <p:spPr>
            <a:xfrm>
              <a:off x="7217899" y="4830332"/>
              <a:ext cx="4317196" cy="914609"/>
            </a:xfrm>
            <a:prstGeom prst="rect">
              <a:avLst/>
            </a:prstGeom>
          </p:spPr>
          <p:txBody>
            <a:bodyPr wrap="square">
              <a:spAutoFit/>
            </a:bodyPr>
            <a:lstStyle/>
            <a:p>
              <a:pPr>
                <a:lnSpc>
                  <a:spcPct val="50000"/>
                </a:lnSpc>
                <a:spcAft>
                  <a:spcPts val="2400"/>
                </a:spcAft>
              </a:pP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有人提出</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问题</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或质疑</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时</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您可以</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提供</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rPr>
                <a:t>产品来帮助他</a:t>
              </a:r>
              <a:endPar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a:lnSpc>
                  <a:spcPct val="90000"/>
                </a:lnSpc>
                <a:spcAft>
                  <a:spcPts val="2400"/>
                </a:spcAft>
              </a:pPr>
              <a:r>
                <a:rPr lang="en-US" sz="1400" dirty="0">
                  <a:ln w="3175">
                    <a:solidFill>
                      <a:prstClr val="white"/>
                    </a:solidFill>
                  </a:ln>
                  <a:solidFill>
                    <a:prstClr val="white"/>
                  </a:solidFill>
                  <a:cs typeface="Times New Roman" panose="02020603050405020304" pitchFamily="18" charset="0"/>
                </a:rPr>
                <a:t>People identify a problem or challenge, you present a solution with a product</a:t>
              </a:r>
            </a:p>
          </p:txBody>
        </p:sp>
        <p:grpSp>
          <p:nvGrpSpPr>
            <p:cNvPr id="32" name="Group 16"/>
            <p:cNvGrpSpPr>
              <a:grpSpLocks noChangeAspect="1"/>
            </p:cNvGrpSpPr>
            <p:nvPr/>
          </p:nvGrpSpPr>
          <p:grpSpPr bwMode="auto">
            <a:xfrm>
              <a:off x="6236224" y="4971689"/>
              <a:ext cx="343024" cy="340760"/>
              <a:chOff x="7688" y="452"/>
              <a:chExt cx="303" cy="301"/>
            </a:xfrm>
            <a:solidFill>
              <a:schemeClr val="accent3">
                <a:lumMod val="50000"/>
              </a:schemeClr>
            </a:solidFill>
          </p:grpSpPr>
          <p:sp>
            <p:nvSpPr>
              <p:cNvPr id="35" name="Freeform 18"/>
              <p:cNvSpPr/>
              <p:nvPr/>
            </p:nvSpPr>
            <p:spPr bwMode="auto">
              <a:xfrm>
                <a:off x="7688" y="452"/>
                <a:ext cx="303" cy="181"/>
              </a:xfrm>
              <a:custGeom>
                <a:avLst/>
                <a:gdLst>
                  <a:gd name="T0" fmla="*/ 3180 w 3331"/>
                  <a:gd name="T1" fmla="*/ 0 h 1992"/>
                  <a:gd name="T2" fmla="*/ 3238 w 3331"/>
                  <a:gd name="T3" fmla="*/ 12 h 1992"/>
                  <a:gd name="T4" fmla="*/ 3286 w 3331"/>
                  <a:gd name="T5" fmla="*/ 44 h 1992"/>
                  <a:gd name="T6" fmla="*/ 3320 w 3331"/>
                  <a:gd name="T7" fmla="*/ 92 h 1992"/>
                  <a:gd name="T8" fmla="*/ 3331 w 3331"/>
                  <a:gd name="T9" fmla="*/ 150 h 1992"/>
                  <a:gd name="T10" fmla="*/ 3052 w 3331"/>
                  <a:gd name="T11" fmla="*/ 859 h 1992"/>
                  <a:gd name="T12" fmla="*/ 3028 w 3331"/>
                  <a:gd name="T13" fmla="*/ 301 h 1992"/>
                  <a:gd name="T14" fmla="*/ 2310 w 3331"/>
                  <a:gd name="T15" fmla="*/ 752 h 1992"/>
                  <a:gd name="T16" fmla="*/ 2594 w 3331"/>
                  <a:gd name="T17" fmla="*/ 755 h 1992"/>
                  <a:gd name="T18" fmla="*/ 2628 w 3331"/>
                  <a:gd name="T19" fmla="*/ 774 h 1992"/>
                  <a:gd name="T20" fmla="*/ 2647 w 3331"/>
                  <a:gd name="T21" fmla="*/ 807 h 1992"/>
                  <a:gd name="T22" fmla="*/ 2647 w 3331"/>
                  <a:gd name="T23" fmla="*/ 847 h 1992"/>
                  <a:gd name="T24" fmla="*/ 2628 w 3331"/>
                  <a:gd name="T25" fmla="*/ 880 h 1992"/>
                  <a:gd name="T26" fmla="*/ 2594 w 3331"/>
                  <a:gd name="T27" fmla="*/ 900 h 1992"/>
                  <a:gd name="T28" fmla="*/ 1893 w 3331"/>
                  <a:gd name="T29" fmla="*/ 903 h 1992"/>
                  <a:gd name="T30" fmla="*/ 1854 w 3331"/>
                  <a:gd name="T31" fmla="*/ 893 h 1992"/>
                  <a:gd name="T32" fmla="*/ 1827 w 3331"/>
                  <a:gd name="T33" fmla="*/ 866 h 1992"/>
                  <a:gd name="T34" fmla="*/ 1817 w 3331"/>
                  <a:gd name="T35" fmla="*/ 827 h 1992"/>
                  <a:gd name="T36" fmla="*/ 1827 w 3331"/>
                  <a:gd name="T37" fmla="*/ 790 h 1992"/>
                  <a:gd name="T38" fmla="*/ 1854 w 3331"/>
                  <a:gd name="T39" fmla="*/ 763 h 1992"/>
                  <a:gd name="T40" fmla="*/ 1893 w 3331"/>
                  <a:gd name="T41" fmla="*/ 752 h 1992"/>
                  <a:gd name="T42" fmla="*/ 2158 w 3331"/>
                  <a:gd name="T43" fmla="*/ 301 h 1992"/>
                  <a:gd name="T44" fmla="*/ 1438 w 3331"/>
                  <a:gd name="T45" fmla="*/ 978 h 1992"/>
                  <a:gd name="T46" fmla="*/ 1428 w 3331"/>
                  <a:gd name="T47" fmla="*/ 1015 h 1992"/>
                  <a:gd name="T48" fmla="*/ 1401 w 3331"/>
                  <a:gd name="T49" fmla="*/ 1042 h 1992"/>
                  <a:gd name="T50" fmla="*/ 1363 w 3331"/>
                  <a:gd name="T51" fmla="*/ 1053 h 1992"/>
                  <a:gd name="T52" fmla="*/ 1324 w 3331"/>
                  <a:gd name="T53" fmla="*/ 1042 h 1992"/>
                  <a:gd name="T54" fmla="*/ 1297 w 3331"/>
                  <a:gd name="T55" fmla="*/ 1015 h 1992"/>
                  <a:gd name="T56" fmla="*/ 1288 w 3331"/>
                  <a:gd name="T57" fmla="*/ 978 h 1992"/>
                  <a:gd name="T58" fmla="*/ 304 w 3331"/>
                  <a:gd name="T59" fmla="*/ 301 h 1992"/>
                  <a:gd name="T60" fmla="*/ 909 w 3331"/>
                  <a:gd name="T61" fmla="*/ 752 h 1992"/>
                  <a:gd name="T62" fmla="*/ 946 w 3331"/>
                  <a:gd name="T63" fmla="*/ 763 h 1992"/>
                  <a:gd name="T64" fmla="*/ 974 w 3331"/>
                  <a:gd name="T65" fmla="*/ 790 h 1992"/>
                  <a:gd name="T66" fmla="*/ 984 w 3331"/>
                  <a:gd name="T67" fmla="*/ 827 h 1992"/>
                  <a:gd name="T68" fmla="*/ 1288 w 3331"/>
                  <a:gd name="T69" fmla="*/ 1279 h 1992"/>
                  <a:gd name="T70" fmla="*/ 1325 w 3331"/>
                  <a:gd name="T71" fmla="*/ 1289 h 1992"/>
                  <a:gd name="T72" fmla="*/ 1353 w 3331"/>
                  <a:gd name="T73" fmla="*/ 1316 h 1992"/>
                  <a:gd name="T74" fmla="*/ 1363 w 3331"/>
                  <a:gd name="T75" fmla="*/ 1354 h 1992"/>
                  <a:gd name="T76" fmla="*/ 1353 w 3331"/>
                  <a:gd name="T77" fmla="*/ 1392 h 1992"/>
                  <a:gd name="T78" fmla="*/ 1325 w 3331"/>
                  <a:gd name="T79" fmla="*/ 1419 h 1992"/>
                  <a:gd name="T80" fmla="*/ 1288 w 3331"/>
                  <a:gd name="T81" fmla="*/ 1429 h 1992"/>
                  <a:gd name="T82" fmla="*/ 889 w 3331"/>
                  <a:gd name="T83" fmla="*/ 1426 h 1992"/>
                  <a:gd name="T84" fmla="*/ 855 w 3331"/>
                  <a:gd name="T85" fmla="*/ 1407 h 1992"/>
                  <a:gd name="T86" fmla="*/ 835 w 3331"/>
                  <a:gd name="T87" fmla="*/ 1374 h 1992"/>
                  <a:gd name="T88" fmla="*/ 833 w 3331"/>
                  <a:gd name="T89" fmla="*/ 903 h 1992"/>
                  <a:gd name="T90" fmla="*/ 304 w 3331"/>
                  <a:gd name="T91" fmla="*/ 1730 h 1992"/>
                  <a:gd name="T92" fmla="*/ 777 w 3331"/>
                  <a:gd name="T93" fmla="*/ 1733 h 1992"/>
                  <a:gd name="T94" fmla="*/ 810 w 3331"/>
                  <a:gd name="T95" fmla="*/ 1752 h 1992"/>
                  <a:gd name="T96" fmla="*/ 830 w 3331"/>
                  <a:gd name="T97" fmla="*/ 1785 h 1992"/>
                  <a:gd name="T98" fmla="*/ 830 w 3331"/>
                  <a:gd name="T99" fmla="*/ 1825 h 1992"/>
                  <a:gd name="T100" fmla="*/ 810 w 3331"/>
                  <a:gd name="T101" fmla="*/ 1858 h 1992"/>
                  <a:gd name="T102" fmla="*/ 778 w 3331"/>
                  <a:gd name="T103" fmla="*/ 1878 h 1992"/>
                  <a:gd name="T104" fmla="*/ 304 w 3331"/>
                  <a:gd name="T105" fmla="*/ 1881 h 1992"/>
                  <a:gd name="T106" fmla="*/ 141 w 3331"/>
                  <a:gd name="T107" fmla="*/ 1956 h 1992"/>
                  <a:gd name="T108" fmla="*/ 68 w 3331"/>
                  <a:gd name="T109" fmla="*/ 1965 h 1992"/>
                  <a:gd name="T110" fmla="*/ 0 w 3331"/>
                  <a:gd name="T111" fmla="*/ 1992 h 1992"/>
                  <a:gd name="T112" fmla="*/ 3 w 3331"/>
                  <a:gd name="T113" fmla="*/ 120 h 1992"/>
                  <a:gd name="T114" fmla="*/ 26 w 3331"/>
                  <a:gd name="T115" fmla="*/ 67 h 1992"/>
                  <a:gd name="T116" fmla="*/ 67 w 3331"/>
                  <a:gd name="T117" fmla="*/ 26 h 1992"/>
                  <a:gd name="T118" fmla="*/ 121 w 3331"/>
                  <a:gd name="T119" fmla="*/ 3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1992">
                    <a:moveTo>
                      <a:pt x="152" y="0"/>
                    </a:moveTo>
                    <a:lnTo>
                      <a:pt x="3180" y="0"/>
                    </a:lnTo>
                    <a:lnTo>
                      <a:pt x="3210" y="3"/>
                    </a:lnTo>
                    <a:lnTo>
                      <a:pt x="3238" y="12"/>
                    </a:lnTo>
                    <a:lnTo>
                      <a:pt x="3264" y="26"/>
                    </a:lnTo>
                    <a:lnTo>
                      <a:pt x="3286" y="44"/>
                    </a:lnTo>
                    <a:lnTo>
                      <a:pt x="3305" y="67"/>
                    </a:lnTo>
                    <a:lnTo>
                      <a:pt x="3320" y="92"/>
                    </a:lnTo>
                    <a:lnTo>
                      <a:pt x="3328" y="120"/>
                    </a:lnTo>
                    <a:lnTo>
                      <a:pt x="3331" y="150"/>
                    </a:lnTo>
                    <a:lnTo>
                      <a:pt x="3331" y="1045"/>
                    </a:lnTo>
                    <a:lnTo>
                      <a:pt x="3052" y="859"/>
                    </a:lnTo>
                    <a:lnTo>
                      <a:pt x="3028" y="846"/>
                    </a:lnTo>
                    <a:lnTo>
                      <a:pt x="3028" y="301"/>
                    </a:lnTo>
                    <a:lnTo>
                      <a:pt x="2310" y="301"/>
                    </a:lnTo>
                    <a:lnTo>
                      <a:pt x="2310" y="752"/>
                    </a:lnTo>
                    <a:lnTo>
                      <a:pt x="2574" y="752"/>
                    </a:lnTo>
                    <a:lnTo>
                      <a:pt x="2594" y="755"/>
                    </a:lnTo>
                    <a:lnTo>
                      <a:pt x="2612" y="763"/>
                    </a:lnTo>
                    <a:lnTo>
                      <a:pt x="2628" y="774"/>
                    </a:lnTo>
                    <a:lnTo>
                      <a:pt x="2639" y="790"/>
                    </a:lnTo>
                    <a:lnTo>
                      <a:pt x="2647" y="807"/>
                    </a:lnTo>
                    <a:lnTo>
                      <a:pt x="2650" y="827"/>
                    </a:lnTo>
                    <a:lnTo>
                      <a:pt x="2647" y="847"/>
                    </a:lnTo>
                    <a:lnTo>
                      <a:pt x="2639" y="866"/>
                    </a:lnTo>
                    <a:lnTo>
                      <a:pt x="2628" y="880"/>
                    </a:lnTo>
                    <a:lnTo>
                      <a:pt x="2612" y="893"/>
                    </a:lnTo>
                    <a:lnTo>
                      <a:pt x="2594" y="900"/>
                    </a:lnTo>
                    <a:lnTo>
                      <a:pt x="2574" y="903"/>
                    </a:lnTo>
                    <a:lnTo>
                      <a:pt x="1893" y="903"/>
                    </a:lnTo>
                    <a:lnTo>
                      <a:pt x="1873" y="900"/>
                    </a:lnTo>
                    <a:lnTo>
                      <a:pt x="1854" y="893"/>
                    </a:lnTo>
                    <a:lnTo>
                      <a:pt x="1839" y="880"/>
                    </a:lnTo>
                    <a:lnTo>
                      <a:pt x="1827" y="866"/>
                    </a:lnTo>
                    <a:lnTo>
                      <a:pt x="1820" y="847"/>
                    </a:lnTo>
                    <a:lnTo>
                      <a:pt x="1817" y="827"/>
                    </a:lnTo>
                    <a:lnTo>
                      <a:pt x="1820" y="807"/>
                    </a:lnTo>
                    <a:lnTo>
                      <a:pt x="1827" y="790"/>
                    </a:lnTo>
                    <a:lnTo>
                      <a:pt x="1839" y="774"/>
                    </a:lnTo>
                    <a:lnTo>
                      <a:pt x="1854" y="763"/>
                    </a:lnTo>
                    <a:lnTo>
                      <a:pt x="1873" y="755"/>
                    </a:lnTo>
                    <a:lnTo>
                      <a:pt x="1893" y="752"/>
                    </a:lnTo>
                    <a:lnTo>
                      <a:pt x="2158" y="752"/>
                    </a:lnTo>
                    <a:lnTo>
                      <a:pt x="2158" y="301"/>
                    </a:lnTo>
                    <a:lnTo>
                      <a:pt x="1438" y="301"/>
                    </a:lnTo>
                    <a:lnTo>
                      <a:pt x="1438" y="978"/>
                    </a:lnTo>
                    <a:lnTo>
                      <a:pt x="1435" y="998"/>
                    </a:lnTo>
                    <a:lnTo>
                      <a:pt x="1428" y="1015"/>
                    </a:lnTo>
                    <a:lnTo>
                      <a:pt x="1416" y="1031"/>
                    </a:lnTo>
                    <a:lnTo>
                      <a:pt x="1401" y="1042"/>
                    </a:lnTo>
                    <a:lnTo>
                      <a:pt x="1383" y="1051"/>
                    </a:lnTo>
                    <a:lnTo>
                      <a:pt x="1363" y="1053"/>
                    </a:lnTo>
                    <a:lnTo>
                      <a:pt x="1343" y="1051"/>
                    </a:lnTo>
                    <a:lnTo>
                      <a:pt x="1324" y="1042"/>
                    </a:lnTo>
                    <a:lnTo>
                      <a:pt x="1310" y="1031"/>
                    </a:lnTo>
                    <a:lnTo>
                      <a:pt x="1297" y="1015"/>
                    </a:lnTo>
                    <a:lnTo>
                      <a:pt x="1290" y="998"/>
                    </a:lnTo>
                    <a:lnTo>
                      <a:pt x="1288" y="978"/>
                    </a:lnTo>
                    <a:lnTo>
                      <a:pt x="1288" y="301"/>
                    </a:lnTo>
                    <a:lnTo>
                      <a:pt x="304" y="301"/>
                    </a:lnTo>
                    <a:lnTo>
                      <a:pt x="304" y="752"/>
                    </a:lnTo>
                    <a:lnTo>
                      <a:pt x="909" y="752"/>
                    </a:lnTo>
                    <a:lnTo>
                      <a:pt x="929" y="755"/>
                    </a:lnTo>
                    <a:lnTo>
                      <a:pt x="946" y="763"/>
                    </a:lnTo>
                    <a:lnTo>
                      <a:pt x="962" y="774"/>
                    </a:lnTo>
                    <a:lnTo>
                      <a:pt x="974" y="790"/>
                    </a:lnTo>
                    <a:lnTo>
                      <a:pt x="982" y="807"/>
                    </a:lnTo>
                    <a:lnTo>
                      <a:pt x="984" y="827"/>
                    </a:lnTo>
                    <a:lnTo>
                      <a:pt x="984" y="1279"/>
                    </a:lnTo>
                    <a:lnTo>
                      <a:pt x="1288" y="1279"/>
                    </a:lnTo>
                    <a:lnTo>
                      <a:pt x="1308" y="1282"/>
                    </a:lnTo>
                    <a:lnTo>
                      <a:pt x="1325" y="1289"/>
                    </a:lnTo>
                    <a:lnTo>
                      <a:pt x="1341" y="1300"/>
                    </a:lnTo>
                    <a:lnTo>
                      <a:pt x="1353" y="1316"/>
                    </a:lnTo>
                    <a:lnTo>
                      <a:pt x="1360" y="1334"/>
                    </a:lnTo>
                    <a:lnTo>
                      <a:pt x="1363" y="1354"/>
                    </a:lnTo>
                    <a:lnTo>
                      <a:pt x="1360" y="1374"/>
                    </a:lnTo>
                    <a:lnTo>
                      <a:pt x="1353" y="1392"/>
                    </a:lnTo>
                    <a:lnTo>
                      <a:pt x="1341" y="1407"/>
                    </a:lnTo>
                    <a:lnTo>
                      <a:pt x="1325" y="1419"/>
                    </a:lnTo>
                    <a:lnTo>
                      <a:pt x="1308" y="1426"/>
                    </a:lnTo>
                    <a:lnTo>
                      <a:pt x="1288" y="1429"/>
                    </a:lnTo>
                    <a:lnTo>
                      <a:pt x="909" y="1429"/>
                    </a:lnTo>
                    <a:lnTo>
                      <a:pt x="889" y="1426"/>
                    </a:lnTo>
                    <a:lnTo>
                      <a:pt x="870" y="1419"/>
                    </a:lnTo>
                    <a:lnTo>
                      <a:pt x="855" y="1407"/>
                    </a:lnTo>
                    <a:lnTo>
                      <a:pt x="843" y="1392"/>
                    </a:lnTo>
                    <a:lnTo>
                      <a:pt x="835" y="1374"/>
                    </a:lnTo>
                    <a:lnTo>
                      <a:pt x="833" y="1354"/>
                    </a:lnTo>
                    <a:lnTo>
                      <a:pt x="833" y="903"/>
                    </a:lnTo>
                    <a:lnTo>
                      <a:pt x="304" y="903"/>
                    </a:lnTo>
                    <a:lnTo>
                      <a:pt x="304" y="1730"/>
                    </a:lnTo>
                    <a:lnTo>
                      <a:pt x="757" y="1730"/>
                    </a:lnTo>
                    <a:lnTo>
                      <a:pt x="777" y="1733"/>
                    </a:lnTo>
                    <a:lnTo>
                      <a:pt x="796" y="1740"/>
                    </a:lnTo>
                    <a:lnTo>
                      <a:pt x="810" y="1752"/>
                    </a:lnTo>
                    <a:lnTo>
                      <a:pt x="823" y="1767"/>
                    </a:lnTo>
                    <a:lnTo>
                      <a:pt x="830" y="1785"/>
                    </a:lnTo>
                    <a:lnTo>
                      <a:pt x="833" y="1805"/>
                    </a:lnTo>
                    <a:lnTo>
                      <a:pt x="830" y="1825"/>
                    </a:lnTo>
                    <a:lnTo>
                      <a:pt x="823" y="1843"/>
                    </a:lnTo>
                    <a:lnTo>
                      <a:pt x="810" y="1858"/>
                    </a:lnTo>
                    <a:lnTo>
                      <a:pt x="796" y="1870"/>
                    </a:lnTo>
                    <a:lnTo>
                      <a:pt x="778" y="1878"/>
                    </a:lnTo>
                    <a:lnTo>
                      <a:pt x="757" y="1881"/>
                    </a:lnTo>
                    <a:lnTo>
                      <a:pt x="304" y="1881"/>
                    </a:lnTo>
                    <a:lnTo>
                      <a:pt x="304" y="1956"/>
                    </a:lnTo>
                    <a:lnTo>
                      <a:pt x="141" y="1956"/>
                    </a:lnTo>
                    <a:lnTo>
                      <a:pt x="104" y="1958"/>
                    </a:lnTo>
                    <a:lnTo>
                      <a:pt x="68" y="1965"/>
                    </a:lnTo>
                    <a:lnTo>
                      <a:pt x="33" y="1976"/>
                    </a:lnTo>
                    <a:lnTo>
                      <a:pt x="0" y="1992"/>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6" name="Freeform 19"/>
              <p:cNvSpPr/>
              <p:nvPr/>
            </p:nvSpPr>
            <p:spPr bwMode="auto">
              <a:xfrm>
                <a:off x="7688" y="590"/>
                <a:ext cx="303" cy="163"/>
              </a:xfrm>
              <a:custGeom>
                <a:avLst/>
                <a:gdLst>
                  <a:gd name="T0" fmla="*/ 3331 w 3331"/>
                  <a:gd name="T1" fmla="*/ 1645 h 1795"/>
                  <a:gd name="T2" fmla="*/ 3320 w 3331"/>
                  <a:gd name="T3" fmla="*/ 1703 h 1795"/>
                  <a:gd name="T4" fmla="*/ 3287 w 3331"/>
                  <a:gd name="T5" fmla="*/ 1751 h 1795"/>
                  <a:gd name="T6" fmla="*/ 3239 w 3331"/>
                  <a:gd name="T7" fmla="*/ 1783 h 1795"/>
                  <a:gd name="T8" fmla="*/ 3180 w 3331"/>
                  <a:gd name="T9" fmla="*/ 1795 h 1795"/>
                  <a:gd name="T10" fmla="*/ 121 w 3331"/>
                  <a:gd name="T11" fmla="*/ 1791 h 1795"/>
                  <a:gd name="T12" fmla="*/ 67 w 3331"/>
                  <a:gd name="T13" fmla="*/ 1770 h 1795"/>
                  <a:gd name="T14" fmla="*/ 26 w 3331"/>
                  <a:gd name="T15" fmla="*/ 1729 h 1795"/>
                  <a:gd name="T16" fmla="*/ 3 w 3331"/>
                  <a:gd name="T17" fmla="*/ 1675 h 1795"/>
                  <a:gd name="T18" fmla="*/ 0 w 3331"/>
                  <a:gd name="T19" fmla="*/ 1006 h 1795"/>
                  <a:gd name="T20" fmla="*/ 68 w 3331"/>
                  <a:gd name="T21" fmla="*/ 1033 h 1795"/>
                  <a:gd name="T22" fmla="*/ 141 w 3331"/>
                  <a:gd name="T23" fmla="*/ 1043 h 1795"/>
                  <a:gd name="T24" fmla="*/ 304 w 3331"/>
                  <a:gd name="T25" fmla="*/ 1494 h 1795"/>
                  <a:gd name="T26" fmla="*/ 1666 w 3331"/>
                  <a:gd name="T27" fmla="*/ 1268 h 1795"/>
                  <a:gd name="T28" fmla="*/ 964 w 3331"/>
                  <a:gd name="T29" fmla="*/ 1266 h 1795"/>
                  <a:gd name="T30" fmla="*/ 931 w 3331"/>
                  <a:gd name="T31" fmla="*/ 1247 h 1795"/>
                  <a:gd name="T32" fmla="*/ 912 w 3331"/>
                  <a:gd name="T33" fmla="*/ 1213 h 1795"/>
                  <a:gd name="T34" fmla="*/ 912 w 3331"/>
                  <a:gd name="T35" fmla="*/ 1174 h 1795"/>
                  <a:gd name="T36" fmla="*/ 931 w 3331"/>
                  <a:gd name="T37" fmla="*/ 1140 h 1795"/>
                  <a:gd name="T38" fmla="*/ 964 w 3331"/>
                  <a:gd name="T39" fmla="*/ 1121 h 1795"/>
                  <a:gd name="T40" fmla="*/ 1666 w 3331"/>
                  <a:gd name="T41" fmla="*/ 1119 h 1795"/>
                  <a:gd name="T42" fmla="*/ 1669 w 3331"/>
                  <a:gd name="T43" fmla="*/ 797 h 1795"/>
                  <a:gd name="T44" fmla="*/ 1688 w 3331"/>
                  <a:gd name="T45" fmla="*/ 764 h 1795"/>
                  <a:gd name="T46" fmla="*/ 1721 w 3331"/>
                  <a:gd name="T47" fmla="*/ 745 h 1795"/>
                  <a:gd name="T48" fmla="*/ 2045 w 3331"/>
                  <a:gd name="T49" fmla="*/ 742 h 1795"/>
                  <a:gd name="T50" fmla="*/ 2082 w 3331"/>
                  <a:gd name="T51" fmla="*/ 753 h 1795"/>
                  <a:gd name="T52" fmla="*/ 2110 w 3331"/>
                  <a:gd name="T53" fmla="*/ 780 h 1795"/>
                  <a:gd name="T54" fmla="*/ 2120 w 3331"/>
                  <a:gd name="T55" fmla="*/ 818 h 1795"/>
                  <a:gd name="T56" fmla="*/ 2110 w 3331"/>
                  <a:gd name="T57" fmla="*/ 855 h 1795"/>
                  <a:gd name="T58" fmla="*/ 2082 w 3331"/>
                  <a:gd name="T59" fmla="*/ 883 h 1795"/>
                  <a:gd name="T60" fmla="*/ 2045 w 3331"/>
                  <a:gd name="T61" fmla="*/ 893 h 1795"/>
                  <a:gd name="T62" fmla="*/ 1817 w 3331"/>
                  <a:gd name="T63" fmla="*/ 1494 h 1795"/>
                  <a:gd name="T64" fmla="*/ 3029 w 3331"/>
                  <a:gd name="T65" fmla="*/ 667 h 1795"/>
                  <a:gd name="T66" fmla="*/ 2498 w 3331"/>
                  <a:gd name="T67" fmla="*/ 1119 h 1795"/>
                  <a:gd name="T68" fmla="*/ 2489 w 3331"/>
                  <a:gd name="T69" fmla="*/ 1156 h 1795"/>
                  <a:gd name="T70" fmla="*/ 2461 w 3331"/>
                  <a:gd name="T71" fmla="*/ 1183 h 1795"/>
                  <a:gd name="T72" fmla="*/ 2423 w 3331"/>
                  <a:gd name="T73" fmla="*/ 1193 h 1795"/>
                  <a:gd name="T74" fmla="*/ 2385 w 3331"/>
                  <a:gd name="T75" fmla="*/ 1183 h 1795"/>
                  <a:gd name="T76" fmla="*/ 2358 w 3331"/>
                  <a:gd name="T77" fmla="*/ 1156 h 1795"/>
                  <a:gd name="T78" fmla="*/ 2347 w 3331"/>
                  <a:gd name="T79" fmla="*/ 1119 h 1795"/>
                  <a:gd name="T80" fmla="*/ 2350 w 3331"/>
                  <a:gd name="T81" fmla="*/ 196 h 1795"/>
                  <a:gd name="T82" fmla="*/ 2369 w 3331"/>
                  <a:gd name="T83" fmla="*/ 163 h 1795"/>
                  <a:gd name="T84" fmla="*/ 2403 w 3331"/>
                  <a:gd name="T85" fmla="*/ 143 h 1795"/>
                  <a:gd name="T86" fmla="*/ 2443 w 3331"/>
                  <a:gd name="T87" fmla="*/ 143 h 1795"/>
                  <a:gd name="T88" fmla="*/ 2476 w 3331"/>
                  <a:gd name="T89" fmla="*/ 163 h 1795"/>
                  <a:gd name="T90" fmla="*/ 2496 w 3331"/>
                  <a:gd name="T91" fmla="*/ 196 h 1795"/>
                  <a:gd name="T92" fmla="*/ 2498 w 3331"/>
                  <a:gd name="T93" fmla="*/ 516 h 1795"/>
                  <a:gd name="T94" fmla="*/ 3029 w 3331"/>
                  <a:gd name="T95" fmla="*/ 197 h 1795"/>
                  <a:gd name="T96" fmla="*/ 3331 w 3331"/>
                  <a:gd name="T97"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31" h="1795">
                    <a:moveTo>
                      <a:pt x="3331" y="0"/>
                    </a:moveTo>
                    <a:lnTo>
                      <a:pt x="3331" y="1645"/>
                    </a:lnTo>
                    <a:lnTo>
                      <a:pt x="3328" y="1675"/>
                    </a:lnTo>
                    <a:lnTo>
                      <a:pt x="3320" y="1703"/>
                    </a:lnTo>
                    <a:lnTo>
                      <a:pt x="3305" y="1729"/>
                    </a:lnTo>
                    <a:lnTo>
                      <a:pt x="3287" y="1751"/>
                    </a:lnTo>
                    <a:lnTo>
                      <a:pt x="3264" y="1770"/>
                    </a:lnTo>
                    <a:lnTo>
                      <a:pt x="3239" y="1783"/>
                    </a:lnTo>
                    <a:lnTo>
                      <a:pt x="3210" y="1791"/>
                    </a:lnTo>
                    <a:lnTo>
                      <a:pt x="3180" y="1795"/>
                    </a:lnTo>
                    <a:lnTo>
                      <a:pt x="152" y="1795"/>
                    </a:lnTo>
                    <a:lnTo>
                      <a:pt x="121" y="1791"/>
                    </a:lnTo>
                    <a:lnTo>
                      <a:pt x="93" y="1783"/>
                    </a:lnTo>
                    <a:lnTo>
                      <a:pt x="67" y="1770"/>
                    </a:lnTo>
                    <a:lnTo>
                      <a:pt x="45" y="1751"/>
                    </a:lnTo>
                    <a:lnTo>
                      <a:pt x="26" y="1729"/>
                    </a:lnTo>
                    <a:lnTo>
                      <a:pt x="13" y="1703"/>
                    </a:lnTo>
                    <a:lnTo>
                      <a:pt x="3" y="1675"/>
                    </a:lnTo>
                    <a:lnTo>
                      <a:pt x="0" y="1645"/>
                    </a:lnTo>
                    <a:lnTo>
                      <a:pt x="0" y="1006"/>
                    </a:lnTo>
                    <a:lnTo>
                      <a:pt x="33" y="1022"/>
                    </a:lnTo>
                    <a:lnTo>
                      <a:pt x="68" y="1033"/>
                    </a:lnTo>
                    <a:lnTo>
                      <a:pt x="104" y="1041"/>
                    </a:lnTo>
                    <a:lnTo>
                      <a:pt x="141" y="1043"/>
                    </a:lnTo>
                    <a:lnTo>
                      <a:pt x="304" y="1043"/>
                    </a:lnTo>
                    <a:lnTo>
                      <a:pt x="304" y="1494"/>
                    </a:lnTo>
                    <a:lnTo>
                      <a:pt x="1666" y="1494"/>
                    </a:lnTo>
                    <a:lnTo>
                      <a:pt x="1666" y="1268"/>
                    </a:lnTo>
                    <a:lnTo>
                      <a:pt x="984" y="1268"/>
                    </a:lnTo>
                    <a:lnTo>
                      <a:pt x="964" y="1266"/>
                    </a:lnTo>
                    <a:lnTo>
                      <a:pt x="946" y="1258"/>
                    </a:lnTo>
                    <a:lnTo>
                      <a:pt x="931" y="1247"/>
                    </a:lnTo>
                    <a:lnTo>
                      <a:pt x="919" y="1231"/>
                    </a:lnTo>
                    <a:lnTo>
                      <a:pt x="912" y="1213"/>
                    </a:lnTo>
                    <a:lnTo>
                      <a:pt x="909" y="1193"/>
                    </a:lnTo>
                    <a:lnTo>
                      <a:pt x="912" y="1174"/>
                    </a:lnTo>
                    <a:lnTo>
                      <a:pt x="919" y="1156"/>
                    </a:lnTo>
                    <a:lnTo>
                      <a:pt x="931" y="1140"/>
                    </a:lnTo>
                    <a:lnTo>
                      <a:pt x="946" y="1129"/>
                    </a:lnTo>
                    <a:lnTo>
                      <a:pt x="964" y="1121"/>
                    </a:lnTo>
                    <a:lnTo>
                      <a:pt x="984" y="1119"/>
                    </a:lnTo>
                    <a:lnTo>
                      <a:pt x="1666" y="1119"/>
                    </a:lnTo>
                    <a:lnTo>
                      <a:pt x="1666" y="818"/>
                    </a:lnTo>
                    <a:lnTo>
                      <a:pt x="1669" y="797"/>
                    </a:lnTo>
                    <a:lnTo>
                      <a:pt x="1676" y="780"/>
                    </a:lnTo>
                    <a:lnTo>
                      <a:pt x="1688" y="764"/>
                    </a:lnTo>
                    <a:lnTo>
                      <a:pt x="1703" y="753"/>
                    </a:lnTo>
                    <a:lnTo>
                      <a:pt x="1721" y="745"/>
                    </a:lnTo>
                    <a:lnTo>
                      <a:pt x="1742" y="742"/>
                    </a:lnTo>
                    <a:lnTo>
                      <a:pt x="2045" y="742"/>
                    </a:lnTo>
                    <a:lnTo>
                      <a:pt x="2065" y="745"/>
                    </a:lnTo>
                    <a:lnTo>
                      <a:pt x="2082" y="753"/>
                    </a:lnTo>
                    <a:lnTo>
                      <a:pt x="2098" y="764"/>
                    </a:lnTo>
                    <a:lnTo>
                      <a:pt x="2110" y="780"/>
                    </a:lnTo>
                    <a:lnTo>
                      <a:pt x="2117" y="797"/>
                    </a:lnTo>
                    <a:lnTo>
                      <a:pt x="2120" y="818"/>
                    </a:lnTo>
                    <a:lnTo>
                      <a:pt x="2117" y="838"/>
                    </a:lnTo>
                    <a:lnTo>
                      <a:pt x="2110" y="855"/>
                    </a:lnTo>
                    <a:lnTo>
                      <a:pt x="2098" y="871"/>
                    </a:lnTo>
                    <a:lnTo>
                      <a:pt x="2082" y="883"/>
                    </a:lnTo>
                    <a:lnTo>
                      <a:pt x="2065" y="890"/>
                    </a:lnTo>
                    <a:lnTo>
                      <a:pt x="2045" y="893"/>
                    </a:lnTo>
                    <a:lnTo>
                      <a:pt x="1817" y="893"/>
                    </a:lnTo>
                    <a:lnTo>
                      <a:pt x="1817" y="1494"/>
                    </a:lnTo>
                    <a:lnTo>
                      <a:pt x="3029" y="1494"/>
                    </a:lnTo>
                    <a:lnTo>
                      <a:pt x="3029" y="667"/>
                    </a:lnTo>
                    <a:lnTo>
                      <a:pt x="2498" y="667"/>
                    </a:lnTo>
                    <a:lnTo>
                      <a:pt x="2498" y="1119"/>
                    </a:lnTo>
                    <a:lnTo>
                      <a:pt x="2496" y="1138"/>
                    </a:lnTo>
                    <a:lnTo>
                      <a:pt x="2489" y="1156"/>
                    </a:lnTo>
                    <a:lnTo>
                      <a:pt x="2476" y="1172"/>
                    </a:lnTo>
                    <a:lnTo>
                      <a:pt x="2461" y="1183"/>
                    </a:lnTo>
                    <a:lnTo>
                      <a:pt x="2443" y="1191"/>
                    </a:lnTo>
                    <a:lnTo>
                      <a:pt x="2423" y="1193"/>
                    </a:lnTo>
                    <a:lnTo>
                      <a:pt x="2403" y="1191"/>
                    </a:lnTo>
                    <a:lnTo>
                      <a:pt x="2385" y="1183"/>
                    </a:lnTo>
                    <a:lnTo>
                      <a:pt x="2369" y="1172"/>
                    </a:lnTo>
                    <a:lnTo>
                      <a:pt x="2358" y="1156"/>
                    </a:lnTo>
                    <a:lnTo>
                      <a:pt x="2350" y="1138"/>
                    </a:lnTo>
                    <a:lnTo>
                      <a:pt x="2347" y="1119"/>
                    </a:lnTo>
                    <a:lnTo>
                      <a:pt x="2347" y="216"/>
                    </a:lnTo>
                    <a:lnTo>
                      <a:pt x="2350" y="196"/>
                    </a:lnTo>
                    <a:lnTo>
                      <a:pt x="2358" y="178"/>
                    </a:lnTo>
                    <a:lnTo>
                      <a:pt x="2369" y="163"/>
                    </a:lnTo>
                    <a:lnTo>
                      <a:pt x="2385" y="151"/>
                    </a:lnTo>
                    <a:lnTo>
                      <a:pt x="2403" y="143"/>
                    </a:lnTo>
                    <a:lnTo>
                      <a:pt x="2423" y="141"/>
                    </a:lnTo>
                    <a:lnTo>
                      <a:pt x="2443" y="143"/>
                    </a:lnTo>
                    <a:lnTo>
                      <a:pt x="2461" y="151"/>
                    </a:lnTo>
                    <a:lnTo>
                      <a:pt x="2476" y="163"/>
                    </a:lnTo>
                    <a:lnTo>
                      <a:pt x="2488" y="178"/>
                    </a:lnTo>
                    <a:lnTo>
                      <a:pt x="2496" y="196"/>
                    </a:lnTo>
                    <a:lnTo>
                      <a:pt x="2498" y="216"/>
                    </a:lnTo>
                    <a:lnTo>
                      <a:pt x="2498" y="516"/>
                    </a:lnTo>
                    <a:lnTo>
                      <a:pt x="3029" y="516"/>
                    </a:lnTo>
                    <a:lnTo>
                      <a:pt x="3029" y="197"/>
                    </a:lnTo>
                    <a:lnTo>
                      <a:pt x="3052" y="185"/>
                    </a:lnTo>
                    <a:lnTo>
                      <a:pt x="3331"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7" name="Freeform 20"/>
              <p:cNvSpPr/>
              <p:nvPr/>
            </p:nvSpPr>
            <p:spPr bwMode="auto">
              <a:xfrm>
                <a:off x="7688" y="540"/>
                <a:ext cx="303" cy="131"/>
              </a:xfrm>
              <a:custGeom>
                <a:avLst/>
                <a:gdLst>
                  <a:gd name="T0" fmla="*/ 2933 w 3331"/>
                  <a:gd name="T1" fmla="*/ 2 h 1442"/>
                  <a:gd name="T2" fmla="*/ 2978 w 3331"/>
                  <a:gd name="T3" fmla="*/ 19 h 1442"/>
                  <a:gd name="T4" fmla="*/ 3298 w 3331"/>
                  <a:gd name="T5" fmla="*/ 234 h 1442"/>
                  <a:gd name="T6" fmla="*/ 3323 w 3331"/>
                  <a:gd name="T7" fmla="*/ 270 h 1442"/>
                  <a:gd name="T8" fmla="*/ 3331 w 3331"/>
                  <a:gd name="T9" fmla="*/ 314 h 1442"/>
                  <a:gd name="T10" fmla="*/ 3323 w 3331"/>
                  <a:gd name="T11" fmla="*/ 357 h 1442"/>
                  <a:gd name="T12" fmla="*/ 3298 w 3331"/>
                  <a:gd name="T13" fmla="*/ 394 h 1442"/>
                  <a:gd name="T14" fmla="*/ 2978 w 3331"/>
                  <a:gd name="T15" fmla="*/ 608 h 1442"/>
                  <a:gd name="T16" fmla="*/ 2937 w 3331"/>
                  <a:gd name="T17" fmla="*/ 626 h 1442"/>
                  <a:gd name="T18" fmla="*/ 2897 w 3331"/>
                  <a:gd name="T19" fmla="*/ 626 h 1442"/>
                  <a:gd name="T20" fmla="*/ 2861 w 3331"/>
                  <a:gd name="T21" fmla="*/ 614 h 1442"/>
                  <a:gd name="T22" fmla="*/ 2825 w 3331"/>
                  <a:gd name="T23" fmla="*/ 582 h 1442"/>
                  <a:gd name="T24" fmla="*/ 2804 w 3331"/>
                  <a:gd name="T25" fmla="*/ 538 h 1442"/>
                  <a:gd name="T26" fmla="*/ 2802 w 3331"/>
                  <a:gd name="T27" fmla="*/ 464 h 1442"/>
                  <a:gd name="T28" fmla="*/ 2054 w 3331"/>
                  <a:gd name="T29" fmla="*/ 916 h 1442"/>
                  <a:gd name="T30" fmla="*/ 2043 w 3331"/>
                  <a:gd name="T31" fmla="*/ 974 h 1442"/>
                  <a:gd name="T32" fmla="*/ 2010 w 3331"/>
                  <a:gd name="T33" fmla="*/ 1022 h 1442"/>
                  <a:gd name="T34" fmla="*/ 1962 w 3331"/>
                  <a:gd name="T35" fmla="*/ 1054 h 1442"/>
                  <a:gd name="T36" fmla="*/ 1903 w 3331"/>
                  <a:gd name="T37" fmla="*/ 1065 h 1442"/>
                  <a:gd name="T38" fmla="*/ 1449 w 3331"/>
                  <a:gd name="T39" fmla="*/ 1291 h 1442"/>
                  <a:gd name="T40" fmla="*/ 1437 w 3331"/>
                  <a:gd name="T41" fmla="*/ 1349 h 1442"/>
                  <a:gd name="T42" fmla="*/ 1405 w 3331"/>
                  <a:gd name="T43" fmla="*/ 1397 h 1442"/>
                  <a:gd name="T44" fmla="*/ 1357 w 3331"/>
                  <a:gd name="T45" fmla="*/ 1429 h 1442"/>
                  <a:gd name="T46" fmla="*/ 1297 w 3331"/>
                  <a:gd name="T47" fmla="*/ 1442 h 1442"/>
                  <a:gd name="T48" fmla="*/ 121 w 3331"/>
                  <a:gd name="T49" fmla="*/ 1439 h 1442"/>
                  <a:gd name="T50" fmla="*/ 67 w 3331"/>
                  <a:gd name="T51" fmla="*/ 1416 h 1442"/>
                  <a:gd name="T52" fmla="*/ 26 w 3331"/>
                  <a:gd name="T53" fmla="*/ 1375 h 1442"/>
                  <a:gd name="T54" fmla="*/ 3 w 3331"/>
                  <a:gd name="T55" fmla="*/ 1321 h 1442"/>
                  <a:gd name="T56" fmla="*/ 3 w 3331"/>
                  <a:gd name="T57" fmla="*/ 1261 h 1442"/>
                  <a:gd name="T58" fmla="*/ 26 w 3331"/>
                  <a:gd name="T59" fmla="*/ 1207 h 1442"/>
                  <a:gd name="T60" fmla="*/ 67 w 3331"/>
                  <a:gd name="T61" fmla="*/ 1166 h 1442"/>
                  <a:gd name="T62" fmla="*/ 121 w 3331"/>
                  <a:gd name="T63" fmla="*/ 1143 h 1442"/>
                  <a:gd name="T64" fmla="*/ 1146 w 3331"/>
                  <a:gd name="T65" fmla="*/ 1140 h 1442"/>
                  <a:gd name="T66" fmla="*/ 1150 w 3331"/>
                  <a:gd name="T67" fmla="*/ 886 h 1442"/>
                  <a:gd name="T68" fmla="*/ 1172 w 3331"/>
                  <a:gd name="T69" fmla="*/ 831 h 1442"/>
                  <a:gd name="T70" fmla="*/ 1212 w 3331"/>
                  <a:gd name="T71" fmla="*/ 791 h 1442"/>
                  <a:gd name="T72" fmla="*/ 1267 w 3331"/>
                  <a:gd name="T73" fmla="*/ 768 h 1442"/>
                  <a:gd name="T74" fmla="*/ 1752 w 3331"/>
                  <a:gd name="T75" fmla="*/ 765 h 1442"/>
                  <a:gd name="T76" fmla="*/ 1755 w 3331"/>
                  <a:gd name="T77" fmla="*/ 283 h 1442"/>
                  <a:gd name="T78" fmla="*/ 1778 w 3331"/>
                  <a:gd name="T79" fmla="*/ 229 h 1442"/>
                  <a:gd name="T80" fmla="*/ 1819 w 3331"/>
                  <a:gd name="T81" fmla="*/ 189 h 1442"/>
                  <a:gd name="T82" fmla="*/ 1873 w 3331"/>
                  <a:gd name="T83" fmla="*/ 167 h 1442"/>
                  <a:gd name="T84" fmla="*/ 2802 w 3331"/>
                  <a:gd name="T85" fmla="*/ 164 h 1442"/>
                  <a:gd name="T86" fmla="*/ 2804 w 3331"/>
                  <a:gd name="T87" fmla="*/ 89 h 1442"/>
                  <a:gd name="T88" fmla="*/ 2825 w 3331"/>
                  <a:gd name="T89" fmla="*/ 45 h 1442"/>
                  <a:gd name="T90" fmla="*/ 2861 w 3331"/>
                  <a:gd name="T91" fmla="*/ 14 h 1442"/>
                  <a:gd name="T92" fmla="*/ 2908 w 3331"/>
                  <a:gd name="T93" fmla="*/ 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31" h="1442">
                    <a:moveTo>
                      <a:pt x="2908" y="0"/>
                    </a:moveTo>
                    <a:lnTo>
                      <a:pt x="2933" y="2"/>
                    </a:lnTo>
                    <a:lnTo>
                      <a:pt x="2956" y="8"/>
                    </a:lnTo>
                    <a:lnTo>
                      <a:pt x="2978" y="19"/>
                    </a:lnTo>
                    <a:lnTo>
                      <a:pt x="3280" y="220"/>
                    </a:lnTo>
                    <a:lnTo>
                      <a:pt x="3298" y="234"/>
                    </a:lnTo>
                    <a:lnTo>
                      <a:pt x="3313" y="251"/>
                    </a:lnTo>
                    <a:lnTo>
                      <a:pt x="3323" y="270"/>
                    </a:lnTo>
                    <a:lnTo>
                      <a:pt x="3329" y="292"/>
                    </a:lnTo>
                    <a:lnTo>
                      <a:pt x="3331" y="314"/>
                    </a:lnTo>
                    <a:lnTo>
                      <a:pt x="3329" y="336"/>
                    </a:lnTo>
                    <a:lnTo>
                      <a:pt x="3323" y="357"/>
                    </a:lnTo>
                    <a:lnTo>
                      <a:pt x="3313" y="376"/>
                    </a:lnTo>
                    <a:lnTo>
                      <a:pt x="3298" y="394"/>
                    </a:lnTo>
                    <a:lnTo>
                      <a:pt x="3281" y="407"/>
                    </a:lnTo>
                    <a:lnTo>
                      <a:pt x="2978" y="608"/>
                    </a:lnTo>
                    <a:lnTo>
                      <a:pt x="2958" y="618"/>
                    </a:lnTo>
                    <a:lnTo>
                      <a:pt x="2937" y="626"/>
                    </a:lnTo>
                    <a:lnTo>
                      <a:pt x="2915" y="628"/>
                    </a:lnTo>
                    <a:lnTo>
                      <a:pt x="2897" y="626"/>
                    </a:lnTo>
                    <a:lnTo>
                      <a:pt x="2878" y="621"/>
                    </a:lnTo>
                    <a:lnTo>
                      <a:pt x="2861" y="614"/>
                    </a:lnTo>
                    <a:lnTo>
                      <a:pt x="2840" y="600"/>
                    </a:lnTo>
                    <a:lnTo>
                      <a:pt x="2825" y="582"/>
                    </a:lnTo>
                    <a:lnTo>
                      <a:pt x="2812" y="561"/>
                    </a:lnTo>
                    <a:lnTo>
                      <a:pt x="2804" y="538"/>
                    </a:lnTo>
                    <a:lnTo>
                      <a:pt x="2802" y="514"/>
                    </a:lnTo>
                    <a:lnTo>
                      <a:pt x="2802" y="464"/>
                    </a:lnTo>
                    <a:lnTo>
                      <a:pt x="2054" y="464"/>
                    </a:lnTo>
                    <a:lnTo>
                      <a:pt x="2054" y="916"/>
                    </a:lnTo>
                    <a:lnTo>
                      <a:pt x="2051" y="946"/>
                    </a:lnTo>
                    <a:lnTo>
                      <a:pt x="2043" y="974"/>
                    </a:lnTo>
                    <a:lnTo>
                      <a:pt x="2029" y="999"/>
                    </a:lnTo>
                    <a:lnTo>
                      <a:pt x="2010" y="1022"/>
                    </a:lnTo>
                    <a:lnTo>
                      <a:pt x="1988" y="1039"/>
                    </a:lnTo>
                    <a:lnTo>
                      <a:pt x="1962" y="1054"/>
                    </a:lnTo>
                    <a:lnTo>
                      <a:pt x="1934" y="1062"/>
                    </a:lnTo>
                    <a:lnTo>
                      <a:pt x="1903" y="1065"/>
                    </a:lnTo>
                    <a:lnTo>
                      <a:pt x="1449" y="1065"/>
                    </a:lnTo>
                    <a:lnTo>
                      <a:pt x="1449" y="1291"/>
                    </a:lnTo>
                    <a:lnTo>
                      <a:pt x="1446" y="1321"/>
                    </a:lnTo>
                    <a:lnTo>
                      <a:pt x="1437" y="1349"/>
                    </a:lnTo>
                    <a:lnTo>
                      <a:pt x="1423" y="1375"/>
                    </a:lnTo>
                    <a:lnTo>
                      <a:pt x="1405" y="1397"/>
                    </a:lnTo>
                    <a:lnTo>
                      <a:pt x="1382" y="1416"/>
                    </a:lnTo>
                    <a:lnTo>
                      <a:pt x="1357" y="1429"/>
                    </a:lnTo>
                    <a:lnTo>
                      <a:pt x="1328" y="1439"/>
                    </a:lnTo>
                    <a:lnTo>
                      <a:pt x="1297" y="1442"/>
                    </a:lnTo>
                    <a:lnTo>
                      <a:pt x="152" y="1442"/>
                    </a:lnTo>
                    <a:lnTo>
                      <a:pt x="121" y="1439"/>
                    </a:lnTo>
                    <a:lnTo>
                      <a:pt x="93" y="1429"/>
                    </a:lnTo>
                    <a:lnTo>
                      <a:pt x="67" y="1416"/>
                    </a:lnTo>
                    <a:lnTo>
                      <a:pt x="45" y="1397"/>
                    </a:lnTo>
                    <a:lnTo>
                      <a:pt x="26" y="1375"/>
                    </a:lnTo>
                    <a:lnTo>
                      <a:pt x="13" y="1349"/>
                    </a:lnTo>
                    <a:lnTo>
                      <a:pt x="3" y="1321"/>
                    </a:lnTo>
                    <a:lnTo>
                      <a:pt x="0" y="1291"/>
                    </a:lnTo>
                    <a:lnTo>
                      <a:pt x="3" y="1261"/>
                    </a:lnTo>
                    <a:lnTo>
                      <a:pt x="13" y="1233"/>
                    </a:lnTo>
                    <a:lnTo>
                      <a:pt x="26" y="1207"/>
                    </a:lnTo>
                    <a:lnTo>
                      <a:pt x="45" y="1185"/>
                    </a:lnTo>
                    <a:lnTo>
                      <a:pt x="67" y="1166"/>
                    </a:lnTo>
                    <a:lnTo>
                      <a:pt x="93" y="1153"/>
                    </a:lnTo>
                    <a:lnTo>
                      <a:pt x="121" y="1143"/>
                    </a:lnTo>
                    <a:lnTo>
                      <a:pt x="152" y="1140"/>
                    </a:lnTo>
                    <a:lnTo>
                      <a:pt x="1146" y="1140"/>
                    </a:lnTo>
                    <a:lnTo>
                      <a:pt x="1146" y="916"/>
                    </a:lnTo>
                    <a:lnTo>
                      <a:pt x="1150" y="886"/>
                    </a:lnTo>
                    <a:lnTo>
                      <a:pt x="1158" y="856"/>
                    </a:lnTo>
                    <a:lnTo>
                      <a:pt x="1172" y="831"/>
                    </a:lnTo>
                    <a:lnTo>
                      <a:pt x="1190" y="809"/>
                    </a:lnTo>
                    <a:lnTo>
                      <a:pt x="1212" y="791"/>
                    </a:lnTo>
                    <a:lnTo>
                      <a:pt x="1239" y="777"/>
                    </a:lnTo>
                    <a:lnTo>
                      <a:pt x="1267" y="768"/>
                    </a:lnTo>
                    <a:lnTo>
                      <a:pt x="1297" y="765"/>
                    </a:lnTo>
                    <a:lnTo>
                      <a:pt x="1752" y="765"/>
                    </a:lnTo>
                    <a:lnTo>
                      <a:pt x="1752" y="314"/>
                    </a:lnTo>
                    <a:lnTo>
                      <a:pt x="1755" y="283"/>
                    </a:lnTo>
                    <a:lnTo>
                      <a:pt x="1764" y="255"/>
                    </a:lnTo>
                    <a:lnTo>
                      <a:pt x="1778" y="229"/>
                    </a:lnTo>
                    <a:lnTo>
                      <a:pt x="1796" y="207"/>
                    </a:lnTo>
                    <a:lnTo>
                      <a:pt x="1819" y="189"/>
                    </a:lnTo>
                    <a:lnTo>
                      <a:pt x="1844" y="175"/>
                    </a:lnTo>
                    <a:lnTo>
                      <a:pt x="1873" y="167"/>
                    </a:lnTo>
                    <a:lnTo>
                      <a:pt x="1903" y="164"/>
                    </a:lnTo>
                    <a:lnTo>
                      <a:pt x="2802" y="164"/>
                    </a:lnTo>
                    <a:lnTo>
                      <a:pt x="2802" y="113"/>
                    </a:lnTo>
                    <a:lnTo>
                      <a:pt x="2804" y="89"/>
                    </a:lnTo>
                    <a:lnTo>
                      <a:pt x="2812" y="66"/>
                    </a:lnTo>
                    <a:lnTo>
                      <a:pt x="2825" y="45"/>
                    </a:lnTo>
                    <a:lnTo>
                      <a:pt x="2840" y="28"/>
                    </a:lnTo>
                    <a:lnTo>
                      <a:pt x="2861" y="14"/>
                    </a:lnTo>
                    <a:lnTo>
                      <a:pt x="2884" y="5"/>
                    </a:lnTo>
                    <a:lnTo>
                      <a:pt x="2908"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ppt_x"/>
                                          </p:val>
                                        </p:tav>
                                        <p:tav tm="100000">
                                          <p:val>
                                            <p:strVal val="#ppt_x"/>
                                          </p:val>
                                        </p:tav>
                                      </p:tavLst>
                                    </p:anim>
                                    <p:anim calcmode="lin" valueType="num">
                                      <p:cBhvr additive="base">
                                        <p:cTn id="21" dur="500" fill="hold"/>
                                        <p:tgtEl>
                                          <p:spTgt spid="3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291138" y="269804"/>
            <a:ext cx="9609756" cy="1323439"/>
          </a:xfrm>
          <a:prstGeom prst="rect">
            <a:avLst/>
          </a:prstGeom>
          <a:noFill/>
        </p:spPr>
        <p:txBody>
          <a:bodyPr wrap="square" rtlCol="0">
            <a:spAutoFit/>
          </a:bodyPr>
          <a:lstStyle/>
          <a:p>
            <a:pPr algn="ctr"/>
            <a:r>
              <a:rPr lang="zh-CN" altLang="en-US"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家庭事业展示会</a:t>
            </a:r>
            <a:endParaRPr lang="en-US" altLang="zh-CN"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sz="4000" b="1" cap="all" dirty="0">
                <a:ln w="3175">
                  <a:solidFill>
                    <a:prstClr val="white"/>
                  </a:solidFill>
                </a:ln>
                <a:solidFill>
                  <a:prstClr val="white"/>
                </a:solidFill>
              </a:rPr>
              <a:t>HOME PRESENTATIONs</a:t>
            </a:r>
          </a:p>
        </p:txBody>
      </p:sp>
      <p:sp>
        <p:nvSpPr>
          <p:cNvPr id="3" name="Rectangle 2"/>
          <p:cNvSpPr/>
          <p:nvPr/>
        </p:nvSpPr>
        <p:spPr>
          <a:xfrm>
            <a:off x="0" y="1528773"/>
            <a:ext cx="12191999" cy="461665"/>
          </a:xfrm>
          <a:prstGeom prst="rect">
            <a:avLst/>
          </a:prstGeom>
        </p:spPr>
        <p:txBody>
          <a:bodyPr wrap="square">
            <a:spAutoFit/>
          </a:bodyPr>
          <a:lstStyle/>
          <a:p>
            <a:pPr algn="ct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家庭事业展示会为何</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重要</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a:t>
            </a:r>
            <a:r>
              <a:rPr lang="en-US" altLang="zh-CN" sz="2400" dirty="0">
                <a:ln>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altLang="zh-CN" sz="2200" dirty="0">
                <a:ln>
                  <a:solidFill>
                    <a:prstClr val="white"/>
                  </a:solidFill>
                </a:ln>
                <a:solidFill>
                  <a:prstClr val="white"/>
                </a:solidFill>
                <a:latin typeface="Microsoft JhengHei" panose="020B0604030504040204" pitchFamily="34" charset="-120"/>
                <a:ea typeface="Microsoft JhengHei" panose="020B0604030504040204" pitchFamily="34" charset="-120"/>
              </a:rPr>
              <a:t>Why are they important?</a:t>
            </a:r>
            <a:endParaRPr lang="en-US" sz="22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0" name="Rectangle 9"/>
          <p:cNvSpPr/>
          <p:nvPr/>
        </p:nvSpPr>
        <p:spPr>
          <a:xfrm>
            <a:off x="1148364" y="4147792"/>
            <a:ext cx="1146468" cy="646331"/>
          </a:xfrm>
          <a:prstGeom prst="rect">
            <a:avLst/>
          </a:prstGeom>
        </p:spPr>
        <p:txBody>
          <a:bodyPr wrap="none">
            <a:spAutoFit/>
          </a:bodyPr>
          <a:lstStyle/>
          <a:p>
            <a:pPr algn="ctr" defTabSz="1216660" fontAlgn="base">
              <a:spcBef>
                <a:spcPct val="0"/>
              </a:spcBef>
              <a:spcAft>
                <a:spcPct val="0"/>
              </a:spcAft>
            </a:pP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现金流</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endParaRPr>
          </a:p>
          <a:p>
            <a:pPr algn="ctr" defTabSz="1216660" fontAlgn="base">
              <a:spcBef>
                <a:spcPct val="0"/>
              </a:spcBef>
              <a:spcAft>
                <a:spcPct val="0"/>
              </a:spcAft>
            </a:pPr>
            <a:r>
              <a:rPr lang="en-US" dirty="0" err="1">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Cashflow</a:t>
            </a:r>
            <a:endPar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endParaRPr>
          </a:p>
        </p:txBody>
      </p:sp>
      <p:grpSp>
        <p:nvGrpSpPr>
          <p:cNvPr id="69" name="Group 68"/>
          <p:cNvGrpSpPr/>
          <p:nvPr/>
        </p:nvGrpSpPr>
        <p:grpSpPr>
          <a:xfrm>
            <a:off x="1006568" y="2415482"/>
            <a:ext cx="1463040" cy="1463040"/>
            <a:chOff x="1006552" y="2695906"/>
            <a:chExt cx="1463040" cy="1463040"/>
          </a:xfrm>
        </p:grpSpPr>
        <p:sp>
          <p:nvSpPr>
            <p:cNvPr id="4" name="Rounded Rectangle 3"/>
            <p:cNvSpPr/>
            <p:nvPr/>
          </p:nvSpPr>
          <p:spPr>
            <a:xfrm>
              <a:off x="1006552" y="2695906"/>
              <a:ext cx="1463040" cy="14630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16" name="Group 4"/>
            <p:cNvGrpSpPr>
              <a:grpSpLocks noChangeAspect="1"/>
            </p:cNvGrpSpPr>
            <p:nvPr/>
          </p:nvGrpSpPr>
          <p:grpSpPr bwMode="auto">
            <a:xfrm>
              <a:off x="1314208" y="3025788"/>
              <a:ext cx="847725" cy="803275"/>
              <a:chOff x="845" y="1058"/>
              <a:chExt cx="534" cy="506"/>
            </a:xfrm>
            <a:solidFill>
              <a:schemeClr val="bg1"/>
            </a:solidFill>
          </p:grpSpPr>
          <p:sp>
            <p:nvSpPr>
              <p:cNvPr id="19" name="Freeform 6"/>
              <p:cNvSpPr>
                <a:spLocks noEditPoints="1"/>
              </p:cNvSpPr>
              <p:nvPr/>
            </p:nvSpPr>
            <p:spPr bwMode="auto">
              <a:xfrm>
                <a:off x="923" y="1295"/>
                <a:ext cx="456" cy="269"/>
              </a:xfrm>
              <a:custGeom>
                <a:avLst/>
                <a:gdLst>
                  <a:gd name="T0" fmla="*/ 232 w 3192"/>
                  <a:gd name="T1" fmla="*/ 232 h 1883"/>
                  <a:gd name="T2" fmla="*/ 232 w 3192"/>
                  <a:gd name="T3" fmla="*/ 1651 h 1883"/>
                  <a:gd name="T4" fmla="*/ 2959 w 3192"/>
                  <a:gd name="T5" fmla="*/ 1651 h 1883"/>
                  <a:gd name="T6" fmla="*/ 2959 w 3192"/>
                  <a:gd name="T7" fmla="*/ 232 h 1883"/>
                  <a:gd name="T8" fmla="*/ 232 w 3192"/>
                  <a:gd name="T9" fmla="*/ 232 h 1883"/>
                  <a:gd name="T10" fmla="*/ 0 w 3192"/>
                  <a:gd name="T11" fmla="*/ 0 h 1883"/>
                  <a:gd name="T12" fmla="*/ 3192 w 3192"/>
                  <a:gd name="T13" fmla="*/ 0 h 1883"/>
                  <a:gd name="T14" fmla="*/ 3192 w 3192"/>
                  <a:gd name="T15" fmla="*/ 1883 h 1883"/>
                  <a:gd name="T16" fmla="*/ 0 w 3192"/>
                  <a:gd name="T17" fmla="*/ 1883 h 1883"/>
                  <a:gd name="T18" fmla="*/ 0 w 3192"/>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1883">
                    <a:moveTo>
                      <a:pt x="232" y="232"/>
                    </a:moveTo>
                    <a:lnTo>
                      <a:pt x="232" y="1651"/>
                    </a:lnTo>
                    <a:lnTo>
                      <a:pt x="2959" y="1651"/>
                    </a:lnTo>
                    <a:lnTo>
                      <a:pt x="2959" y="232"/>
                    </a:lnTo>
                    <a:lnTo>
                      <a:pt x="232" y="232"/>
                    </a:lnTo>
                    <a:close/>
                    <a:moveTo>
                      <a:pt x="0" y="0"/>
                    </a:moveTo>
                    <a:lnTo>
                      <a:pt x="3192" y="0"/>
                    </a:lnTo>
                    <a:lnTo>
                      <a:pt x="3192" y="1883"/>
                    </a:lnTo>
                    <a:lnTo>
                      <a:pt x="0" y="1883"/>
                    </a:lnTo>
                    <a:lnTo>
                      <a:pt x="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0" name="Freeform 7"/>
              <p:cNvSpPr/>
              <p:nvPr/>
            </p:nvSpPr>
            <p:spPr bwMode="auto">
              <a:xfrm>
                <a:off x="1254" y="1295"/>
                <a:ext cx="125" cy="124"/>
              </a:xfrm>
              <a:custGeom>
                <a:avLst/>
                <a:gdLst>
                  <a:gd name="T0" fmla="*/ 0 w 871"/>
                  <a:gd name="T1" fmla="*/ 0 h 869"/>
                  <a:gd name="T2" fmla="*/ 871 w 871"/>
                  <a:gd name="T3" fmla="*/ 0 h 869"/>
                  <a:gd name="T4" fmla="*/ 871 w 871"/>
                  <a:gd name="T5" fmla="*/ 869 h 869"/>
                  <a:gd name="T6" fmla="*/ 544 w 871"/>
                  <a:gd name="T7" fmla="*/ 543 h 869"/>
                  <a:gd name="T8" fmla="*/ 532 w 871"/>
                  <a:gd name="T9" fmla="*/ 546 h 869"/>
                  <a:gd name="T10" fmla="*/ 520 w 871"/>
                  <a:gd name="T11" fmla="*/ 549 h 869"/>
                  <a:gd name="T12" fmla="*/ 508 w 871"/>
                  <a:gd name="T13" fmla="*/ 550 h 869"/>
                  <a:gd name="T14" fmla="*/ 474 w 871"/>
                  <a:gd name="T15" fmla="*/ 547 h 869"/>
                  <a:gd name="T16" fmla="*/ 442 w 871"/>
                  <a:gd name="T17" fmla="*/ 539 h 869"/>
                  <a:gd name="T18" fmla="*/ 413 w 871"/>
                  <a:gd name="T19" fmla="*/ 525 h 869"/>
                  <a:gd name="T20" fmla="*/ 387 w 871"/>
                  <a:gd name="T21" fmla="*/ 507 h 869"/>
                  <a:gd name="T22" fmla="*/ 365 w 871"/>
                  <a:gd name="T23" fmla="*/ 484 h 869"/>
                  <a:gd name="T24" fmla="*/ 345 w 871"/>
                  <a:gd name="T25" fmla="*/ 457 h 869"/>
                  <a:gd name="T26" fmla="*/ 331 w 871"/>
                  <a:gd name="T27" fmla="*/ 428 h 869"/>
                  <a:gd name="T28" fmla="*/ 323 w 871"/>
                  <a:gd name="T29" fmla="*/ 396 h 869"/>
                  <a:gd name="T30" fmla="*/ 320 w 871"/>
                  <a:gd name="T31" fmla="*/ 363 h 869"/>
                  <a:gd name="T32" fmla="*/ 321 w 871"/>
                  <a:gd name="T33" fmla="*/ 350 h 869"/>
                  <a:gd name="T34" fmla="*/ 324 w 871"/>
                  <a:gd name="T35" fmla="*/ 338 h 869"/>
                  <a:gd name="T36" fmla="*/ 327 w 871"/>
                  <a:gd name="T37" fmla="*/ 327 h 869"/>
                  <a:gd name="T38" fmla="*/ 0 w 871"/>
                  <a:gd name="T39"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1" h="869">
                    <a:moveTo>
                      <a:pt x="0" y="0"/>
                    </a:moveTo>
                    <a:lnTo>
                      <a:pt x="871" y="0"/>
                    </a:lnTo>
                    <a:lnTo>
                      <a:pt x="871" y="869"/>
                    </a:lnTo>
                    <a:lnTo>
                      <a:pt x="544" y="543"/>
                    </a:lnTo>
                    <a:lnTo>
                      <a:pt x="532" y="546"/>
                    </a:lnTo>
                    <a:lnTo>
                      <a:pt x="520" y="549"/>
                    </a:lnTo>
                    <a:lnTo>
                      <a:pt x="508" y="550"/>
                    </a:lnTo>
                    <a:lnTo>
                      <a:pt x="474" y="547"/>
                    </a:lnTo>
                    <a:lnTo>
                      <a:pt x="442" y="539"/>
                    </a:lnTo>
                    <a:lnTo>
                      <a:pt x="413" y="525"/>
                    </a:lnTo>
                    <a:lnTo>
                      <a:pt x="387" y="507"/>
                    </a:lnTo>
                    <a:lnTo>
                      <a:pt x="365" y="484"/>
                    </a:lnTo>
                    <a:lnTo>
                      <a:pt x="345" y="457"/>
                    </a:lnTo>
                    <a:lnTo>
                      <a:pt x="331" y="428"/>
                    </a:lnTo>
                    <a:lnTo>
                      <a:pt x="323" y="396"/>
                    </a:lnTo>
                    <a:lnTo>
                      <a:pt x="320" y="363"/>
                    </a:lnTo>
                    <a:lnTo>
                      <a:pt x="321" y="350"/>
                    </a:lnTo>
                    <a:lnTo>
                      <a:pt x="324" y="338"/>
                    </a:lnTo>
                    <a:lnTo>
                      <a:pt x="327" y="327"/>
                    </a:lnTo>
                    <a:lnTo>
                      <a:pt x="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1" name="Freeform 8"/>
              <p:cNvSpPr/>
              <p:nvPr/>
            </p:nvSpPr>
            <p:spPr bwMode="auto">
              <a:xfrm>
                <a:off x="1259" y="1403"/>
                <a:ext cx="53" cy="53"/>
              </a:xfrm>
              <a:custGeom>
                <a:avLst/>
                <a:gdLst>
                  <a:gd name="T0" fmla="*/ 189 w 377"/>
                  <a:gd name="T1" fmla="*/ 0 h 376"/>
                  <a:gd name="T2" fmla="*/ 223 w 377"/>
                  <a:gd name="T3" fmla="*/ 3 h 376"/>
                  <a:gd name="T4" fmla="*/ 255 w 377"/>
                  <a:gd name="T5" fmla="*/ 12 h 376"/>
                  <a:gd name="T6" fmla="*/ 284 w 377"/>
                  <a:gd name="T7" fmla="*/ 26 h 376"/>
                  <a:gd name="T8" fmla="*/ 310 w 377"/>
                  <a:gd name="T9" fmla="*/ 44 h 376"/>
                  <a:gd name="T10" fmla="*/ 333 w 377"/>
                  <a:gd name="T11" fmla="*/ 67 h 376"/>
                  <a:gd name="T12" fmla="*/ 352 w 377"/>
                  <a:gd name="T13" fmla="*/ 94 h 376"/>
                  <a:gd name="T14" fmla="*/ 366 w 377"/>
                  <a:gd name="T15" fmla="*/ 122 h 376"/>
                  <a:gd name="T16" fmla="*/ 374 w 377"/>
                  <a:gd name="T17" fmla="*/ 155 h 376"/>
                  <a:gd name="T18" fmla="*/ 377 w 377"/>
                  <a:gd name="T19" fmla="*/ 188 h 376"/>
                  <a:gd name="T20" fmla="*/ 374 w 377"/>
                  <a:gd name="T21" fmla="*/ 221 h 376"/>
                  <a:gd name="T22" fmla="*/ 366 w 377"/>
                  <a:gd name="T23" fmla="*/ 254 h 376"/>
                  <a:gd name="T24" fmla="*/ 352 w 377"/>
                  <a:gd name="T25" fmla="*/ 282 h 376"/>
                  <a:gd name="T26" fmla="*/ 333 w 377"/>
                  <a:gd name="T27" fmla="*/ 309 h 376"/>
                  <a:gd name="T28" fmla="*/ 310 w 377"/>
                  <a:gd name="T29" fmla="*/ 331 h 376"/>
                  <a:gd name="T30" fmla="*/ 284 w 377"/>
                  <a:gd name="T31" fmla="*/ 349 h 376"/>
                  <a:gd name="T32" fmla="*/ 255 w 377"/>
                  <a:gd name="T33" fmla="*/ 363 h 376"/>
                  <a:gd name="T34" fmla="*/ 223 w 377"/>
                  <a:gd name="T35" fmla="*/ 372 h 376"/>
                  <a:gd name="T36" fmla="*/ 189 w 377"/>
                  <a:gd name="T37" fmla="*/ 376 h 376"/>
                  <a:gd name="T38" fmla="*/ 154 w 377"/>
                  <a:gd name="T39" fmla="*/ 372 h 376"/>
                  <a:gd name="T40" fmla="*/ 123 w 377"/>
                  <a:gd name="T41" fmla="*/ 363 h 376"/>
                  <a:gd name="T42" fmla="*/ 93 w 377"/>
                  <a:gd name="T43" fmla="*/ 349 h 376"/>
                  <a:gd name="T44" fmla="*/ 67 w 377"/>
                  <a:gd name="T45" fmla="*/ 331 h 376"/>
                  <a:gd name="T46" fmla="*/ 45 w 377"/>
                  <a:gd name="T47" fmla="*/ 309 h 376"/>
                  <a:gd name="T48" fmla="*/ 26 w 377"/>
                  <a:gd name="T49" fmla="*/ 282 h 376"/>
                  <a:gd name="T50" fmla="*/ 13 w 377"/>
                  <a:gd name="T51" fmla="*/ 254 h 376"/>
                  <a:gd name="T52" fmla="*/ 3 w 377"/>
                  <a:gd name="T53" fmla="*/ 221 h 376"/>
                  <a:gd name="T54" fmla="*/ 0 w 377"/>
                  <a:gd name="T55" fmla="*/ 188 h 376"/>
                  <a:gd name="T56" fmla="*/ 3 w 377"/>
                  <a:gd name="T57" fmla="*/ 155 h 376"/>
                  <a:gd name="T58" fmla="*/ 13 w 377"/>
                  <a:gd name="T59" fmla="*/ 122 h 376"/>
                  <a:gd name="T60" fmla="*/ 26 w 377"/>
                  <a:gd name="T61" fmla="*/ 94 h 376"/>
                  <a:gd name="T62" fmla="*/ 45 w 377"/>
                  <a:gd name="T63" fmla="*/ 67 h 376"/>
                  <a:gd name="T64" fmla="*/ 67 w 377"/>
                  <a:gd name="T65" fmla="*/ 44 h 376"/>
                  <a:gd name="T66" fmla="*/ 93 w 377"/>
                  <a:gd name="T67" fmla="*/ 26 h 376"/>
                  <a:gd name="T68" fmla="*/ 123 w 377"/>
                  <a:gd name="T69" fmla="*/ 12 h 376"/>
                  <a:gd name="T70" fmla="*/ 154 w 377"/>
                  <a:gd name="T71" fmla="*/ 3 h 376"/>
                  <a:gd name="T72" fmla="*/ 189 w 377"/>
                  <a:gd name="T7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76">
                    <a:moveTo>
                      <a:pt x="189" y="0"/>
                    </a:moveTo>
                    <a:lnTo>
                      <a:pt x="223" y="3"/>
                    </a:lnTo>
                    <a:lnTo>
                      <a:pt x="255" y="12"/>
                    </a:lnTo>
                    <a:lnTo>
                      <a:pt x="284" y="26"/>
                    </a:lnTo>
                    <a:lnTo>
                      <a:pt x="310" y="44"/>
                    </a:lnTo>
                    <a:lnTo>
                      <a:pt x="333" y="67"/>
                    </a:lnTo>
                    <a:lnTo>
                      <a:pt x="352" y="94"/>
                    </a:lnTo>
                    <a:lnTo>
                      <a:pt x="366" y="122"/>
                    </a:lnTo>
                    <a:lnTo>
                      <a:pt x="374" y="155"/>
                    </a:lnTo>
                    <a:lnTo>
                      <a:pt x="377" y="188"/>
                    </a:lnTo>
                    <a:lnTo>
                      <a:pt x="374" y="221"/>
                    </a:lnTo>
                    <a:lnTo>
                      <a:pt x="366" y="254"/>
                    </a:lnTo>
                    <a:lnTo>
                      <a:pt x="352" y="282"/>
                    </a:lnTo>
                    <a:lnTo>
                      <a:pt x="333" y="309"/>
                    </a:lnTo>
                    <a:lnTo>
                      <a:pt x="310" y="331"/>
                    </a:lnTo>
                    <a:lnTo>
                      <a:pt x="284" y="349"/>
                    </a:lnTo>
                    <a:lnTo>
                      <a:pt x="255" y="363"/>
                    </a:lnTo>
                    <a:lnTo>
                      <a:pt x="223" y="372"/>
                    </a:lnTo>
                    <a:lnTo>
                      <a:pt x="189" y="376"/>
                    </a:lnTo>
                    <a:lnTo>
                      <a:pt x="154" y="372"/>
                    </a:lnTo>
                    <a:lnTo>
                      <a:pt x="123" y="363"/>
                    </a:lnTo>
                    <a:lnTo>
                      <a:pt x="93" y="349"/>
                    </a:lnTo>
                    <a:lnTo>
                      <a:pt x="67" y="331"/>
                    </a:lnTo>
                    <a:lnTo>
                      <a:pt x="45" y="309"/>
                    </a:lnTo>
                    <a:lnTo>
                      <a:pt x="26" y="282"/>
                    </a:lnTo>
                    <a:lnTo>
                      <a:pt x="13" y="254"/>
                    </a:lnTo>
                    <a:lnTo>
                      <a:pt x="3" y="221"/>
                    </a:lnTo>
                    <a:lnTo>
                      <a:pt x="0" y="188"/>
                    </a:lnTo>
                    <a:lnTo>
                      <a:pt x="3" y="155"/>
                    </a:lnTo>
                    <a:lnTo>
                      <a:pt x="13" y="122"/>
                    </a:lnTo>
                    <a:lnTo>
                      <a:pt x="26" y="94"/>
                    </a:lnTo>
                    <a:lnTo>
                      <a:pt x="45" y="67"/>
                    </a:lnTo>
                    <a:lnTo>
                      <a:pt x="67" y="44"/>
                    </a:lnTo>
                    <a:lnTo>
                      <a:pt x="93" y="26"/>
                    </a:lnTo>
                    <a:lnTo>
                      <a:pt x="123" y="12"/>
                    </a:lnTo>
                    <a:lnTo>
                      <a:pt x="154" y="3"/>
                    </a:lnTo>
                    <a:lnTo>
                      <a:pt x="189"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2" name="Freeform 9"/>
              <p:cNvSpPr/>
              <p:nvPr/>
            </p:nvSpPr>
            <p:spPr bwMode="auto">
              <a:xfrm>
                <a:off x="1069" y="1359"/>
                <a:ext cx="163" cy="141"/>
              </a:xfrm>
              <a:custGeom>
                <a:avLst/>
                <a:gdLst>
                  <a:gd name="T0" fmla="*/ 570 w 1139"/>
                  <a:gd name="T1" fmla="*/ 0 h 989"/>
                  <a:gd name="T2" fmla="*/ 631 w 1139"/>
                  <a:gd name="T3" fmla="*/ 3 h 989"/>
                  <a:gd name="T4" fmla="*/ 693 w 1139"/>
                  <a:gd name="T5" fmla="*/ 11 h 989"/>
                  <a:gd name="T6" fmla="*/ 750 w 1139"/>
                  <a:gd name="T7" fmla="*/ 25 h 989"/>
                  <a:gd name="T8" fmla="*/ 806 w 1139"/>
                  <a:gd name="T9" fmla="*/ 43 h 989"/>
                  <a:gd name="T10" fmla="*/ 858 w 1139"/>
                  <a:gd name="T11" fmla="*/ 68 h 989"/>
                  <a:gd name="T12" fmla="*/ 906 w 1139"/>
                  <a:gd name="T13" fmla="*/ 95 h 989"/>
                  <a:gd name="T14" fmla="*/ 951 w 1139"/>
                  <a:gd name="T15" fmla="*/ 128 h 989"/>
                  <a:gd name="T16" fmla="*/ 993 w 1139"/>
                  <a:gd name="T17" fmla="*/ 163 h 989"/>
                  <a:gd name="T18" fmla="*/ 1030 w 1139"/>
                  <a:gd name="T19" fmla="*/ 202 h 989"/>
                  <a:gd name="T20" fmla="*/ 1062 w 1139"/>
                  <a:gd name="T21" fmla="*/ 245 h 989"/>
                  <a:gd name="T22" fmla="*/ 1088 w 1139"/>
                  <a:gd name="T23" fmla="*/ 290 h 989"/>
                  <a:gd name="T24" fmla="*/ 1110 w 1139"/>
                  <a:gd name="T25" fmla="*/ 338 h 989"/>
                  <a:gd name="T26" fmla="*/ 1127 w 1139"/>
                  <a:gd name="T27" fmla="*/ 389 h 989"/>
                  <a:gd name="T28" fmla="*/ 1136 w 1139"/>
                  <a:gd name="T29" fmla="*/ 441 h 989"/>
                  <a:gd name="T30" fmla="*/ 1139 w 1139"/>
                  <a:gd name="T31" fmla="*/ 495 h 989"/>
                  <a:gd name="T32" fmla="*/ 1136 w 1139"/>
                  <a:gd name="T33" fmla="*/ 549 h 989"/>
                  <a:gd name="T34" fmla="*/ 1127 w 1139"/>
                  <a:gd name="T35" fmla="*/ 601 h 989"/>
                  <a:gd name="T36" fmla="*/ 1110 w 1139"/>
                  <a:gd name="T37" fmla="*/ 652 h 989"/>
                  <a:gd name="T38" fmla="*/ 1088 w 1139"/>
                  <a:gd name="T39" fmla="*/ 699 h 989"/>
                  <a:gd name="T40" fmla="*/ 1062 w 1139"/>
                  <a:gd name="T41" fmla="*/ 745 h 989"/>
                  <a:gd name="T42" fmla="*/ 1030 w 1139"/>
                  <a:gd name="T43" fmla="*/ 786 h 989"/>
                  <a:gd name="T44" fmla="*/ 993 w 1139"/>
                  <a:gd name="T45" fmla="*/ 826 h 989"/>
                  <a:gd name="T46" fmla="*/ 951 w 1139"/>
                  <a:gd name="T47" fmla="*/ 861 h 989"/>
                  <a:gd name="T48" fmla="*/ 906 w 1139"/>
                  <a:gd name="T49" fmla="*/ 894 h 989"/>
                  <a:gd name="T50" fmla="*/ 858 w 1139"/>
                  <a:gd name="T51" fmla="*/ 921 h 989"/>
                  <a:gd name="T52" fmla="*/ 806 w 1139"/>
                  <a:gd name="T53" fmla="*/ 945 h 989"/>
                  <a:gd name="T54" fmla="*/ 750 w 1139"/>
                  <a:gd name="T55" fmla="*/ 964 h 989"/>
                  <a:gd name="T56" fmla="*/ 693 w 1139"/>
                  <a:gd name="T57" fmla="*/ 978 h 989"/>
                  <a:gd name="T58" fmla="*/ 631 w 1139"/>
                  <a:gd name="T59" fmla="*/ 987 h 989"/>
                  <a:gd name="T60" fmla="*/ 570 w 1139"/>
                  <a:gd name="T61" fmla="*/ 989 h 989"/>
                  <a:gd name="T62" fmla="*/ 508 w 1139"/>
                  <a:gd name="T63" fmla="*/ 987 h 989"/>
                  <a:gd name="T64" fmla="*/ 448 w 1139"/>
                  <a:gd name="T65" fmla="*/ 978 h 989"/>
                  <a:gd name="T66" fmla="*/ 390 w 1139"/>
                  <a:gd name="T67" fmla="*/ 964 h 989"/>
                  <a:gd name="T68" fmla="*/ 335 w 1139"/>
                  <a:gd name="T69" fmla="*/ 945 h 989"/>
                  <a:gd name="T70" fmla="*/ 283 w 1139"/>
                  <a:gd name="T71" fmla="*/ 921 h 989"/>
                  <a:gd name="T72" fmla="*/ 233 w 1139"/>
                  <a:gd name="T73" fmla="*/ 894 h 989"/>
                  <a:gd name="T74" fmla="*/ 188 w 1139"/>
                  <a:gd name="T75" fmla="*/ 861 h 989"/>
                  <a:gd name="T76" fmla="*/ 147 w 1139"/>
                  <a:gd name="T77" fmla="*/ 826 h 989"/>
                  <a:gd name="T78" fmla="*/ 110 w 1139"/>
                  <a:gd name="T79" fmla="*/ 786 h 989"/>
                  <a:gd name="T80" fmla="*/ 79 w 1139"/>
                  <a:gd name="T81" fmla="*/ 745 h 989"/>
                  <a:gd name="T82" fmla="*/ 51 w 1139"/>
                  <a:gd name="T83" fmla="*/ 699 h 989"/>
                  <a:gd name="T84" fmla="*/ 29 w 1139"/>
                  <a:gd name="T85" fmla="*/ 652 h 989"/>
                  <a:gd name="T86" fmla="*/ 14 w 1139"/>
                  <a:gd name="T87" fmla="*/ 601 h 989"/>
                  <a:gd name="T88" fmla="*/ 4 w 1139"/>
                  <a:gd name="T89" fmla="*/ 549 h 989"/>
                  <a:gd name="T90" fmla="*/ 0 w 1139"/>
                  <a:gd name="T91" fmla="*/ 495 h 989"/>
                  <a:gd name="T92" fmla="*/ 4 w 1139"/>
                  <a:gd name="T93" fmla="*/ 441 h 989"/>
                  <a:gd name="T94" fmla="*/ 14 w 1139"/>
                  <a:gd name="T95" fmla="*/ 389 h 989"/>
                  <a:gd name="T96" fmla="*/ 29 w 1139"/>
                  <a:gd name="T97" fmla="*/ 338 h 989"/>
                  <a:gd name="T98" fmla="*/ 51 w 1139"/>
                  <a:gd name="T99" fmla="*/ 290 h 989"/>
                  <a:gd name="T100" fmla="*/ 79 w 1139"/>
                  <a:gd name="T101" fmla="*/ 245 h 989"/>
                  <a:gd name="T102" fmla="*/ 110 w 1139"/>
                  <a:gd name="T103" fmla="*/ 202 h 989"/>
                  <a:gd name="T104" fmla="*/ 147 w 1139"/>
                  <a:gd name="T105" fmla="*/ 163 h 989"/>
                  <a:gd name="T106" fmla="*/ 188 w 1139"/>
                  <a:gd name="T107" fmla="*/ 128 h 989"/>
                  <a:gd name="T108" fmla="*/ 233 w 1139"/>
                  <a:gd name="T109" fmla="*/ 95 h 989"/>
                  <a:gd name="T110" fmla="*/ 283 w 1139"/>
                  <a:gd name="T111" fmla="*/ 68 h 989"/>
                  <a:gd name="T112" fmla="*/ 335 w 1139"/>
                  <a:gd name="T113" fmla="*/ 43 h 989"/>
                  <a:gd name="T114" fmla="*/ 390 w 1139"/>
                  <a:gd name="T115" fmla="*/ 25 h 989"/>
                  <a:gd name="T116" fmla="*/ 448 w 1139"/>
                  <a:gd name="T117" fmla="*/ 11 h 989"/>
                  <a:gd name="T118" fmla="*/ 508 w 1139"/>
                  <a:gd name="T119" fmla="*/ 3 h 989"/>
                  <a:gd name="T120" fmla="*/ 570 w 1139"/>
                  <a:gd name="T121" fmla="*/ 0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9" h="989">
                    <a:moveTo>
                      <a:pt x="570" y="0"/>
                    </a:moveTo>
                    <a:lnTo>
                      <a:pt x="631" y="3"/>
                    </a:lnTo>
                    <a:lnTo>
                      <a:pt x="693" y="11"/>
                    </a:lnTo>
                    <a:lnTo>
                      <a:pt x="750" y="25"/>
                    </a:lnTo>
                    <a:lnTo>
                      <a:pt x="806" y="43"/>
                    </a:lnTo>
                    <a:lnTo>
                      <a:pt x="858" y="68"/>
                    </a:lnTo>
                    <a:lnTo>
                      <a:pt x="906" y="95"/>
                    </a:lnTo>
                    <a:lnTo>
                      <a:pt x="951" y="128"/>
                    </a:lnTo>
                    <a:lnTo>
                      <a:pt x="993" y="163"/>
                    </a:lnTo>
                    <a:lnTo>
                      <a:pt x="1030" y="202"/>
                    </a:lnTo>
                    <a:lnTo>
                      <a:pt x="1062" y="245"/>
                    </a:lnTo>
                    <a:lnTo>
                      <a:pt x="1088" y="290"/>
                    </a:lnTo>
                    <a:lnTo>
                      <a:pt x="1110" y="338"/>
                    </a:lnTo>
                    <a:lnTo>
                      <a:pt x="1127" y="389"/>
                    </a:lnTo>
                    <a:lnTo>
                      <a:pt x="1136" y="441"/>
                    </a:lnTo>
                    <a:lnTo>
                      <a:pt x="1139" y="495"/>
                    </a:lnTo>
                    <a:lnTo>
                      <a:pt x="1136" y="549"/>
                    </a:lnTo>
                    <a:lnTo>
                      <a:pt x="1127" y="601"/>
                    </a:lnTo>
                    <a:lnTo>
                      <a:pt x="1110" y="652"/>
                    </a:lnTo>
                    <a:lnTo>
                      <a:pt x="1088" y="699"/>
                    </a:lnTo>
                    <a:lnTo>
                      <a:pt x="1062" y="745"/>
                    </a:lnTo>
                    <a:lnTo>
                      <a:pt x="1030" y="786"/>
                    </a:lnTo>
                    <a:lnTo>
                      <a:pt x="993" y="826"/>
                    </a:lnTo>
                    <a:lnTo>
                      <a:pt x="951" y="861"/>
                    </a:lnTo>
                    <a:lnTo>
                      <a:pt x="906" y="894"/>
                    </a:lnTo>
                    <a:lnTo>
                      <a:pt x="858" y="921"/>
                    </a:lnTo>
                    <a:lnTo>
                      <a:pt x="806" y="945"/>
                    </a:lnTo>
                    <a:lnTo>
                      <a:pt x="750" y="964"/>
                    </a:lnTo>
                    <a:lnTo>
                      <a:pt x="693" y="978"/>
                    </a:lnTo>
                    <a:lnTo>
                      <a:pt x="631" y="987"/>
                    </a:lnTo>
                    <a:lnTo>
                      <a:pt x="570" y="989"/>
                    </a:lnTo>
                    <a:lnTo>
                      <a:pt x="508" y="987"/>
                    </a:lnTo>
                    <a:lnTo>
                      <a:pt x="448" y="978"/>
                    </a:lnTo>
                    <a:lnTo>
                      <a:pt x="390" y="964"/>
                    </a:lnTo>
                    <a:lnTo>
                      <a:pt x="335" y="945"/>
                    </a:lnTo>
                    <a:lnTo>
                      <a:pt x="283" y="921"/>
                    </a:lnTo>
                    <a:lnTo>
                      <a:pt x="233" y="894"/>
                    </a:lnTo>
                    <a:lnTo>
                      <a:pt x="188" y="861"/>
                    </a:lnTo>
                    <a:lnTo>
                      <a:pt x="147" y="826"/>
                    </a:lnTo>
                    <a:lnTo>
                      <a:pt x="110" y="786"/>
                    </a:lnTo>
                    <a:lnTo>
                      <a:pt x="79" y="745"/>
                    </a:lnTo>
                    <a:lnTo>
                      <a:pt x="51" y="699"/>
                    </a:lnTo>
                    <a:lnTo>
                      <a:pt x="29" y="652"/>
                    </a:lnTo>
                    <a:lnTo>
                      <a:pt x="14" y="601"/>
                    </a:lnTo>
                    <a:lnTo>
                      <a:pt x="4" y="549"/>
                    </a:lnTo>
                    <a:lnTo>
                      <a:pt x="0" y="495"/>
                    </a:lnTo>
                    <a:lnTo>
                      <a:pt x="4" y="441"/>
                    </a:lnTo>
                    <a:lnTo>
                      <a:pt x="14" y="389"/>
                    </a:lnTo>
                    <a:lnTo>
                      <a:pt x="29" y="338"/>
                    </a:lnTo>
                    <a:lnTo>
                      <a:pt x="51" y="290"/>
                    </a:lnTo>
                    <a:lnTo>
                      <a:pt x="79" y="245"/>
                    </a:lnTo>
                    <a:lnTo>
                      <a:pt x="110" y="202"/>
                    </a:lnTo>
                    <a:lnTo>
                      <a:pt x="147" y="163"/>
                    </a:lnTo>
                    <a:lnTo>
                      <a:pt x="188" y="128"/>
                    </a:lnTo>
                    <a:lnTo>
                      <a:pt x="233" y="95"/>
                    </a:lnTo>
                    <a:lnTo>
                      <a:pt x="283" y="68"/>
                    </a:lnTo>
                    <a:lnTo>
                      <a:pt x="335" y="43"/>
                    </a:lnTo>
                    <a:lnTo>
                      <a:pt x="390" y="25"/>
                    </a:lnTo>
                    <a:lnTo>
                      <a:pt x="448" y="11"/>
                    </a:lnTo>
                    <a:lnTo>
                      <a:pt x="508" y="3"/>
                    </a:lnTo>
                    <a:lnTo>
                      <a:pt x="57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3" name="Freeform 10"/>
              <p:cNvSpPr/>
              <p:nvPr/>
            </p:nvSpPr>
            <p:spPr bwMode="auto">
              <a:xfrm>
                <a:off x="989" y="1403"/>
                <a:ext cx="54" cy="53"/>
              </a:xfrm>
              <a:custGeom>
                <a:avLst/>
                <a:gdLst>
                  <a:gd name="T0" fmla="*/ 190 w 376"/>
                  <a:gd name="T1" fmla="*/ 0 h 376"/>
                  <a:gd name="T2" fmla="*/ 223 w 376"/>
                  <a:gd name="T3" fmla="*/ 3 h 376"/>
                  <a:gd name="T4" fmla="*/ 255 w 376"/>
                  <a:gd name="T5" fmla="*/ 12 h 376"/>
                  <a:gd name="T6" fmla="*/ 284 w 376"/>
                  <a:gd name="T7" fmla="*/ 26 h 376"/>
                  <a:gd name="T8" fmla="*/ 311 w 376"/>
                  <a:gd name="T9" fmla="*/ 44 h 376"/>
                  <a:gd name="T10" fmla="*/ 333 w 376"/>
                  <a:gd name="T11" fmla="*/ 67 h 376"/>
                  <a:gd name="T12" fmla="*/ 351 w 376"/>
                  <a:gd name="T13" fmla="*/ 94 h 376"/>
                  <a:gd name="T14" fmla="*/ 365 w 376"/>
                  <a:gd name="T15" fmla="*/ 122 h 376"/>
                  <a:gd name="T16" fmla="*/ 374 w 376"/>
                  <a:gd name="T17" fmla="*/ 155 h 376"/>
                  <a:gd name="T18" fmla="*/ 376 w 376"/>
                  <a:gd name="T19" fmla="*/ 188 h 376"/>
                  <a:gd name="T20" fmla="*/ 374 w 376"/>
                  <a:gd name="T21" fmla="*/ 221 h 376"/>
                  <a:gd name="T22" fmla="*/ 365 w 376"/>
                  <a:gd name="T23" fmla="*/ 254 h 376"/>
                  <a:gd name="T24" fmla="*/ 351 w 376"/>
                  <a:gd name="T25" fmla="*/ 282 h 376"/>
                  <a:gd name="T26" fmla="*/ 333 w 376"/>
                  <a:gd name="T27" fmla="*/ 309 h 376"/>
                  <a:gd name="T28" fmla="*/ 311 w 376"/>
                  <a:gd name="T29" fmla="*/ 331 h 376"/>
                  <a:gd name="T30" fmla="*/ 284 w 376"/>
                  <a:gd name="T31" fmla="*/ 349 h 376"/>
                  <a:gd name="T32" fmla="*/ 255 w 376"/>
                  <a:gd name="T33" fmla="*/ 363 h 376"/>
                  <a:gd name="T34" fmla="*/ 223 w 376"/>
                  <a:gd name="T35" fmla="*/ 372 h 376"/>
                  <a:gd name="T36" fmla="*/ 190 w 376"/>
                  <a:gd name="T37" fmla="*/ 376 h 376"/>
                  <a:gd name="T38" fmla="*/ 155 w 376"/>
                  <a:gd name="T39" fmla="*/ 372 h 376"/>
                  <a:gd name="T40" fmla="*/ 124 w 376"/>
                  <a:gd name="T41" fmla="*/ 363 h 376"/>
                  <a:gd name="T42" fmla="*/ 94 w 376"/>
                  <a:gd name="T43" fmla="*/ 349 h 376"/>
                  <a:gd name="T44" fmla="*/ 68 w 376"/>
                  <a:gd name="T45" fmla="*/ 331 h 376"/>
                  <a:gd name="T46" fmla="*/ 45 w 376"/>
                  <a:gd name="T47" fmla="*/ 309 h 376"/>
                  <a:gd name="T48" fmla="*/ 27 w 376"/>
                  <a:gd name="T49" fmla="*/ 282 h 376"/>
                  <a:gd name="T50" fmla="*/ 13 w 376"/>
                  <a:gd name="T51" fmla="*/ 254 h 376"/>
                  <a:gd name="T52" fmla="*/ 4 w 376"/>
                  <a:gd name="T53" fmla="*/ 221 h 376"/>
                  <a:gd name="T54" fmla="*/ 0 w 376"/>
                  <a:gd name="T55" fmla="*/ 188 h 376"/>
                  <a:gd name="T56" fmla="*/ 4 w 376"/>
                  <a:gd name="T57" fmla="*/ 155 h 376"/>
                  <a:gd name="T58" fmla="*/ 13 w 376"/>
                  <a:gd name="T59" fmla="*/ 122 h 376"/>
                  <a:gd name="T60" fmla="*/ 27 w 376"/>
                  <a:gd name="T61" fmla="*/ 94 h 376"/>
                  <a:gd name="T62" fmla="*/ 45 w 376"/>
                  <a:gd name="T63" fmla="*/ 67 h 376"/>
                  <a:gd name="T64" fmla="*/ 68 w 376"/>
                  <a:gd name="T65" fmla="*/ 44 h 376"/>
                  <a:gd name="T66" fmla="*/ 94 w 376"/>
                  <a:gd name="T67" fmla="*/ 26 h 376"/>
                  <a:gd name="T68" fmla="*/ 124 w 376"/>
                  <a:gd name="T69" fmla="*/ 12 h 376"/>
                  <a:gd name="T70" fmla="*/ 155 w 376"/>
                  <a:gd name="T71" fmla="*/ 3 h 376"/>
                  <a:gd name="T72" fmla="*/ 190 w 376"/>
                  <a:gd name="T73"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376">
                    <a:moveTo>
                      <a:pt x="190" y="0"/>
                    </a:moveTo>
                    <a:lnTo>
                      <a:pt x="223" y="3"/>
                    </a:lnTo>
                    <a:lnTo>
                      <a:pt x="255" y="12"/>
                    </a:lnTo>
                    <a:lnTo>
                      <a:pt x="284" y="26"/>
                    </a:lnTo>
                    <a:lnTo>
                      <a:pt x="311" y="44"/>
                    </a:lnTo>
                    <a:lnTo>
                      <a:pt x="333" y="67"/>
                    </a:lnTo>
                    <a:lnTo>
                      <a:pt x="351" y="94"/>
                    </a:lnTo>
                    <a:lnTo>
                      <a:pt x="365" y="122"/>
                    </a:lnTo>
                    <a:lnTo>
                      <a:pt x="374" y="155"/>
                    </a:lnTo>
                    <a:lnTo>
                      <a:pt x="376" y="188"/>
                    </a:lnTo>
                    <a:lnTo>
                      <a:pt x="374" y="221"/>
                    </a:lnTo>
                    <a:lnTo>
                      <a:pt x="365" y="254"/>
                    </a:lnTo>
                    <a:lnTo>
                      <a:pt x="351" y="282"/>
                    </a:lnTo>
                    <a:lnTo>
                      <a:pt x="333" y="309"/>
                    </a:lnTo>
                    <a:lnTo>
                      <a:pt x="311" y="331"/>
                    </a:lnTo>
                    <a:lnTo>
                      <a:pt x="284" y="349"/>
                    </a:lnTo>
                    <a:lnTo>
                      <a:pt x="255" y="363"/>
                    </a:lnTo>
                    <a:lnTo>
                      <a:pt x="223" y="372"/>
                    </a:lnTo>
                    <a:lnTo>
                      <a:pt x="190" y="376"/>
                    </a:lnTo>
                    <a:lnTo>
                      <a:pt x="155" y="372"/>
                    </a:lnTo>
                    <a:lnTo>
                      <a:pt x="124" y="363"/>
                    </a:lnTo>
                    <a:lnTo>
                      <a:pt x="94" y="349"/>
                    </a:lnTo>
                    <a:lnTo>
                      <a:pt x="68" y="331"/>
                    </a:lnTo>
                    <a:lnTo>
                      <a:pt x="45" y="309"/>
                    </a:lnTo>
                    <a:lnTo>
                      <a:pt x="27" y="282"/>
                    </a:lnTo>
                    <a:lnTo>
                      <a:pt x="13" y="254"/>
                    </a:lnTo>
                    <a:lnTo>
                      <a:pt x="4" y="221"/>
                    </a:lnTo>
                    <a:lnTo>
                      <a:pt x="0" y="188"/>
                    </a:lnTo>
                    <a:lnTo>
                      <a:pt x="4" y="155"/>
                    </a:lnTo>
                    <a:lnTo>
                      <a:pt x="13" y="122"/>
                    </a:lnTo>
                    <a:lnTo>
                      <a:pt x="27" y="94"/>
                    </a:lnTo>
                    <a:lnTo>
                      <a:pt x="45" y="67"/>
                    </a:lnTo>
                    <a:lnTo>
                      <a:pt x="68" y="44"/>
                    </a:lnTo>
                    <a:lnTo>
                      <a:pt x="94" y="26"/>
                    </a:lnTo>
                    <a:lnTo>
                      <a:pt x="124" y="12"/>
                    </a:lnTo>
                    <a:lnTo>
                      <a:pt x="155" y="3"/>
                    </a:lnTo>
                    <a:lnTo>
                      <a:pt x="19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4" name="Freeform 11"/>
              <p:cNvSpPr/>
              <p:nvPr/>
            </p:nvSpPr>
            <p:spPr bwMode="auto">
              <a:xfrm>
                <a:off x="923" y="1295"/>
                <a:ext cx="124" cy="124"/>
              </a:xfrm>
              <a:custGeom>
                <a:avLst/>
                <a:gdLst>
                  <a:gd name="T0" fmla="*/ 0 w 871"/>
                  <a:gd name="T1" fmla="*/ 0 h 869"/>
                  <a:gd name="T2" fmla="*/ 871 w 871"/>
                  <a:gd name="T3" fmla="*/ 0 h 869"/>
                  <a:gd name="T4" fmla="*/ 544 w 871"/>
                  <a:gd name="T5" fmla="*/ 327 h 869"/>
                  <a:gd name="T6" fmla="*/ 547 w 871"/>
                  <a:gd name="T7" fmla="*/ 338 h 869"/>
                  <a:gd name="T8" fmla="*/ 550 w 871"/>
                  <a:gd name="T9" fmla="*/ 350 h 869"/>
                  <a:gd name="T10" fmla="*/ 551 w 871"/>
                  <a:gd name="T11" fmla="*/ 363 h 869"/>
                  <a:gd name="T12" fmla="*/ 549 w 871"/>
                  <a:gd name="T13" fmla="*/ 396 h 869"/>
                  <a:gd name="T14" fmla="*/ 539 w 871"/>
                  <a:gd name="T15" fmla="*/ 428 h 869"/>
                  <a:gd name="T16" fmla="*/ 525 w 871"/>
                  <a:gd name="T17" fmla="*/ 457 h 869"/>
                  <a:gd name="T18" fmla="*/ 507 w 871"/>
                  <a:gd name="T19" fmla="*/ 484 h 869"/>
                  <a:gd name="T20" fmla="*/ 484 w 871"/>
                  <a:gd name="T21" fmla="*/ 507 h 869"/>
                  <a:gd name="T22" fmla="*/ 457 w 871"/>
                  <a:gd name="T23" fmla="*/ 525 h 869"/>
                  <a:gd name="T24" fmla="*/ 429 w 871"/>
                  <a:gd name="T25" fmla="*/ 539 h 869"/>
                  <a:gd name="T26" fmla="*/ 396 w 871"/>
                  <a:gd name="T27" fmla="*/ 547 h 869"/>
                  <a:gd name="T28" fmla="*/ 363 w 871"/>
                  <a:gd name="T29" fmla="*/ 550 h 869"/>
                  <a:gd name="T30" fmla="*/ 350 w 871"/>
                  <a:gd name="T31" fmla="*/ 549 h 869"/>
                  <a:gd name="T32" fmla="*/ 339 w 871"/>
                  <a:gd name="T33" fmla="*/ 546 h 869"/>
                  <a:gd name="T34" fmla="*/ 327 w 871"/>
                  <a:gd name="T35" fmla="*/ 543 h 869"/>
                  <a:gd name="T36" fmla="*/ 0 w 871"/>
                  <a:gd name="T37" fmla="*/ 869 h 869"/>
                  <a:gd name="T38" fmla="*/ 0 w 871"/>
                  <a:gd name="T39"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1" h="869">
                    <a:moveTo>
                      <a:pt x="0" y="0"/>
                    </a:moveTo>
                    <a:lnTo>
                      <a:pt x="871" y="0"/>
                    </a:lnTo>
                    <a:lnTo>
                      <a:pt x="544" y="327"/>
                    </a:lnTo>
                    <a:lnTo>
                      <a:pt x="547" y="338"/>
                    </a:lnTo>
                    <a:lnTo>
                      <a:pt x="550" y="350"/>
                    </a:lnTo>
                    <a:lnTo>
                      <a:pt x="551" y="363"/>
                    </a:lnTo>
                    <a:lnTo>
                      <a:pt x="549" y="396"/>
                    </a:lnTo>
                    <a:lnTo>
                      <a:pt x="539" y="428"/>
                    </a:lnTo>
                    <a:lnTo>
                      <a:pt x="525" y="457"/>
                    </a:lnTo>
                    <a:lnTo>
                      <a:pt x="507" y="484"/>
                    </a:lnTo>
                    <a:lnTo>
                      <a:pt x="484" y="507"/>
                    </a:lnTo>
                    <a:lnTo>
                      <a:pt x="457" y="525"/>
                    </a:lnTo>
                    <a:lnTo>
                      <a:pt x="429" y="539"/>
                    </a:lnTo>
                    <a:lnTo>
                      <a:pt x="396" y="547"/>
                    </a:lnTo>
                    <a:lnTo>
                      <a:pt x="363" y="550"/>
                    </a:lnTo>
                    <a:lnTo>
                      <a:pt x="350" y="549"/>
                    </a:lnTo>
                    <a:lnTo>
                      <a:pt x="339" y="546"/>
                    </a:lnTo>
                    <a:lnTo>
                      <a:pt x="327" y="543"/>
                    </a:lnTo>
                    <a:lnTo>
                      <a:pt x="0" y="869"/>
                    </a:lnTo>
                    <a:lnTo>
                      <a:pt x="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5" name="Freeform 12"/>
              <p:cNvSpPr/>
              <p:nvPr/>
            </p:nvSpPr>
            <p:spPr bwMode="auto">
              <a:xfrm>
                <a:off x="923" y="1440"/>
                <a:ext cx="124" cy="124"/>
              </a:xfrm>
              <a:custGeom>
                <a:avLst/>
                <a:gdLst>
                  <a:gd name="T0" fmla="*/ 0 w 871"/>
                  <a:gd name="T1" fmla="*/ 0 h 868"/>
                  <a:gd name="T2" fmla="*/ 327 w 871"/>
                  <a:gd name="T3" fmla="*/ 326 h 868"/>
                  <a:gd name="T4" fmla="*/ 339 w 871"/>
                  <a:gd name="T5" fmla="*/ 322 h 868"/>
                  <a:gd name="T6" fmla="*/ 350 w 871"/>
                  <a:gd name="T7" fmla="*/ 320 h 868"/>
                  <a:gd name="T8" fmla="*/ 363 w 871"/>
                  <a:gd name="T9" fmla="*/ 317 h 868"/>
                  <a:gd name="T10" fmla="*/ 396 w 871"/>
                  <a:gd name="T11" fmla="*/ 321 h 868"/>
                  <a:gd name="T12" fmla="*/ 429 w 871"/>
                  <a:gd name="T13" fmla="*/ 330 h 868"/>
                  <a:gd name="T14" fmla="*/ 457 w 871"/>
                  <a:gd name="T15" fmla="*/ 344 h 868"/>
                  <a:gd name="T16" fmla="*/ 484 w 871"/>
                  <a:gd name="T17" fmla="*/ 362 h 868"/>
                  <a:gd name="T18" fmla="*/ 507 w 871"/>
                  <a:gd name="T19" fmla="*/ 385 h 868"/>
                  <a:gd name="T20" fmla="*/ 525 w 871"/>
                  <a:gd name="T21" fmla="*/ 411 h 868"/>
                  <a:gd name="T22" fmla="*/ 539 w 871"/>
                  <a:gd name="T23" fmla="*/ 441 h 868"/>
                  <a:gd name="T24" fmla="*/ 549 w 871"/>
                  <a:gd name="T25" fmla="*/ 472 h 868"/>
                  <a:gd name="T26" fmla="*/ 551 w 871"/>
                  <a:gd name="T27" fmla="*/ 506 h 868"/>
                  <a:gd name="T28" fmla="*/ 550 w 871"/>
                  <a:gd name="T29" fmla="*/ 518 h 868"/>
                  <a:gd name="T30" fmla="*/ 547 w 871"/>
                  <a:gd name="T31" fmla="*/ 531 h 868"/>
                  <a:gd name="T32" fmla="*/ 544 w 871"/>
                  <a:gd name="T33" fmla="*/ 542 h 868"/>
                  <a:gd name="T34" fmla="*/ 871 w 871"/>
                  <a:gd name="T35" fmla="*/ 868 h 868"/>
                  <a:gd name="T36" fmla="*/ 0 w 871"/>
                  <a:gd name="T37" fmla="*/ 868 h 868"/>
                  <a:gd name="T38" fmla="*/ 0 w 871"/>
                  <a:gd name="T3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1" h="868">
                    <a:moveTo>
                      <a:pt x="0" y="0"/>
                    </a:moveTo>
                    <a:lnTo>
                      <a:pt x="327" y="326"/>
                    </a:lnTo>
                    <a:lnTo>
                      <a:pt x="339" y="322"/>
                    </a:lnTo>
                    <a:lnTo>
                      <a:pt x="350" y="320"/>
                    </a:lnTo>
                    <a:lnTo>
                      <a:pt x="363" y="317"/>
                    </a:lnTo>
                    <a:lnTo>
                      <a:pt x="396" y="321"/>
                    </a:lnTo>
                    <a:lnTo>
                      <a:pt x="429" y="330"/>
                    </a:lnTo>
                    <a:lnTo>
                      <a:pt x="457" y="344"/>
                    </a:lnTo>
                    <a:lnTo>
                      <a:pt x="484" y="362"/>
                    </a:lnTo>
                    <a:lnTo>
                      <a:pt x="507" y="385"/>
                    </a:lnTo>
                    <a:lnTo>
                      <a:pt x="525" y="411"/>
                    </a:lnTo>
                    <a:lnTo>
                      <a:pt x="539" y="441"/>
                    </a:lnTo>
                    <a:lnTo>
                      <a:pt x="549" y="472"/>
                    </a:lnTo>
                    <a:lnTo>
                      <a:pt x="551" y="506"/>
                    </a:lnTo>
                    <a:lnTo>
                      <a:pt x="550" y="518"/>
                    </a:lnTo>
                    <a:lnTo>
                      <a:pt x="547" y="531"/>
                    </a:lnTo>
                    <a:lnTo>
                      <a:pt x="544" y="542"/>
                    </a:lnTo>
                    <a:lnTo>
                      <a:pt x="871" y="868"/>
                    </a:lnTo>
                    <a:lnTo>
                      <a:pt x="0" y="868"/>
                    </a:lnTo>
                    <a:lnTo>
                      <a:pt x="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6" name="Freeform 13"/>
              <p:cNvSpPr/>
              <p:nvPr/>
            </p:nvSpPr>
            <p:spPr bwMode="auto">
              <a:xfrm>
                <a:off x="1254" y="1440"/>
                <a:ext cx="125" cy="124"/>
              </a:xfrm>
              <a:custGeom>
                <a:avLst/>
                <a:gdLst>
                  <a:gd name="T0" fmla="*/ 871 w 871"/>
                  <a:gd name="T1" fmla="*/ 0 h 868"/>
                  <a:gd name="T2" fmla="*/ 871 w 871"/>
                  <a:gd name="T3" fmla="*/ 868 h 868"/>
                  <a:gd name="T4" fmla="*/ 0 w 871"/>
                  <a:gd name="T5" fmla="*/ 868 h 868"/>
                  <a:gd name="T6" fmla="*/ 327 w 871"/>
                  <a:gd name="T7" fmla="*/ 541 h 868"/>
                  <a:gd name="T8" fmla="*/ 324 w 871"/>
                  <a:gd name="T9" fmla="*/ 529 h 868"/>
                  <a:gd name="T10" fmla="*/ 321 w 871"/>
                  <a:gd name="T11" fmla="*/ 518 h 868"/>
                  <a:gd name="T12" fmla="*/ 320 w 871"/>
                  <a:gd name="T13" fmla="*/ 506 h 868"/>
                  <a:gd name="T14" fmla="*/ 323 w 871"/>
                  <a:gd name="T15" fmla="*/ 472 h 868"/>
                  <a:gd name="T16" fmla="*/ 331 w 871"/>
                  <a:gd name="T17" fmla="*/ 441 h 868"/>
                  <a:gd name="T18" fmla="*/ 345 w 871"/>
                  <a:gd name="T19" fmla="*/ 411 h 868"/>
                  <a:gd name="T20" fmla="*/ 365 w 871"/>
                  <a:gd name="T21" fmla="*/ 385 h 868"/>
                  <a:gd name="T22" fmla="*/ 387 w 871"/>
                  <a:gd name="T23" fmla="*/ 362 h 868"/>
                  <a:gd name="T24" fmla="*/ 413 w 871"/>
                  <a:gd name="T25" fmla="*/ 344 h 868"/>
                  <a:gd name="T26" fmla="*/ 442 w 871"/>
                  <a:gd name="T27" fmla="*/ 330 h 868"/>
                  <a:gd name="T28" fmla="*/ 474 w 871"/>
                  <a:gd name="T29" fmla="*/ 321 h 868"/>
                  <a:gd name="T30" fmla="*/ 508 w 871"/>
                  <a:gd name="T31" fmla="*/ 317 h 868"/>
                  <a:gd name="T32" fmla="*/ 520 w 871"/>
                  <a:gd name="T33" fmla="*/ 320 h 868"/>
                  <a:gd name="T34" fmla="*/ 532 w 871"/>
                  <a:gd name="T35" fmla="*/ 322 h 868"/>
                  <a:gd name="T36" fmla="*/ 545 w 871"/>
                  <a:gd name="T37" fmla="*/ 326 h 868"/>
                  <a:gd name="T38" fmla="*/ 871 w 871"/>
                  <a:gd name="T3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1" h="868">
                    <a:moveTo>
                      <a:pt x="871" y="0"/>
                    </a:moveTo>
                    <a:lnTo>
                      <a:pt x="871" y="868"/>
                    </a:lnTo>
                    <a:lnTo>
                      <a:pt x="0" y="868"/>
                    </a:lnTo>
                    <a:lnTo>
                      <a:pt x="327" y="541"/>
                    </a:lnTo>
                    <a:lnTo>
                      <a:pt x="324" y="529"/>
                    </a:lnTo>
                    <a:lnTo>
                      <a:pt x="321" y="518"/>
                    </a:lnTo>
                    <a:lnTo>
                      <a:pt x="320" y="506"/>
                    </a:lnTo>
                    <a:lnTo>
                      <a:pt x="323" y="472"/>
                    </a:lnTo>
                    <a:lnTo>
                      <a:pt x="331" y="441"/>
                    </a:lnTo>
                    <a:lnTo>
                      <a:pt x="345" y="411"/>
                    </a:lnTo>
                    <a:lnTo>
                      <a:pt x="365" y="385"/>
                    </a:lnTo>
                    <a:lnTo>
                      <a:pt x="387" y="362"/>
                    </a:lnTo>
                    <a:lnTo>
                      <a:pt x="413" y="344"/>
                    </a:lnTo>
                    <a:lnTo>
                      <a:pt x="442" y="330"/>
                    </a:lnTo>
                    <a:lnTo>
                      <a:pt x="474" y="321"/>
                    </a:lnTo>
                    <a:lnTo>
                      <a:pt x="508" y="317"/>
                    </a:lnTo>
                    <a:lnTo>
                      <a:pt x="520" y="320"/>
                    </a:lnTo>
                    <a:lnTo>
                      <a:pt x="532" y="322"/>
                    </a:lnTo>
                    <a:lnTo>
                      <a:pt x="545" y="326"/>
                    </a:lnTo>
                    <a:lnTo>
                      <a:pt x="871"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7" name="Freeform 14"/>
              <p:cNvSpPr/>
              <p:nvPr/>
            </p:nvSpPr>
            <p:spPr bwMode="auto">
              <a:xfrm>
                <a:off x="1201" y="1193"/>
                <a:ext cx="53" cy="54"/>
              </a:xfrm>
              <a:custGeom>
                <a:avLst/>
                <a:gdLst>
                  <a:gd name="T0" fmla="*/ 188 w 376"/>
                  <a:gd name="T1" fmla="*/ 0 h 375"/>
                  <a:gd name="T2" fmla="*/ 221 w 376"/>
                  <a:gd name="T3" fmla="*/ 3 h 375"/>
                  <a:gd name="T4" fmla="*/ 254 w 376"/>
                  <a:gd name="T5" fmla="*/ 11 h 375"/>
                  <a:gd name="T6" fmla="*/ 283 w 376"/>
                  <a:gd name="T7" fmla="*/ 25 h 375"/>
                  <a:gd name="T8" fmla="*/ 309 w 376"/>
                  <a:gd name="T9" fmla="*/ 45 h 375"/>
                  <a:gd name="T10" fmla="*/ 332 w 376"/>
                  <a:gd name="T11" fmla="*/ 67 h 375"/>
                  <a:gd name="T12" fmla="*/ 351 w 376"/>
                  <a:gd name="T13" fmla="*/ 93 h 375"/>
                  <a:gd name="T14" fmla="*/ 364 w 376"/>
                  <a:gd name="T15" fmla="*/ 123 h 375"/>
                  <a:gd name="T16" fmla="*/ 374 w 376"/>
                  <a:gd name="T17" fmla="*/ 154 h 375"/>
                  <a:gd name="T18" fmla="*/ 376 w 376"/>
                  <a:gd name="T19" fmla="*/ 188 h 375"/>
                  <a:gd name="T20" fmla="*/ 374 w 376"/>
                  <a:gd name="T21" fmla="*/ 222 h 375"/>
                  <a:gd name="T22" fmla="*/ 364 w 376"/>
                  <a:gd name="T23" fmla="*/ 253 h 375"/>
                  <a:gd name="T24" fmla="*/ 351 w 376"/>
                  <a:gd name="T25" fmla="*/ 282 h 375"/>
                  <a:gd name="T26" fmla="*/ 332 w 376"/>
                  <a:gd name="T27" fmla="*/ 309 h 375"/>
                  <a:gd name="T28" fmla="*/ 309 w 376"/>
                  <a:gd name="T29" fmla="*/ 332 h 375"/>
                  <a:gd name="T30" fmla="*/ 283 w 376"/>
                  <a:gd name="T31" fmla="*/ 350 h 375"/>
                  <a:gd name="T32" fmla="*/ 254 w 376"/>
                  <a:gd name="T33" fmla="*/ 364 h 375"/>
                  <a:gd name="T34" fmla="*/ 221 w 376"/>
                  <a:gd name="T35" fmla="*/ 372 h 375"/>
                  <a:gd name="T36" fmla="*/ 188 w 376"/>
                  <a:gd name="T37" fmla="*/ 375 h 375"/>
                  <a:gd name="T38" fmla="*/ 154 w 376"/>
                  <a:gd name="T39" fmla="*/ 372 h 375"/>
                  <a:gd name="T40" fmla="*/ 122 w 376"/>
                  <a:gd name="T41" fmla="*/ 364 h 375"/>
                  <a:gd name="T42" fmla="*/ 93 w 376"/>
                  <a:gd name="T43" fmla="*/ 350 h 375"/>
                  <a:gd name="T44" fmla="*/ 67 w 376"/>
                  <a:gd name="T45" fmla="*/ 332 h 375"/>
                  <a:gd name="T46" fmla="*/ 44 w 376"/>
                  <a:gd name="T47" fmla="*/ 309 h 375"/>
                  <a:gd name="T48" fmla="*/ 25 w 376"/>
                  <a:gd name="T49" fmla="*/ 282 h 375"/>
                  <a:gd name="T50" fmla="*/ 13 w 376"/>
                  <a:gd name="T51" fmla="*/ 253 h 375"/>
                  <a:gd name="T52" fmla="*/ 3 w 376"/>
                  <a:gd name="T53" fmla="*/ 222 h 375"/>
                  <a:gd name="T54" fmla="*/ 0 w 376"/>
                  <a:gd name="T55" fmla="*/ 188 h 375"/>
                  <a:gd name="T56" fmla="*/ 3 w 376"/>
                  <a:gd name="T57" fmla="*/ 154 h 375"/>
                  <a:gd name="T58" fmla="*/ 13 w 376"/>
                  <a:gd name="T59" fmla="*/ 123 h 375"/>
                  <a:gd name="T60" fmla="*/ 25 w 376"/>
                  <a:gd name="T61" fmla="*/ 93 h 375"/>
                  <a:gd name="T62" fmla="*/ 44 w 376"/>
                  <a:gd name="T63" fmla="*/ 67 h 375"/>
                  <a:gd name="T64" fmla="*/ 67 w 376"/>
                  <a:gd name="T65" fmla="*/ 45 h 375"/>
                  <a:gd name="T66" fmla="*/ 93 w 376"/>
                  <a:gd name="T67" fmla="*/ 25 h 375"/>
                  <a:gd name="T68" fmla="*/ 122 w 376"/>
                  <a:gd name="T69" fmla="*/ 11 h 375"/>
                  <a:gd name="T70" fmla="*/ 154 w 376"/>
                  <a:gd name="T71" fmla="*/ 3 h 375"/>
                  <a:gd name="T72" fmla="*/ 188 w 376"/>
                  <a:gd name="T73"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375">
                    <a:moveTo>
                      <a:pt x="188" y="0"/>
                    </a:moveTo>
                    <a:lnTo>
                      <a:pt x="221" y="3"/>
                    </a:lnTo>
                    <a:lnTo>
                      <a:pt x="254" y="11"/>
                    </a:lnTo>
                    <a:lnTo>
                      <a:pt x="283" y="25"/>
                    </a:lnTo>
                    <a:lnTo>
                      <a:pt x="309" y="45"/>
                    </a:lnTo>
                    <a:lnTo>
                      <a:pt x="332" y="67"/>
                    </a:lnTo>
                    <a:lnTo>
                      <a:pt x="351" y="93"/>
                    </a:lnTo>
                    <a:lnTo>
                      <a:pt x="364" y="123"/>
                    </a:lnTo>
                    <a:lnTo>
                      <a:pt x="374" y="154"/>
                    </a:lnTo>
                    <a:lnTo>
                      <a:pt x="376" y="188"/>
                    </a:lnTo>
                    <a:lnTo>
                      <a:pt x="374" y="222"/>
                    </a:lnTo>
                    <a:lnTo>
                      <a:pt x="364" y="253"/>
                    </a:lnTo>
                    <a:lnTo>
                      <a:pt x="351" y="282"/>
                    </a:lnTo>
                    <a:lnTo>
                      <a:pt x="332" y="309"/>
                    </a:lnTo>
                    <a:lnTo>
                      <a:pt x="309" y="332"/>
                    </a:lnTo>
                    <a:lnTo>
                      <a:pt x="283" y="350"/>
                    </a:lnTo>
                    <a:lnTo>
                      <a:pt x="254" y="364"/>
                    </a:lnTo>
                    <a:lnTo>
                      <a:pt x="221" y="372"/>
                    </a:lnTo>
                    <a:lnTo>
                      <a:pt x="188" y="375"/>
                    </a:lnTo>
                    <a:lnTo>
                      <a:pt x="154" y="372"/>
                    </a:lnTo>
                    <a:lnTo>
                      <a:pt x="122" y="364"/>
                    </a:lnTo>
                    <a:lnTo>
                      <a:pt x="93" y="350"/>
                    </a:lnTo>
                    <a:lnTo>
                      <a:pt x="67" y="332"/>
                    </a:lnTo>
                    <a:lnTo>
                      <a:pt x="44" y="309"/>
                    </a:lnTo>
                    <a:lnTo>
                      <a:pt x="25" y="282"/>
                    </a:lnTo>
                    <a:lnTo>
                      <a:pt x="13" y="253"/>
                    </a:lnTo>
                    <a:lnTo>
                      <a:pt x="3" y="222"/>
                    </a:lnTo>
                    <a:lnTo>
                      <a:pt x="0" y="188"/>
                    </a:lnTo>
                    <a:lnTo>
                      <a:pt x="3" y="154"/>
                    </a:lnTo>
                    <a:lnTo>
                      <a:pt x="13" y="123"/>
                    </a:lnTo>
                    <a:lnTo>
                      <a:pt x="25" y="93"/>
                    </a:lnTo>
                    <a:lnTo>
                      <a:pt x="44" y="67"/>
                    </a:lnTo>
                    <a:lnTo>
                      <a:pt x="67" y="45"/>
                    </a:lnTo>
                    <a:lnTo>
                      <a:pt x="93" y="25"/>
                    </a:lnTo>
                    <a:lnTo>
                      <a:pt x="122" y="11"/>
                    </a:lnTo>
                    <a:lnTo>
                      <a:pt x="154" y="3"/>
                    </a:lnTo>
                    <a:lnTo>
                      <a:pt x="188"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8" name="Freeform 15"/>
              <p:cNvSpPr/>
              <p:nvPr/>
            </p:nvSpPr>
            <p:spPr bwMode="auto">
              <a:xfrm>
                <a:off x="845" y="1058"/>
                <a:ext cx="513" cy="304"/>
              </a:xfrm>
              <a:custGeom>
                <a:avLst/>
                <a:gdLst>
                  <a:gd name="T0" fmla="*/ 2800 w 3593"/>
                  <a:gd name="T1" fmla="*/ 0 h 2131"/>
                  <a:gd name="T2" fmla="*/ 3218 w 3593"/>
                  <a:gd name="T3" fmla="*/ 761 h 2131"/>
                  <a:gd name="T4" fmla="*/ 3593 w 3593"/>
                  <a:gd name="T5" fmla="*/ 1445 h 2131"/>
                  <a:gd name="T6" fmla="*/ 3036 w 3593"/>
                  <a:gd name="T7" fmla="*/ 1445 h 2131"/>
                  <a:gd name="T8" fmla="*/ 3048 w 3593"/>
                  <a:gd name="T9" fmla="*/ 1421 h 2131"/>
                  <a:gd name="T10" fmla="*/ 3062 w 3593"/>
                  <a:gd name="T11" fmla="*/ 1398 h 2131"/>
                  <a:gd name="T12" fmla="*/ 3078 w 3593"/>
                  <a:gd name="T13" fmla="*/ 1376 h 2131"/>
                  <a:gd name="T14" fmla="*/ 3099 w 3593"/>
                  <a:gd name="T15" fmla="*/ 1358 h 2131"/>
                  <a:gd name="T16" fmla="*/ 3123 w 3593"/>
                  <a:gd name="T17" fmla="*/ 1342 h 2131"/>
                  <a:gd name="T18" fmla="*/ 3140 w 3593"/>
                  <a:gd name="T19" fmla="*/ 1336 h 2131"/>
                  <a:gd name="T20" fmla="*/ 3158 w 3593"/>
                  <a:gd name="T21" fmla="*/ 1331 h 2131"/>
                  <a:gd name="T22" fmla="*/ 3195 w 3593"/>
                  <a:gd name="T23" fmla="*/ 1203 h 2131"/>
                  <a:gd name="T24" fmla="*/ 2903 w 3593"/>
                  <a:gd name="T25" fmla="*/ 669 h 2131"/>
                  <a:gd name="T26" fmla="*/ 2775 w 3593"/>
                  <a:gd name="T27" fmla="*/ 632 h 2131"/>
                  <a:gd name="T28" fmla="*/ 2765 w 3593"/>
                  <a:gd name="T29" fmla="*/ 640 h 2131"/>
                  <a:gd name="T30" fmla="*/ 2756 w 3593"/>
                  <a:gd name="T31" fmla="*/ 648 h 2131"/>
                  <a:gd name="T32" fmla="*/ 2747 w 3593"/>
                  <a:gd name="T33" fmla="*/ 655 h 2131"/>
                  <a:gd name="T34" fmla="*/ 2716 w 3593"/>
                  <a:gd name="T35" fmla="*/ 669 h 2131"/>
                  <a:gd name="T36" fmla="*/ 2683 w 3593"/>
                  <a:gd name="T37" fmla="*/ 677 h 2131"/>
                  <a:gd name="T38" fmla="*/ 2651 w 3593"/>
                  <a:gd name="T39" fmla="*/ 678 h 2131"/>
                  <a:gd name="T40" fmla="*/ 2619 w 3593"/>
                  <a:gd name="T41" fmla="*/ 675 h 2131"/>
                  <a:gd name="T42" fmla="*/ 2588 w 3593"/>
                  <a:gd name="T43" fmla="*/ 667 h 2131"/>
                  <a:gd name="T44" fmla="*/ 2559 w 3593"/>
                  <a:gd name="T45" fmla="*/ 652 h 2131"/>
                  <a:gd name="T46" fmla="*/ 2532 w 3593"/>
                  <a:gd name="T47" fmla="*/ 633 h 2131"/>
                  <a:gd name="T48" fmla="*/ 2509 w 3593"/>
                  <a:gd name="T49" fmla="*/ 609 h 2131"/>
                  <a:gd name="T50" fmla="*/ 2491 w 3593"/>
                  <a:gd name="T51" fmla="*/ 581 h 2131"/>
                  <a:gd name="T52" fmla="*/ 2484 w 3593"/>
                  <a:gd name="T53" fmla="*/ 564 h 2131"/>
                  <a:gd name="T54" fmla="*/ 2479 w 3593"/>
                  <a:gd name="T55" fmla="*/ 547 h 2131"/>
                  <a:gd name="T56" fmla="*/ 2351 w 3593"/>
                  <a:gd name="T57" fmla="*/ 509 h 2131"/>
                  <a:gd name="T58" fmla="*/ 672 w 3593"/>
                  <a:gd name="T59" fmla="*/ 1427 h 2131"/>
                  <a:gd name="T60" fmla="*/ 666 w 3593"/>
                  <a:gd name="T61" fmla="*/ 1445 h 2131"/>
                  <a:gd name="T62" fmla="*/ 547 w 3593"/>
                  <a:gd name="T63" fmla="*/ 1445 h 2131"/>
                  <a:gd name="T64" fmla="*/ 508 w 3593"/>
                  <a:gd name="T65" fmla="*/ 1449 h 2131"/>
                  <a:gd name="T66" fmla="*/ 471 w 3593"/>
                  <a:gd name="T67" fmla="*/ 1459 h 2131"/>
                  <a:gd name="T68" fmla="*/ 438 w 3593"/>
                  <a:gd name="T69" fmla="*/ 1475 h 2131"/>
                  <a:gd name="T70" fmla="*/ 407 w 3593"/>
                  <a:gd name="T71" fmla="*/ 1496 h 2131"/>
                  <a:gd name="T72" fmla="*/ 381 w 3593"/>
                  <a:gd name="T73" fmla="*/ 1522 h 2131"/>
                  <a:gd name="T74" fmla="*/ 359 w 3593"/>
                  <a:gd name="T75" fmla="*/ 1552 h 2131"/>
                  <a:gd name="T76" fmla="*/ 343 w 3593"/>
                  <a:gd name="T77" fmla="*/ 1587 h 2131"/>
                  <a:gd name="T78" fmla="*/ 333 w 3593"/>
                  <a:gd name="T79" fmla="*/ 1623 h 2131"/>
                  <a:gd name="T80" fmla="*/ 329 w 3593"/>
                  <a:gd name="T81" fmla="*/ 1662 h 2131"/>
                  <a:gd name="T82" fmla="*/ 329 w 3593"/>
                  <a:gd name="T83" fmla="*/ 2131 h 2131"/>
                  <a:gd name="T84" fmla="*/ 0 w 3593"/>
                  <a:gd name="T85" fmla="*/ 1529 h 2131"/>
                  <a:gd name="T86" fmla="*/ 764 w 3593"/>
                  <a:gd name="T87" fmla="*/ 1112 h 2131"/>
                  <a:gd name="T88" fmla="*/ 2036 w 3593"/>
                  <a:gd name="T89" fmla="*/ 417 h 2131"/>
                  <a:gd name="T90" fmla="*/ 2800 w 3593"/>
                  <a:gd name="T91"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93" h="2131">
                    <a:moveTo>
                      <a:pt x="2800" y="0"/>
                    </a:moveTo>
                    <a:lnTo>
                      <a:pt x="3218" y="761"/>
                    </a:lnTo>
                    <a:lnTo>
                      <a:pt x="3593" y="1445"/>
                    </a:lnTo>
                    <a:lnTo>
                      <a:pt x="3036" y="1445"/>
                    </a:lnTo>
                    <a:lnTo>
                      <a:pt x="3048" y="1421"/>
                    </a:lnTo>
                    <a:lnTo>
                      <a:pt x="3062" y="1398"/>
                    </a:lnTo>
                    <a:lnTo>
                      <a:pt x="3078" y="1376"/>
                    </a:lnTo>
                    <a:lnTo>
                      <a:pt x="3099" y="1358"/>
                    </a:lnTo>
                    <a:lnTo>
                      <a:pt x="3123" y="1342"/>
                    </a:lnTo>
                    <a:lnTo>
                      <a:pt x="3140" y="1336"/>
                    </a:lnTo>
                    <a:lnTo>
                      <a:pt x="3158" y="1331"/>
                    </a:lnTo>
                    <a:lnTo>
                      <a:pt x="3195" y="1203"/>
                    </a:lnTo>
                    <a:lnTo>
                      <a:pt x="2903" y="669"/>
                    </a:lnTo>
                    <a:lnTo>
                      <a:pt x="2775" y="632"/>
                    </a:lnTo>
                    <a:lnTo>
                      <a:pt x="2765" y="640"/>
                    </a:lnTo>
                    <a:lnTo>
                      <a:pt x="2756" y="648"/>
                    </a:lnTo>
                    <a:lnTo>
                      <a:pt x="2747" y="655"/>
                    </a:lnTo>
                    <a:lnTo>
                      <a:pt x="2716" y="669"/>
                    </a:lnTo>
                    <a:lnTo>
                      <a:pt x="2683" y="677"/>
                    </a:lnTo>
                    <a:lnTo>
                      <a:pt x="2651" y="678"/>
                    </a:lnTo>
                    <a:lnTo>
                      <a:pt x="2619" y="675"/>
                    </a:lnTo>
                    <a:lnTo>
                      <a:pt x="2588" y="667"/>
                    </a:lnTo>
                    <a:lnTo>
                      <a:pt x="2559" y="652"/>
                    </a:lnTo>
                    <a:lnTo>
                      <a:pt x="2532" y="633"/>
                    </a:lnTo>
                    <a:lnTo>
                      <a:pt x="2509" y="609"/>
                    </a:lnTo>
                    <a:lnTo>
                      <a:pt x="2491" y="581"/>
                    </a:lnTo>
                    <a:lnTo>
                      <a:pt x="2484" y="564"/>
                    </a:lnTo>
                    <a:lnTo>
                      <a:pt x="2479" y="547"/>
                    </a:lnTo>
                    <a:lnTo>
                      <a:pt x="2351" y="509"/>
                    </a:lnTo>
                    <a:lnTo>
                      <a:pt x="672" y="1427"/>
                    </a:lnTo>
                    <a:lnTo>
                      <a:pt x="666" y="1445"/>
                    </a:lnTo>
                    <a:lnTo>
                      <a:pt x="547" y="1445"/>
                    </a:lnTo>
                    <a:lnTo>
                      <a:pt x="508" y="1449"/>
                    </a:lnTo>
                    <a:lnTo>
                      <a:pt x="471" y="1459"/>
                    </a:lnTo>
                    <a:lnTo>
                      <a:pt x="438" y="1475"/>
                    </a:lnTo>
                    <a:lnTo>
                      <a:pt x="407" y="1496"/>
                    </a:lnTo>
                    <a:lnTo>
                      <a:pt x="381" y="1522"/>
                    </a:lnTo>
                    <a:lnTo>
                      <a:pt x="359" y="1552"/>
                    </a:lnTo>
                    <a:lnTo>
                      <a:pt x="343" y="1587"/>
                    </a:lnTo>
                    <a:lnTo>
                      <a:pt x="333" y="1623"/>
                    </a:lnTo>
                    <a:lnTo>
                      <a:pt x="329" y="1662"/>
                    </a:lnTo>
                    <a:lnTo>
                      <a:pt x="329" y="2131"/>
                    </a:lnTo>
                    <a:lnTo>
                      <a:pt x="0" y="1529"/>
                    </a:lnTo>
                    <a:lnTo>
                      <a:pt x="764" y="1112"/>
                    </a:lnTo>
                    <a:lnTo>
                      <a:pt x="2036" y="417"/>
                    </a:lnTo>
                    <a:lnTo>
                      <a:pt x="280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9" name="Freeform 16"/>
              <p:cNvSpPr/>
              <p:nvPr/>
            </p:nvSpPr>
            <p:spPr bwMode="auto">
              <a:xfrm>
                <a:off x="1037" y="1212"/>
                <a:ext cx="150" cy="52"/>
              </a:xfrm>
              <a:custGeom>
                <a:avLst/>
                <a:gdLst>
                  <a:gd name="T0" fmla="*/ 587 w 1049"/>
                  <a:gd name="T1" fmla="*/ 0 h 367"/>
                  <a:gd name="T2" fmla="*/ 641 w 1049"/>
                  <a:gd name="T3" fmla="*/ 4 h 367"/>
                  <a:gd name="T4" fmla="*/ 691 w 1049"/>
                  <a:gd name="T5" fmla="*/ 12 h 367"/>
                  <a:gd name="T6" fmla="*/ 740 w 1049"/>
                  <a:gd name="T7" fmla="*/ 25 h 367"/>
                  <a:gd name="T8" fmla="*/ 787 w 1049"/>
                  <a:gd name="T9" fmla="*/ 44 h 367"/>
                  <a:gd name="T10" fmla="*/ 832 w 1049"/>
                  <a:gd name="T11" fmla="*/ 65 h 367"/>
                  <a:gd name="T12" fmla="*/ 874 w 1049"/>
                  <a:gd name="T13" fmla="*/ 92 h 367"/>
                  <a:gd name="T14" fmla="*/ 912 w 1049"/>
                  <a:gd name="T15" fmla="*/ 122 h 367"/>
                  <a:gd name="T16" fmla="*/ 947 w 1049"/>
                  <a:gd name="T17" fmla="*/ 158 h 367"/>
                  <a:gd name="T18" fmla="*/ 979 w 1049"/>
                  <a:gd name="T19" fmla="*/ 196 h 367"/>
                  <a:gd name="T20" fmla="*/ 1005 w 1049"/>
                  <a:gd name="T21" fmla="*/ 239 h 367"/>
                  <a:gd name="T22" fmla="*/ 1025 w 1049"/>
                  <a:gd name="T23" fmla="*/ 281 h 367"/>
                  <a:gd name="T24" fmla="*/ 1039 w 1049"/>
                  <a:gd name="T25" fmla="*/ 323 h 367"/>
                  <a:gd name="T26" fmla="*/ 1049 w 1049"/>
                  <a:gd name="T27" fmla="*/ 367 h 367"/>
                  <a:gd name="T28" fmla="*/ 0 w 1049"/>
                  <a:gd name="T29" fmla="*/ 367 h 367"/>
                  <a:gd name="T30" fmla="*/ 24 w 1049"/>
                  <a:gd name="T31" fmla="*/ 319 h 367"/>
                  <a:gd name="T32" fmla="*/ 53 w 1049"/>
                  <a:gd name="T33" fmla="*/ 272 h 367"/>
                  <a:gd name="T34" fmla="*/ 87 w 1049"/>
                  <a:gd name="T35" fmla="*/ 227 h 367"/>
                  <a:gd name="T36" fmla="*/ 126 w 1049"/>
                  <a:gd name="T37" fmla="*/ 184 h 367"/>
                  <a:gd name="T38" fmla="*/ 169 w 1049"/>
                  <a:gd name="T39" fmla="*/ 146 h 367"/>
                  <a:gd name="T40" fmla="*/ 216 w 1049"/>
                  <a:gd name="T41" fmla="*/ 110 h 367"/>
                  <a:gd name="T42" fmla="*/ 268 w 1049"/>
                  <a:gd name="T43" fmla="*/ 78 h 367"/>
                  <a:gd name="T44" fmla="*/ 321 w 1049"/>
                  <a:gd name="T45" fmla="*/ 53 h 367"/>
                  <a:gd name="T46" fmla="*/ 374 w 1049"/>
                  <a:gd name="T47" fmla="*/ 32 h 367"/>
                  <a:gd name="T48" fmla="*/ 427 w 1049"/>
                  <a:gd name="T49" fmla="*/ 17 h 367"/>
                  <a:gd name="T50" fmla="*/ 481 w 1049"/>
                  <a:gd name="T51" fmla="*/ 7 h 367"/>
                  <a:gd name="T52" fmla="*/ 534 w 1049"/>
                  <a:gd name="T53" fmla="*/ 1 h 367"/>
                  <a:gd name="T54" fmla="*/ 587 w 1049"/>
                  <a:gd name="T55"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9" h="367">
                    <a:moveTo>
                      <a:pt x="587" y="0"/>
                    </a:moveTo>
                    <a:lnTo>
                      <a:pt x="641" y="4"/>
                    </a:lnTo>
                    <a:lnTo>
                      <a:pt x="691" y="12"/>
                    </a:lnTo>
                    <a:lnTo>
                      <a:pt x="740" y="25"/>
                    </a:lnTo>
                    <a:lnTo>
                      <a:pt x="787" y="44"/>
                    </a:lnTo>
                    <a:lnTo>
                      <a:pt x="832" y="65"/>
                    </a:lnTo>
                    <a:lnTo>
                      <a:pt x="874" y="92"/>
                    </a:lnTo>
                    <a:lnTo>
                      <a:pt x="912" y="122"/>
                    </a:lnTo>
                    <a:lnTo>
                      <a:pt x="947" y="158"/>
                    </a:lnTo>
                    <a:lnTo>
                      <a:pt x="979" y="196"/>
                    </a:lnTo>
                    <a:lnTo>
                      <a:pt x="1005" y="239"/>
                    </a:lnTo>
                    <a:lnTo>
                      <a:pt x="1025" y="281"/>
                    </a:lnTo>
                    <a:lnTo>
                      <a:pt x="1039" y="323"/>
                    </a:lnTo>
                    <a:lnTo>
                      <a:pt x="1049" y="367"/>
                    </a:lnTo>
                    <a:lnTo>
                      <a:pt x="0" y="367"/>
                    </a:lnTo>
                    <a:lnTo>
                      <a:pt x="24" y="319"/>
                    </a:lnTo>
                    <a:lnTo>
                      <a:pt x="53" y="272"/>
                    </a:lnTo>
                    <a:lnTo>
                      <a:pt x="87" y="227"/>
                    </a:lnTo>
                    <a:lnTo>
                      <a:pt x="126" y="184"/>
                    </a:lnTo>
                    <a:lnTo>
                      <a:pt x="169" y="146"/>
                    </a:lnTo>
                    <a:lnTo>
                      <a:pt x="216" y="110"/>
                    </a:lnTo>
                    <a:lnTo>
                      <a:pt x="268" y="78"/>
                    </a:lnTo>
                    <a:lnTo>
                      <a:pt x="321" y="53"/>
                    </a:lnTo>
                    <a:lnTo>
                      <a:pt x="374" y="32"/>
                    </a:lnTo>
                    <a:lnTo>
                      <a:pt x="427" y="17"/>
                    </a:lnTo>
                    <a:lnTo>
                      <a:pt x="481" y="7"/>
                    </a:lnTo>
                    <a:lnTo>
                      <a:pt x="534" y="1"/>
                    </a:lnTo>
                    <a:lnTo>
                      <a:pt x="587"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sp>
        <p:nvSpPr>
          <p:cNvPr id="11" name="Rectangle 10"/>
          <p:cNvSpPr/>
          <p:nvPr/>
        </p:nvSpPr>
        <p:spPr>
          <a:xfrm>
            <a:off x="3227424" y="4189950"/>
            <a:ext cx="2330516" cy="1477328"/>
          </a:xfrm>
          <a:prstGeom prst="rect">
            <a:avLst/>
          </a:prstGeom>
        </p:spPr>
        <p:txBody>
          <a:bodyPr wrap="square">
            <a:spAutoFit/>
          </a:bodyPr>
          <a:lstStyle/>
          <a:p>
            <a:pPr algn="ctr" defTabSz="1216660" fontAlgn="base">
              <a:spcBef>
                <a:spcPct val="0"/>
              </a:spcBef>
              <a:spcAft>
                <a:spcPct val="0"/>
              </a:spcAft>
            </a:pP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让</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您的事业在</a:t>
            </a:r>
            <a:r>
              <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30</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天内</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获得利润</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1216660" fontAlgn="base">
              <a:spcBef>
                <a:spcPct val="0"/>
              </a:spcBef>
              <a:spcAft>
                <a:spcPct val="0"/>
              </a:spcAft>
            </a:pPr>
            <a:r>
              <a:rPr lang="en-US" dirty="0">
                <a:ln w="3175">
                  <a:solidFill>
                    <a:prstClr val="white"/>
                  </a:solidFill>
                </a:ln>
                <a:solidFill>
                  <a:prstClr val="white"/>
                </a:solidFill>
                <a:cs typeface="Arial"/>
              </a:rPr>
              <a:t>Have your business operating profitable in </a:t>
            </a:r>
            <a:br>
              <a:rPr lang="en-US" dirty="0">
                <a:ln w="3175">
                  <a:solidFill>
                    <a:prstClr val="white"/>
                  </a:solidFill>
                </a:ln>
                <a:solidFill>
                  <a:prstClr val="white"/>
                </a:solidFill>
                <a:cs typeface="Arial"/>
              </a:rPr>
            </a:br>
            <a:r>
              <a:rPr lang="en-US" dirty="0">
                <a:ln w="3175">
                  <a:solidFill>
                    <a:prstClr val="white"/>
                  </a:solidFill>
                </a:ln>
                <a:solidFill>
                  <a:prstClr val="white"/>
                </a:solidFill>
                <a:cs typeface="Arial"/>
              </a:rPr>
              <a:t>30 days</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68" name="Group 67"/>
          <p:cNvGrpSpPr/>
          <p:nvPr/>
        </p:nvGrpSpPr>
        <p:grpSpPr>
          <a:xfrm>
            <a:off x="3707883" y="2398986"/>
            <a:ext cx="1463040" cy="1463040"/>
            <a:chOff x="3185516" y="2695906"/>
            <a:chExt cx="1463040" cy="1463040"/>
          </a:xfrm>
        </p:grpSpPr>
        <p:sp>
          <p:nvSpPr>
            <p:cNvPr id="5" name="Rounded Rectangle 4"/>
            <p:cNvSpPr/>
            <p:nvPr/>
          </p:nvSpPr>
          <p:spPr>
            <a:xfrm>
              <a:off x="3185516" y="2695906"/>
              <a:ext cx="1463040" cy="14630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31" name="Group 19"/>
            <p:cNvGrpSpPr>
              <a:grpSpLocks noChangeAspect="1"/>
            </p:cNvGrpSpPr>
            <p:nvPr/>
          </p:nvGrpSpPr>
          <p:grpSpPr bwMode="auto">
            <a:xfrm>
              <a:off x="3586973" y="3012509"/>
              <a:ext cx="660126" cy="829835"/>
              <a:chOff x="835" y="918"/>
              <a:chExt cx="494" cy="621"/>
            </a:xfrm>
            <a:solidFill>
              <a:schemeClr val="bg1"/>
            </a:solidFill>
          </p:grpSpPr>
          <p:sp>
            <p:nvSpPr>
              <p:cNvPr id="34" name="Freeform 21"/>
              <p:cNvSpPr>
                <a:spLocks noEditPoints="1"/>
              </p:cNvSpPr>
              <p:nvPr/>
            </p:nvSpPr>
            <p:spPr bwMode="auto">
              <a:xfrm>
                <a:off x="835" y="918"/>
                <a:ext cx="494" cy="621"/>
              </a:xfrm>
              <a:custGeom>
                <a:avLst/>
                <a:gdLst>
                  <a:gd name="T0" fmla="*/ 1472 w 2469"/>
                  <a:gd name="T1" fmla="*/ 1372 h 3106"/>
                  <a:gd name="T2" fmla="*/ 1348 w 2469"/>
                  <a:gd name="T3" fmla="*/ 1476 h 3106"/>
                  <a:gd name="T4" fmla="*/ 1284 w 2469"/>
                  <a:gd name="T5" fmla="*/ 1683 h 3106"/>
                  <a:gd name="T6" fmla="*/ 1275 w 2469"/>
                  <a:gd name="T7" fmla="*/ 2028 h 3106"/>
                  <a:gd name="T8" fmla="*/ 1313 w 2469"/>
                  <a:gd name="T9" fmla="*/ 2276 h 3106"/>
                  <a:gd name="T10" fmla="*/ 1412 w 2469"/>
                  <a:gd name="T11" fmla="*/ 2406 h 3106"/>
                  <a:gd name="T12" fmla="*/ 1589 w 2469"/>
                  <a:gd name="T13" fmla="*/ 2459 h 3106"/>
                  <a:gd name="T14" fmla="*/ 1802 w 2469"/>
                  <a:gd name="T15" fmla="*/ 2433 h 3106"/>
                  <a:gd name="T16" fmla="*/ 1927 w 2469"/>
                  <a:gd name="T17" fmla="*/ 2329 h 3106"/>
                  <a:gd name="T18" fmla="*/ 1992 w 2469"/>
                  <a:gd name="T19" fmla="*/ 2122 h 3106"/>
                  <a:gd name="T20" fmla="*/ 2000 w 2469"/>
                  <a:gd name="T21" fmla="*/ 1777 h 3106"/>
                  <a:gd name="T22" fmla="*/ 1962 w 2469"/>
                  <a:gd name="T23" fmla="*/ 1528 h 3106"/>
                  <a:gd name="T24" fmla="*/ 1862 w 2469"/>
                  <a:gd name="T25" fmla="*/ 1398 h 3106"/>
                  <a:gd name="T26" fmla="*/ 1685 w 2469"/>
                  <a:gd name="T27" fmla="*/ 1345 h 3106"/>
                  <a:gd name="T28" fmla="*/ 692 w 2469"/>
                  <a:gd name="T29" fmla="*/ 1358 h 3106"/>
                  <a:gd name="T30" fmla="*/ 539 w 2469"/>
                  <a:gd name="T31" fmla="*/ 1447 h 3106"/>
                  <a:gd name="T32" fmla="*/ 478 w 2469"/>
                  <a:gd name="T33" fmla="*/ 1620 h 3106"/>
                  <a:gd name="T34" fmla="*/ 721 w 2469"/>
                  <a:gd name="T35" fmla="*/ 1576 h 3106"/>
                  <a:gd name="T36" fmla="*/ 792 w 2469"/>
                  <a:gd name="T37" fmla="*/ 1510 h 3106"/>
                  <a:gd name="T38" fmla="*/ 879 w 2469"/>
                  <a:gd name="T39" fmla="*/ 1538 h 3106"/>
                  <a:gd name="T40" fmla="*/ 900 w 2469"/>
                  <a:gd name="T41" fmla="*/ 1671 h 3106"/>
                  <a:gd name="T42" fmla="*/ 852 w 2469"/>
                  <a:gd name="T43" fmla="*/ 1782 h 3106"/>
                  <a:gd name="T44" fmla="*/ 716 w 2469"/>
                  <a:gd name="T45" fmla="*/ 1961 h 3106"/>
                  <a:gd name="T46" fmla="*/ 860 w 2469"/>
                  <a:gd name="T47" fmla="*/ 1975 h 3106"/>
                  <a:gd name="T48" fmla="*/ 910 w 2469"/>
                  <a:gd name="T49" fmla="*/ 2049 h 3106"/>
                  <a:gd name="T50" fmla="*/ 913 w 2469"/>
                  <a:gd name="T51" fmla="*/ 2201 h 3106"/>
                  <a:gd name="T52" fmla="*/ 860 w 2469"/>
                  <a:gd name="T53" fmla="*/ 2288 h 3106"/>
                  <a:gd name="T54" fmla="*/ 768 w 2469"/>
                  <a:gd name="T55" fmla="*/ 2282 h 3106"/>
                  <a:gd name="T56" fmla="*/ 726 w 2469"/>
                  <a:gd name="T57" fmla="*/ 2208 h 3106"/>
                  <a:gd name="T58" fmla="*/ 467 w 2469"/>
                  <a:gd name="T59" fmla="*/ 2158 h 3106"/>
                  <a:gd name="T60" fmla="*/ 505 w 2469"/>
                  <a:gd name="T61" fmla="*/ 2321 h 3106"/>
                  <a:gd name="T62" fmla="*/ 618 w 2469"/>
                  <a:gd name="T63" fmla="*/ 2426 h 3106"/>
                  <a:gd name="T64" fmla="*/ 830 w 2469"/>
                  <a:gd name="T65" fmla="*/ 2461 h 3106"/>
                  <a:gd name="T66" fmla="*/ 1027 w 2469"/>
                  <a:gd name="T67" fmla="*/ 2418 h 3106"/>
                  <a:gd name="T68" fmla="*/ 1138 w 2469"/>
                  <a:gd name="T69" fmla="*/ 2312 h 3106"/>
                  <a:gd name="T70" fmla="*/ 1180 w 2469"/>
                  <a:gd name="T71" fmla="*/ 2131 h 3106"/>
                  <a:gd name="T72" fmla="*/ 1138 w 2469"/>
                  <a:gd name="T73" fmla="*/ 1952 h 3106"/>
                  <a:gd name="T74" fmla="*/ 996 w 2469"/>
                  <a:gd name="T75" fmla="*/ 1868 h 3106"/>
                  <a:gd name="T76" fmla="*/ 1096 w 2469"/>
                  <a:gd name="T77" fmla="*/ 1810 h 3106"/>
                  <a:gd name="T78" fmla="*/ 1153 w 2469"/>
                  <a:gd name="T79" fmla="*/ 1678 h 3106"/>
                  <a:gd name="T80" fmla="*/ 1129 w 2469"/>
                  <a:gd name="T81" fmla="*/ 1493 h 3106"/>
                  <a:gd name="T82" fmla="*/ 1024 w 2469"/>
                  <a:gd name="T83" fmla="*/ 1380 h 3106"/>
                  <a:gd name="T84" fmla="*/ 832 w 2469"/>
                  <a:gd name="T85" fmla="*/ 1344 h 3106"/>
                  <a:gd name="T86" fmla="*/ 1262 w 2469"/>
                  <a:gd name="T87" fmla="*/ 150 h 3106"/>
                  <a:gd name="T88" fmla="*/ 1193 w 2469"/>
                  <a:gd name="T89" fmla="*/ 144 h 3106"/>
                  <a:gd name="T90" fmla="*/ 1290 w 2469"/>
                  <a:gd name="T91" fmla="*/ 23 h 3106"/>
                  <a:gd name="T92" fmla="*/ 1308 w 2469"/>
                  <a:gd name="T93" fmla="*/ 107 h 3106"/>
                  <a:gd name="T94" fmla="*/ 2351 w 2469"/>
                  <a:gd name="T95" fmla="*/ 692 h 3106"/>
                  <a:gd name="T96" fmla="*/ 2457 w 2469"/>
                  <a:gd name="T97" fmla="*/ 813 h 3106"/>
                  <a:gd name="T98" fmla="*/ 215 w 2469"/>
                  <a:gd name="T99" fmla="*/ 3106 h 3106"/>
                  <a:gd name="T100" fmla="*/ 63 w 2469"/>
                  <a:gd name="T101" fmla="*/ 3044 h 3106"/>
                  <a:gd name="T102" fmla="*/ 0 w 2469"/>
                  <a:gd name="T103" fmla="*/ 2893 h 3106"/>
                  <a:gd name="T104" fmla="*/ 42 w 2469"/>
                  <a:gd name="T105" fmla="*/ 756 h 3106"/>
                  <a:gd name="T106" fmla="*/ 180 w 2469"/>
                  <a:gd name="T107" fmla="*/ 672 h 3106"/>
                  <a:gd name="T108" fmla="*/ 1154 w 2469"/>
                  <a:gd name="T109" fmla="*/ 78 h 3106"/>
                  <a:gd name="T110" fmla="*/ 1212 w 2469"/>
                  <a:gd name="T111" fmla="*/ 3 h 3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69" h="3106">
                    <a:moveTo>
                      <a:pt x="1637" y="1344"/>
                    </a:moveTo>
                    <a:lnTo>
                      <a:pt x="1590" y="1345"/>
                    </a:lnTo>
                    <a:lnTo>
                      <a:pt x="1547" y="1351"/>
                    </a:lnTo>
                    <a:lnTo>
                      <a:pt x="1508" y="1359"/>
                    </a:lnTo>
                    <a:lnTo>
                      <a:pt x="1472" y="1372"/>
                    </a:lnTo>
                    <a:lnTo>
                      <a:pt x="1442" y="1387"/>
                    </a:lnTo>
                    <a:lnTo>
                      <a:pt x="1414" y="1406"/>
                    </a:lnTo>
                    <a:lnTo>
                      <a:pt x="1390" y="1426"/>
                    </a:lnTo>
                    <a:lnTo>
                      <a:pt x="1367" y="1450"/>
                    </a:lnTo>
                    <a:lnTo>
                      <a:pt x="1348" y="1476"/>
                    </a:lnTo>
                    <a:lnTo>
                      <a:pt x="1332" y="1505"/>
                    </a:lnTo>
                    <a:lnTo>
                      <a:pt x="1315" y="1545"/>
                    </a:lnTo>
                    <a:lnTo>
                      <a:pt x="1301" y="1587"/>
                    </a:lnTo>
                    <a:lnTo>
                      <a:pt x="1291" y="1633"/>
                    </a:lnTo>
                    <a:lnTo>
                      <a:pt x="1284" y="1683"/>
                    </a:lnTo>
                    <a:lnTo>
                      <a:pt x="1278" y="1752"/>
                    </a:lnTo>
                    <a:lnTo>
                      <a:pt x="1274" y="1826"/>
                    </a:lnTo>
                    <a:lnTo>
                      <a:pt x="1273" y="1902"/>
                    </a:lnTo>
                    <a:lnTo>
                      <a:pt x="1273" y="1967"/>
                    </a:lnTo>
                    <a:lnTo>
                      <a:pt x="1275" y="2028"/>
                    </a:lnTo>
                    <a:lnTo>
                      <a:pt x="1278" y="2085"/>
                    </a:lnTo>
                    <a:lnTo>
                      <a:pt x="1283" y="2139"/>
                    </a:lnTo>
                    <a:lnTo>
                      <a:pt x="1289" y="2189"/>
                    </a:lnTo>
                    <a:lnTo>
                      <a:pt x="1300" y="2235"/>
                    </a:lnTo>
                    <a:lnTo>
                      <a:pt x="1313" y="2276"/>
                    </a:lnTo>
                    <a:lnTo>
                      <a:pt x="1331" y="2314"/>
                    </a:lnTo>
                    <a:lnTo>
                      <a:pt x="1347" y="2341"/>
                    </a:lnTo>
                    <a:lnTo>
                      <a:pt x="1366" y="2366"/>
                    </a:lnTo>
                    <a:lnTo>
                      <a:pt x="1388" y="2387"/>
                    </a:lnTo>
                    <a:lnTo>
                      <a:pt x="1412" y="2406"/>
                    </a:lnTo>
                    <a:lnTo>
                      <a:pt x="1440" y="2423"/>
                    </a:lnTo>
                    <a:lnTo>
                      <a:pt x="1471" y="2436"/>
                    </a:lnTo>
                    <a:lnTo>
                      <a:pt x="1506" y="2447"/>
                    </a:lnTo>
                    <a:lnTo>
                      <a:pt x="1546" y="2454"/>
                    </a:lnTo>
                    <a:lnTo>
                      <a:pt x="1589" y="2459"/>
                    </a:lnTo>
                    <a:lnTo>
                      <a:pt x="1637" y="2461"/>
                    </a:lnTo>
                    <a:lnTo>
                      <a:pt x="1685" y="2459"/>
                    </a:lnTo>
                    <a:lnTo>
                      <a:pt x="1728" y="2454"/>
                    </a:lnTo>
                    <a:lnTo>
                      <a:pt x="1768" y="2445"/>
                    </a:lnTo>
                    <a:lnTo>
                      <a:pt x="1802" y="2433"/>
                    </a:lnTo>
                    <a:lnTo>
                      <a:pt x="1834" y="2418"/>
                    </a:lnTo>
                    <a:lnTo>
                      <a:pt x="1861" y="2399"/>
                    </a:lnTo>
                    <a:lnTo>
                      <a:pt x="1886" y="2378"/>
                    </a:lnTo>
                    <a:lnTo>
                      <a:pt x="1907" y="2355"/>
                    </a:lnTo>
                    <a:lnTo>
                      <a:pt x="1927" y="2329"/>
                    </a:lnTo>
                    <a:lnTo>
                      <a:pt x="1944" y="2299"/>
                    </a:lnTo>
                    <a:lnTo>
                      <a:pt x="1960" y="2260"/>
                    </a:lnTo>
                    <a:lnTo>
                      <a:pt x="1974" y="2217"/>
                    </a:lnTo>
                    <a:lnTo>
                      <a:pt x="1985" y="2172"/>
                    </a:lnTo>
                    <a:lnTo>
                      <a:pt x="1992" y="2122"/>
                    </a:lnTo>
                    <a:lnTo>
                      <a:pt x="1998" y="2052"/>
                    </a:lnTo>
                    <a:lnTo>
                      <a:pt x="2002" y="1978"/>
                    </a:lnTo>
                    <a:lnTo>
                      <a:pt x="2003" y="1902"/>
                    </a:lnTo>
                    <a:lnTo>
                      <a:pt x="2002" y="1839"/>
                    </a:lnTo>
                    <a:lnTo>
                      <a:pt x="2000" y="1777"/>
                    </a:lnTo>
                    <a:lnTo>
                      <a:pt x="1997" y="1720"/>
                    </a:lnTo>
                    <a:lnTo>
                      <a:pt x="1993" y="1666"/>
                    </a:lnTo>
                    <a:lnTo>
                      <a:pt x="1986" y="1616"/>
                    </a:lnTo>
                    <a:lnTo>
                      <a:pt x="1975" y="1570"/>
                    </a:lnTo>
                    <a:lnTo>
                      <a:pt x="1962" y="1528"/>
                    </a:lnTo>
                    <a:lnTo>
                      <a:pt x="1945" y="1491"/>
                    </a:lnTo>
                    <a:lnTo>
                      <a:pt x="1929" y="1463"/>
                    </a:lnTo>
                    <a:lnTo>
                      <a:pt x="1909" y="1439"/>
                    </a:lnTo>
                    <a:lnTo>
                      <a:pt x="1887" y="1417"/>
                    </a:lnTo>
                    <a:lnTo>
                      <a:pt x="1862" y="1398"/>
                    </a:lnTo>
                    <a:lnTo>
                      <a:pt x="1835" y="1382"/>
                    </a:lnTo>
                    <a:lnTo>
                      <a:pt x="1803" y="1368"/>
                    </a:lnTo>
                    <a:lnTo>
                      <a:pt x="1768" y="1357"/>
                    </a:lnTo>
                    <a:lnTo>
                      <a:pt x="1729" y="1350"/>
                    </a:lnTo>
                    <a:lnTo>
                      <a:pt x="1685" y="1345"/>
                    </a:lnTo>
                    <a:lnTo>
                      <a:pt x="1637" y="1344"/>
                    </a:lnTo>
                    <a:close/>
                    <a:moveTo>
                      <a:pt x="832" y="1344"/>
                    </a:moveTo>
                    <a:lnTo>
                      <a:pt x="781" y="1345"/>
                    </a:lnTo>
                    <a:lnTo>
                      <a:pt x="735" y="1350"/>
                    </a:lnTo>
                    <a:lnTo>
                      <a:pt x="692" y="1358"/>
                    </a:lnTo>
                    <a:lnTo>
                      <a:pt x="653" y="1370"/>
                    </a:lnTo>
                    <a:lnTo>
                      <a:pt x="618" y="1385"/>
                    </a:lnTo>
                    <a:lnTo>
                      <a:pt x="588" y="1403"/>
                    </a:lnTo>
                    <a:lnTo>
                      <a:pt x="561" y="1424"/>
                    </a:lnTo>
                    <a:lnTo>
                      <a:pt x="539" y="1447"/>
                    </a:lnTo>
                    <a:lnTo>
                      <a:pt x="520" y="1475"/>
                    </a:lnTo>
                    <a:lnTo>
                      <a:pt x="504" y="1506"/>
                    </a:lnTo>
                    <a:lnTo>
                      <a:pt x="492" y="1541"/>
                    </a:lnTo>
                    <a:lnTo>
                      <a:pt x="483" y="1579"/>
                    </a:lnTo>
                    <a:lnTo>
                      <a:pt x="478" y="1620"/>
                    </a:lnTo>
                    <a:lnTo>
                      <a:pt x="477" y="1665"/>
                    </a:lnTo>
                    <a:lnTo>
                      <a:pt x="711" y="1665"/>
                    </a:lnTo>
                    <a:lnTo>
                      <a:pt x="712" y="1630"/>
                    </a:lnTo>
                    <a:lnTo>
                      <a:pt x="716" y="1601"/>
                    </a:lnTo>
                    <a:lnTo>
                      <a:pt x="721" y="1576"/>
                    </a:lnTo>
                    <a:lnTo>
                      <a:pt x="729" y="1556"/>
                    </a:lnTo>
                    <a:lnTo>
                      <a:pt x="740" y="1540"/>
                    </a:lnTo>
                    <a:lnTo>
                      <a:pt x="756" y="1526"/>
                    </a:lnTo>
                    <a:lnTo>
                      <a:pt x="773" y="1516"/>
                    </a:lnTo>
                    <a:lnTo>
                      <a:pt x="792" y="1510"/>
                    </a:lnTo>
                    <a:lnTo>
                      <a:pt x="813" y="1508"/>
                    </a:lnTo>
                    <a:lnTo>
                      <a:pt x="834" y="1510"/>
                    </a:lnTo>
                    <a:lnTo>
                      <a:pt x="853" y="1515"/>
                    </a:lnTo>
                    <a:lnTo>
                      <a:pt x="868" y="1525"/>
                    </a:lnTo>
                    <a:lnTo>
                      <a:pt x="879" y="1538"/>
                    </a:lnTo>
                    <a:lnTo>
                      <a:pt x="889" y="1555"/>
                    </a:lnTo>
                    <a:lnTo>
                      <a:pt x="896" y="1577"/>
                    </a:lnTo>
                    <a:lnTo>
                      <a:pt x="900" y="1602"/>
                    </a:lnTo>
                    <a:lnTo>
                      <a:pt x="901" y="1633"/>
                    </a:lnTo>
                    <a:lnTo>
                      <a:pt x="900" y="1671"/>
                    </a:lnTo>
                    <a:lnTo>
                      <a:pt x="896" y="1704"/>
                    </a:lnTo>
                    <a:lnTo>
                      <a:pt x="887" y="1732"/>
                    </a:lnTo>
                    <a:lnTo>
                      <a:pt x="877" y="1755"/>
                    </a:lnTo>
                    <a:lnTo>
                      <a:pt x="866" y="1770"/>
                    </a:lnTo>
                    <a:lnTo>
                      <a:pt x="852" y="1782"/>
                    </a:lnTo>
                    <a:lnTo>
                      <a:pt x="834" y="1790"/>
                    </a:lnTo>
                    <a:lnTo>
                      <a:pt x="813" y="1795"/>
                    </a:lnTo>
                    <a:lnTo>
                      <a:pt x="789" y="1797"/>
                    </a:lnTo>
                    <a:lnTo>
                      <a:pt x="716" y="1797"/>
                    </a:lnTo>
                    <a:lnTo>
                      <a:pt x="716" y="1961"/>
                    </a:lnTo>
                    <a:lnTo>
                      <a:pt x="779" y="1961"/>
                    </a:lnTo>
                    <a:lnTo>
                      <a:pt x="804" y="1962"/>
                    </a:lnTo>
                    <a:lnTo>
                      <a:pt x="825" y="1964"/>
                    </a:lnTo>
                    <a:lnTo>
                      <a:pt x="844" y="1968"/>
                    </a:lnTo>
                    <a:lnTo>
                      <a:pt x="860" y="1975"/>
                    </a:lnTo>
                    <a:lnTo>
                      <a:pt x="874" y="1985"/>
                    </a:lnTo>
                    <a:lnTo>
                      <a:pt x="886" y="1996"/>
                    </a:lnTo>
                    <a:lnTo>
                      <a:pt x="897" y="2011"/>
                    </a:lnTo>
                    <a:lnTo>
                      <a:pt x="904" y="2028"/>
                    </a:lnTo>
                    <a:lnTo>
                      <a:pt x="910" y="2049"/>
                    </a:lnTo>
                    <a:lnTo>
                      <a:pt x="914" y="2074"/>
                    </a:lnTo>
                    <a:lnTo>
                      <a:pt x="916" y="2103"/>
                    </a:lnTo>
                    <a:lnTo>
                      <a:pt x="917" y="2135"/>
                    </a:lnTo>
                    <a:lnTo>
                      <a:pt x="916" y="2171"/>
                    </a:lnTo>
                    <a:lnTo>
                      <a:pt x="913" y="2201"/>
                    </a:lnTo>
                    <a:lnTo>
                      <a:pt x="908" y="2226"/>
                    </a:lnTo>
                    <a:lnTo>
                      <a:pt x="901" y="2247"/>
                    </a:lnTo>
                    <a:lnTo>
                      <a:pt x="891" y="2263"/>
                    </a:lnTo>
                    <a:lnTo>
                      <a:pt x="877" y="2278"/>
                    </a:lnTo>
                    <a:lnTo>
                      <a:pt x="860" y="2288"/>
                    </a:lnTo>
                    <a:lnTo>
                      <a:pt x="840" y="2295"/>
                    </a:lnTo>
                    <a:lnTo>
                      <a:pt x="816" y="2297"/>
                    </a:lnTo>
                    <a:lnTo>
                      <a:pt x="798" y="2295"/>
                    </a:lnTo>
                    <a:lnTo>
                      <a:pt x="781" y="2290"/>
                    </a:lnTo>
                    <a:lnTo>
                      <a:pt x="768" y="2282"/>
                    </a:lnTo>
                    <a:lnTo>
                      <a:pt x="756" y="2271"/>
                    </a:lnTo>
                    <a:lnTo>
                      <a:pt x="746" y="2258"/>
                    </a:lnTo>
                    <a:lnTo>
                      <a:pt x="739" y="2243"/>
                    </a:lnTo>
                    <a:lnTo>
                      <a:pt x="732" y="2227"/>
                    </a:lnTo>
                    <a:lnTo>
                      <a:pt x="726" y="2208"/>
                    </a:lnTo>
                    <a:lnTo>
                      <a:pt x="723" y="2187"/>
                    </a:lnTo>
                    <a:lnTo>
                      <a:pt x="720" y="2154"/>
                    </a:lnTo>
                    <a:lnTo>
                      <a:pt x="719" y="2117"/>
                    </a:lnTo>
                    <a:lnTo>
                      <a:pt x="466" y="2117"/>
                    </a:lnTo>
                    <a:lnTo>
                      <a:pt x="467" y="2158"/>
                    </a:lnTo>
                    <a:lnTo>
                      <a:pt x="470" y="2196"/>
                    </a:lnTo>
                    <a:lnTo>
                      <a:pt x="475" y="2230"/>
                    </a:lnTo>
                    <a:lnTo>
                      <a:pt x="482" y="2261"/>
                    </a:lnTo>
                    <a:lnTo>
                      <a:pt x="491" y="2289"/>
                    </a:lnTo>
                    <a:lnTo>
                      <a:pt x="505" y="2321"/>
                    </a:lnTo>
                    <a:lnTo>
                      <a:pt x="523" y="2349"/>
                    </a:lnTo>
                    <a:lnTo>
                      <a:pt x="543" y="2373"/>
                    </a:lnTo>
                    <a:lnTo>
                      <a:pt x="565" y="2394"/>
                    </a:lnTo>
                    <a:lnTo>
                      <a:pt x="591" y="2411"/>
                    </a:lnTo>
                    <a:lnTo>
                      <a:pt x="618" y="2426"/>
                    </a:lnTo>
                    <a:lnTo>
                      <a:pt x="649" y="2437"/>
                    </a:lnTo>
                    <a:lnTo>
                      <a:pt x="681" y="2446"/>
                    </a:lnTo>
                    <a:lnTo>
                      <a:pt x="727" y="2454"/>
                    </a:lnTo>
                    <a:lnTo>
                      <a:pt x="777" y="2459"/>
                    </a:lnTo>
                    <a:lnTo>
                      <a:pt x="830" y="2461"/>
                    </a:lnTo>
                    <a:lnTo>
                      <a:pt x="878" y="2459"/>
                    </a:lnTo>
                    <a:lnTo>
                      <a:pt x="923" y="2452"/>
                    </a:lnTo>
                    <a:lnTo>
                      <a:pt x="967" y="2442"/>
                    </a:lnTo>
                    <a:lnTo>
                      <a:pt x="997" y="2431"/>
                    </a:lnTo>
                    <a:lnTo>
                      <a:pt x="1027" y="2418"/>
                    </a:lnTo>
                    <a:lnTo>
                      <a:pt x="1053" y="2403"/>
                    </a:lnTo>
                    <a:lnTo>
                      <a:pt x="1078" y="2384"/>
                    </a:lnTo>
                    <a:lnTo>
                      <a:pt x="1100" y="2363"/>
                    </a:lnTo>
                    <a:lnTo>
                      <a:pt x="1120" y="2340"/>
                    </a:lnTo>
                    <a:lnTo>
                      <a:pt x="1138" y="2312"/>
                    </a:lnTo>
                    <a:lnTo>
                      <a:pt x="1152" y="2282"/>
                    </a:lnTo>
                    <a:lnTo>
                      <a:pt x="1165" y="2249"/>
                    </a:lnTo>
                    <a:lnTo>
                      <a:pt x="1173" y="2213"/>
                    </a:lnTo>
                    <a:lnTo>
                      <a:pt x="1178" y="2174"/>
                    </a:lnTo>
                    <a:lnTo>
                      <a:pt x="1180" y="2131"/>
                    </a:lnTo>
                    <a:lnTo>
                      <a:pt x="1178" y="2087"/>
                    </a:lnTo>
                    <a:lnTo>
                      <a:pt x="1173" y="2047"/>
                    </a:lnTo>
                    <a:lnTo>
                      <a:pt x="1165" y="2011"/>
                    </a:lnTo>
                    <a:lnTo>
                      <a:pt x="1153" y="1979"/>
                    </a:lnTo>
                    <a:lnTo>
                      <a:pt x="1138" y="1952"/>
                    </a:lnTo>
                    <a:lnTo>
                      <a:pt x="1119" y="1929"/>
                    </a:lnTo>
                    <a:lnTo>
                      <a:pt x="1095" y="1909"/>
                    </a:lnTo>
                    <a:lnTo>
                      <a:pt x="1067" y="1892"/>
                    </a:lnTo>
                    <a:lnTo>
                      <a:pt x="1034" y="1879"/>
                    </a:lnTo>
                    <a:lnTo>
                      <a:pt x="996" y="1868"/>
                    </a:lnTo>
                    <a:lnTo>
                      <a:pt x="996" y="1865"/>
                    </a:lnTo>
                    <a:lnTo>
                      <a:pt x="1026" y="1857"/>
                    </a:lnTo>
                    <a:lnTo>
                      <a:pt x="1052" y="1845"/>
                    </a:lnTo>
                    <a:lnTo>
                      <a:pt x="1076" y="1830"/>
                    </a:lnTo>
                    <a:lnTo>
                      <a:pt x="1096" y="1810"/>
                    </a:lnTo>
                    <a:lnTo>
                      <a:pt x="1115" y="1788"/>
                    </a:lnTo>
                    <a:lnTo>
                      <a:pt x="1129" y="1763"/>
                    </a:lnTo>
                    <a:lnTo>
                      <a:pt x="1140" y="1737"/>
                    </a:lnTo>
                    <a:lnTo>
                      <a:pt x="1148" y="1708"/>
                    </a:lnTo>
                    <a:lnTo>
                      <a:pt x="1153" y="1678"/>
                    </a:lnTo>
                    <a:lnTo>
                      <a:pt x="1155" y="1645"/>
                    </a:lnTo>
                    <a:lnTo>
                      <a:pt x="1153" y="1601"/>
                    </a:lnTo>
                    <a:lnTo>
                      <a:pt x="1148" y="1562"/>
                    </a:lnTo>
                    <a:lnTo>
                      <a:pt x="1140" y="1525"/>
                    </a:lnTo>
                    <a:lnTo>
                      <a:pt x="1129" y="1493"/>
                    </a:lnTo>
                    <a:lnTo>
                      <a:pt x="1115" y="1462"/>
                    </a:lnTo>
                    <a:lnTo>
                      <a:pt x="1097" y="1437"/>
                    </a:lnTo>
                    <a:lnTo>
                      <a:pt x="1076" y="1415"/>
                    </a:lnTo>
                    <a:lnTo>
                      <a:pt x="1051" y="1396"/>
                    </a:lnTo>
                    <a:lnTo>
                      <a:pt x="1024" y="1380"/>
                    </a:lnTo>
                    <a:lnTo>
                      <a:pt x="992" y="1367"/>
                    </a:lnTo>
                    <a:lnTo>
                      <a:pt x="958" y="1357"/>
                    </a:lnTo>
                    <a:lnTo>
                      <a:pt x="919" y="1349"/>
                    </a:lnTo>
                    <a:lnTo>
                      <a:pt x="877" y="1345"/>
                    </a:lnTo>
                    <a:lnTo>
                      <a:pt x="832" y="1344"/>
                    </a:lnTo>
                    <a:close/>
                    <a:moveTo>
                      <a:pt x="1193" y="144"/>
                    </a:moveTo>
                    <a:lnTo>
                      <a:pt x="570" y="669"/>
                    </a:lnTo>
                    <a:lnTo>
                      <a:pt x="1898" y="669"/>
                    </a:lnTo>
                    <a:lnTo>
                      <a:pt x="1275" y="144"/>
                    </a:lnTo>
                    <a:lnTo>
                      <a:pt x="1262" y="150"/>
                    </a:lnTo>
                    <a:lnTo>
                      <a:pt x="1248" y="155"/>
                    </a:lnTo>
                    <a:lnTo>
                      <a:pt x="1234" y="156"/>
                    </a:lnTo>
                    <a:lnTo>
                      <a:pt x="1220" y="155"/>
                    </a:lnTo>
                    <a:lnTo>
                      <a:pt x="1206" y="150"/>
                    </a:lnTo>
                    <a:lnTo>
                      <a:pt x="1193" y="144"/>
                    </a:lnTo>
                    <a:close/>
                    <a:moveTo>
                      <a:pt x="1234" y="0"/>
                    </a:moveTo>
                    <a:lnTo>
                      <a:pt x="1234" y="0"/>
                    </a:lnTo>
                    <a:lnTo>
                      <a:pt x="1255" y="3"/>
                    </a:lnTo>
                    <a:lnTo>
                      <a:pt x="1275" y="10"/>
                    </a:lnTo>
                    <a:lnTo>
                      <a:pt x="1290" y="23"/>
                    </a:lnTo>
                    <a:lnTo>
                      <a:pt x="1303" y="39"/>
                    </a:lnTo>
                    <a:lnTo>
                      <a:pt x="1311" y="57"/>
                    </a:lnTo>
                    <a:lnTo>
                      <a:pt x="1313" y="78"/>
                    </a:lnTo>
                    <a:lnTo>
                      <a:pt x="1312" y="93"/>
                    </a:lnTo>
                    <a:lnTo>
                      <a:pt x="1308" y="107"/>
                    </a:lnTo>
                    <a:lnTo>
                      <a:pt x="1975" y="669"/>
                    </a:lnTo>
                    <a:lnTo>
                      <a:pt x="2253" y="669"/>
                    </a:lnTo>
                    <a:lnTo>
                      <a:pt x="2287" y="672"/>
                    </a:lnTo>
                    <a:lnTo>
                      <a:pt x="2321" y="680"/>
                    </a:lnTo>
                    <a:lnTo>
                      <a:pt x="2351" y="692"/>
                    </a:lnTo>
                    <a:lnTo>
                      <a:pt x="2380" y="710"/>
                    </a:lnTo>
                    <a:lnTo>
                      <a:pt x="2405" y="731"/>
                    </a:lnTo>
                    <a:lnTo>
                      <a:pt x="2427" y="755"/>
                    </a:lnTo>
                    <a:lnTo>
                      <a:pt x="2444" y="783"/>
                    </a:lnTo>
                    <a:lnTo>
                      <a:pt x="2457" y="813"/>
                    </a:lnTo>
                    <a:lnTo>
                      <a:pt x="2466" y="847"/>
                    </a:lnTo>
                    <a:lnTo>
                      <a:pt x="2469" y="881"/>
                    </a:lnTo>
                    <a:lnTo>
                      <a:pt x="2469" y="2654"/>
                    </a:lnTo>
                    <a:lnTo>
                      <a:pt x="2010" y="3106"/>
                    </a:lnTo>
                    <a:lnTo>
                      <a:pt x="215" y="3106"/>
                    </a:lnTo>
                    <a:lnTo>
                      <a:pt x="180" y="3103"/>
                    </a:lnTo>
                    <a:lnTo>
                      <a:pt x="148" y="3095"/>
                    </a:lnTo>
                    <a:lnTo>
                      <a:pt x="116" y="3082"/>
                    </a:lnTo>
                    <a:lnTo>
                      <a:pt x="88" y="3065"/>
                    </a:lnTo>
                    <a:lnTo>
                      <a:pt x="63" y="3044"/>
                    </a:lnTo>
                    <a:lnTo>
                      <a:pt x="42" y="3019"/>
                    </a:lnTo>
                    <a:lnTo>
                      <a:pt x="23" y="2991"/>
                    </a:lnTo>
                    <a:lnTo>
                      <a:pt x="11" y="2960"/>
                    </a:lnTo>
                    <a:lnTo>
                      <a:pt x="3" y="2928"/>
                    </a:lnTo>
                    <a:lnTo>
                      <a:pt x="0" y="2893"/>
                    </a:lnTo>
                    <a:lnTo>
                      <a:pt x="0" y="881"/>
                    </a:lnTo>
                    <a:lnTo>
                      <a:pt x="3" y="847"/>
                    </a:lnTo>
                    <a:lnTo>
                      <a:pt x="11" y="814"/>
                    </a:lnTo>
                    <a:lnTo>
                      <a:pt x="23" y="783"/>
                    </a:lnTo>
                    <a:lnTo>
                      <a:pt x="42" y="756"/>
                    </a:lnTo>
                    <a:lnTo>
                      <a:pt x="63" y="731"/>
                    </a:lnTo>
                    <a:lnTo>
                      <a:pt x="88" y="710"/>
                    </a:lnTo>
                    <a:lnTo>
                      <a:pt x="116" y="693"/>
                    </a:lnTo>
                    <a:lnTo>
                      <a:pt x="148" y="680"/>
                    </a:lnTo>
                    <a:lnTo>
                      <a:pt x="180" y="672"/>
                    </a:lnTo>
                    <a:lnTo>
                      <a:pt x="215" y="669"/>
                    </a:lnTo>
                    <a:lnTo>
                      <a:pt x="493" y="669"/>
                    </a:lnTo>
                    <a:lnTo>
                      <a:pt x="1160" y="107"/>
                    </a:lnTo>
                    <a:lnTo>
                      <a:pt x="1155" y="93"/>
                    </a:lnTo>
                    <a:lnTo>
                      <a:pt x="1154" y="78"/>
                    </a:lnTo>
                    <a:lnTo>
                      <a:pt x="1157" y="57"/>
                    </a:lnTo>
                    <a:lnTo>
                      <a:pt x="1166" y="38"/>
                    </a:lnTo>
                    <a:lnTo>
                      <a:pt x="1178" y="23"/>
                    </a:lnTo>
                    <a:lnTo>
                      <a:pt x="1194" y="10"/>
                    </a:lnTo>
                    <a:lnTo>
                      <a:pt x="1212" y="3"/>
                    </a:lnTo>
                    <a:lnTo>
                      <a:pt x="1234"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5" name="Freeform 22"/>
              <p:cNvSpPr/>
              <p:nvPr/>
            </p:nvSpPr>
            <p:spPr bwMode="auto">
              <a:xfrm>
                <a:off x="1142" y="1220"/>
                <a:ext cx="41" cy="158"/>
              </a:xfrm>
              <a:custGeom>
                <a:avLst/>
                <a:gdLst>
                  <a:gd name="T0" fmla="*/ 102 w 204"/>
                  <a:gd name="T1" fmla="*/ 0 h 789"/>
                  <a:gd name="T2" fmla="*/ 123 w 204"/>
                  <a:gd name="T3" fmla="*/ 2 h 789"/>
                  <a:gd name="T4" fmla="*/ 140 w 204"/>
                  <a:gd name="T5" fmla="*/ 8 h 789"/>
                  <a:gd name="T6" fmla="*/ 155 w 204"/>
                  <a:gd name="T7" fmla="*/ 18 h 789"/>
                  <a:gd name="T8" fmla="*/ 164 w 204"/>
                  <a:gd name="T9" fmla="*/ 28 h 789"/>
                  <a:gd name="T10" fmla="*/ 173 w 204"/>
                  <a:gd name="T11" fmla="*/ 42 h 789"/>
                  <a:gd name="T12" fmla="*/ 180 w 204"/>
                  <a:gd name="T13" fmla="*/ 59 h 789"/>
                  <a:gd name="T14" fmla="*/ 186 w 204"/>
                  <a:gd name="T15" fmla="*/ 80 h 789"/>
                  <a:gd name="T16" fmla="*/ 191 w 204"/>
                  <a:gd name="T17" fmla="*/ 104 h 789"/>
                  <a:gd name="T18" fmla="*/ 195 w 204"/>
                  <a:gd name="T19" fmla="*/ 132 h 789"/>
                  <a:gd name="T20" fmla="*/ 198 w 204"/>
                  <a:gd name="T21" fmla="*/ 165 h 789"/>
                  <a:gd name="T22" fmla="*/ 200 w 204"/>
                  <a:gd name="T23" fmla="*/ 201 h 789"/>
                  <a:gd name="T24" fmla="*/ 202 w 204"/>
                  <a:gd name="T25" fmla="*/ 242 h 789"/>
                  <a:gd name="T26" fmla="*/ 203 w 204"/>
                  <a:gd name="T27" fmla="*/ 288 h 789"/>
                  <a:gd name="T28" fmla="*/ 203 w 204"/>
                  <a:gd name="T29" fmla="*/ 340 h 789"/>
                  <a:gd name="T30" fmla="*/ 204 w 204"/>
                  <a:gd name="T31" fmla="*/ 396 h 789"/>
                  <a:gd name="T32" fmla="*/ 203 w 204"/>
                  <a:gd name="T33" fmla="*/ 451 h 789"/>
                  <a:gd name="T34" fmla="*/ 203 w 204"/>
                  <a:gd name="T35" fmla="*/ 502 h 789"/>
                  <a:gd name="T36" fmla="*/ 202 w 204"/>
                  <a:gd name="T37" fmla="*/ 547 h 789"/>
                  <a:gd name="T38" fmla="*/ 200 w 204"/>
                  <a:gd name="T39" fmla="*/ 587 h 789"/>
                  <a:gd name="T40" fmla="*/ 198 w 204"/>
                  <a:gd name="T41" fmla="*/ 623 h 789"/>
                  <a:gd name="T42" fmla="*/ 195 w 204"/>
                  <a:gd name="T43" fmla="*/ 656 h 789"/>
                  <a:gd name="T44" fmla="*/ 191 w 204"/>
                  <a:gd name="T45" fmla="*/ 684 h 789"/>
                  <a:gd name="T46" fmla="*/ 186 w 204"/>
                  <a:gd name="T47" fmla="*/ 709 h 789"/>
                  <a:gd name="T48" fmla="*/ 180 w 204"/>
                  <a:gd name="T49" fmla="*/ 729 h 789"/>
                  <a:gd name="T50" fmla="*/ 173 w 204"/>
                  <a:gd name="T51" fmla="*/ 746 h 789"/>
                  <a:gd name="T52" fmla="*/ 164 w 204"/>
                  <a:gd name="T53" fmla="*/ 760 h 789"/>
                  <a:gd name="T54" fmla="*/ 155 w 204"/>
                  <a:gd name="T55" fmla="*/ 771 h 789"/>
                  <a:gd name="T56" fmla="*/ 140 w 204"/>
                  <a:gd name="T57" fmla="*/ 781 h 789"/>
                  <a:gd name="T58" fmla="*/ 123 w 204"/>
                  <a:gd name="T59" fmla="*/ 787 h 789"/>
                  <a:gd name="T60" fmla="*/ 102 w 204"/>
                  <a:gd name="T61" fmla="*/ 789 h 789"/>
                  <a:gd name="T62" fmla="*/ 81 w 204"/>
                  <a:gd name="T63" fmla="*/ 787 h 789"/>
                  <a:gd name="T64" fmla="*/ 64 w 204"/>
                  <a:gd name="T65" fmla="*/ 781 h 789"/>
                  <a:gd name="T66" fmla="*/ 48 w 204"/>
                  <a:gd name="T67" fmla="*/ 771 h 789"/>
                  <a:gd name="T68" fmla="*/ 39 w 204"/>
                  <a:gd name="T69" fmla="*/ 760 h 789"/>
                  <a:gd name="T70" fmla="*/ 30 w 204"/>
                  <a:gd name="T71" fmla="*/ 746 h 789"/>
                  <a:gd name="T72" fmla="*/ 23 w 204"/>
                  <a:gd name="T73" fmla="*/ 729 h 789"/>
                  <a:gd name="T74" fmla="*/ 17 w 204"/>
                  <a:gd name="T75" fmla="*/ 709 h 789"/>
                  <a:gd name="T76" fmla="*/ 12 w 204"/>
                  <a:gd name="T77" fmla="*/ 684 h 789"/>
                  <a:gd name="T78" fmla="*/ 9 w 204"/>
                  <a:gd name="T79" fmla="*/ 656 h 789"/>
                  <a:gd name="T80" fmla="*/ 5 w 204"/>
                  <a:gd name="T81" fmla="*/ 623 h 789"/>
                  <a:gd name="T82" fmla="*/ 2 w 204"/>
                  <a:gd name="T83" fmla="*/ 587 h 789"/>
                  <a:gd name="T84" fmla="*/ 1 w 204"/>
                  <a:gd name="T85" fmla="*/ 547 h 789"/>
                  <a:gd name="T86" fmla="*/ 0 w 204"/>
                  <a:gd name="T87" fmla="*/ 502 h 789"/>
                  <a:gd name="T88" fmla="*/ 0 w 204"/>
                  <a:gd name="T89" fmla="*/ 451 h 789"/>
                  <a:gd name="T90" fmla="*/ 0 w 204"/>
                  <a:gd name="T91" fmla="*/ 396 h 789"/>
                  <a:gd name="T92" fmla="*/ 0 w 204"/>
                  <a:gd name="T93" fmla="*/ 340 h 789"/>
                  <a:gd name="T94" fmla="*/ 0 w 204"/>
                  <a:gd name="T95" fmla="*/ 288 h 789"/>
                  <a:gd name="T96" fmla="*/ 1 w 204"/>
                  <a:gd name="T97" fmla="*/ 242 h 789"/>
                  <a:gd name="T98" fmla="*/ 2 w 204"/>
                  <a:gd name="T99" fmla="*/ 201 h 789"/>
                  <a:gd name="T100" fmla="*/ 5 w 204"/>
                  <a:gd name="T101" fmla="*/ 165 h 789"/>
                  <a:gd name="T102" fmla="*/ 9 w 204"/>
                  <a:gd name="T103" fmla="*/ 132 h 789"/>
                  <a:gd name="T104" fmla="*/ 12 w 204"/>
                  <a:gd name="T105" fmla="*/ 104 h 789"/>
                  <a:gd name="T106" fmla="*/ 17 w 204"/>
                  <a:gd name="T107" fmla="*/ 80 h 789"/>
                  <a:gd name="T108" fmla="*/ 23 w 204"/>
                  <a:gd name="T109" fmla="*/ 59 h 789"/>
                  <a:gd name="T110" fmla="*/ 30 w 204"/>
                  <a:gd name="T111" fmla="*/ 42 h 789"/>
                  <a:gd name="T112" fmla="*/ 39 w 204"/>
                  <a:gd name="T113" fmla="*/ 28 h 789"/>
                  <a:gd name="T114" fmla="*/ 48 w 204"/>
                  <a:gd name="T115" fmla="*/ 18 h 789"/>
                  <a:gd name="T116" fmla="*/ 64 w 204"/>
                  <a:gd name="T117" fmla="*/ 8 h 789"/>
                  <a:gd name="T118" fmla="*/ 81 w 204"/>
                  <a:gd name="T119" fmla="*/ 2 h 789"/>
                  <a:gd name="T120" fmla="*/ 102 w 204"/>
                  <a:gd name="T121"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789">
                    <a:moveTo>
                      <a:pt x="102" y="0"/>
                    </a:moveTo>
                    <a:lnTo>
                      <a:pt x="123" y="2"/>
                    </a:lnTo>
                    <a:lnTo>
                      <a:pt x="140" y="8"/>
                    </a:lnTo>
                    <a:lnTo>
                      <a:pt x="155" y="18"/>
                    </a:lnTo>
                    <a:lnTo>
                      <a:pt x="164" y="28"/>
                    </a:lnTo>
                    <a:lnTo>
                      <a:pt x="173" y="42"/>
                    </a:lnTo>
                    <a:lnTo>
                      <a:pt x="180" y="59"/>
                    </a:lnTo>
                    <a:lnTo>
                      <a:pt x="186" y="80"/>
                    </a:lnTo>
                    <a:lnTo>
                      <a:pt x="191" y="104"/>
                    </a:lnTo>
                    <a:lnTo>
                      <a:pt x="195" y="132"/>
                    </a:lnTo>
                    <a:lnTo>
                      <a:pt x="198" y="165"/>
                    </a:lnTo>
                    <a:lnTo>
                      <a:pt x="200" y="201"/>
                    </a:lnTo>
                    <a:lnTo>
                      <a:pt x="202" y="242"/>
                    </a:lnTo>
                    <a:lnTo>
                      <a:pt x="203" y="288"/>
                    </a:lnTo>
                    <a:lnTo>
                      <a:pt x="203" y="340"/>
                    </a:lnTo>
                    <a:lnTo>
                      <a:pt x="204" y="396"/>
                    </a:lnTo>
                    <a:lnTo>
                      <a:pt x="203" y="451"/>
                    </a:lnTo>
                    <a:lnTo>
                      <a:pt x="203" y="502"/>
                    </a:lnTo>
                    <a:lnTo>
                      <a:pt x="202" y="547"/>
                    </a:lnTo>
                    <a:lnTo>
                      <a:pt x="200" y="587"/>
                    </a:lnTo>
                    <a:lnTo>
                      <a:pt x="198" y="623"/>
                    </a:lnTo>
                    <a:lnTo>
                      <a:pt x="195" y="656"/>
                    </a:lnTo>
                    <a:lnTo>
                      <a:pt x="191" y="684"/>
                    </a:lnTo>
                    <a:lnTo>
                      <a:pt x="186" y="709"/>
                    </a:lnTo>
                    <a:lnTo>
                      <a:pt x="180" y="729"/>
                    </a:lnTo>
                    <a:lnTo>
                      <a:pt x="173" y="746"/>
                    </a:lnTo>
                    <a:lnTo>
                      <a:pt x="164" y="760"/>
                    </a:lnTo>
                    <a:lnTo>
                      <a:pt x="155" y="771"/>
                    </a:lnTo>
                    <a:lnTo>
                      <a:pt x="140" y="781"/>
                    </a:lnTo>
                    <a:lnTo>
                      <a:pt x="123" y="787"/>
                    </a:lnTo>
                    <a:lnTo>
                      <a:pt x="102" y="789"/>
                    </a:lnTo>
                    <a:lnTo>
                      <a:pt x="81" y="787"/>
                    </a:lnTo>
                    <a:lnTo>
                      <a:pt x="64" y="781"/>
                    </a:lnTo>
                    <a:lnTo>
                      <a:pt x="48" y="771"/>
                    </a:lnTo>
                    <a:lnTo>
                      <a:pt x="39" y="760"/>
                    </a:lnTo>
                    <a:lnTo>
                      <a:pt x="30" y="746"/>
                    </a:lnTo>
                    <a:lnTo>
                      <a:pt x="23" y="729"/>
                    </a:lnTo>
                    <a:lnTo>
                      <a:pt x="17" y="709"/>
                    </a:lnTo>
                    <a:lnTo>
                      <a:pt x="12" y="684"/>
                    </a:lnTo>
                    <a:lnTo>
                      <a:pt x="9" y="656"/>
                    </a:lnTo>
                    <a:lnTo>
                      <a:pt x="5" y="623"/>
                    </a:lnTo>
                    <a:lnTo>
                      <a:pt x="2" y="587"/>
                    </a:lnTo>
                    <a:lnTo>
                      <a:pt x="1" y="547"/>
                    </a:lnTo>
                    <a:lnTo>
                      <a:pt x="0" y="502"/>
                    </a:lnTo>
                    <a:lnTo>
                      <a:pt x="0" y="451"/>
                    </a:lnTo>
                    <a:lnTo>
                      <a:pt x="0" y="396"/>
                    </a:lnTo>
                    <a:lnTo>
                      <a:pt x="0" y="340"/>
                    </a:lnTo>
                    <a:lnTo>
                      <a:pt x="0" y="288"/>
                    </a:lnTo>
                    <a:lnTo>
                      <a:pt x="1" y="242"/>
                    </a:lnTo>
                    <a:lnTo>
                      <a:pt x="2" y="201"/>
                    </a:lnTo>
                    <a:lnTo>
                      <a:pt x="5" y="165"/>
                    </a:lnTo>
                    <a:lnTo>
                      <a:pt x="9" y="132"/>
                    </a:lnTo>
                    <a:lnTo>
                      <a:pt x="12" y="104"/>
                    </a:lnTo>
                    <a:lnTo>
                      <a:pt x="17" y="80"/>
                    </a:lnTo>
                    <a:lnTo>
                      <a:pt x="23" y="59"/>
                    </a:lnTo>
                    <a:lnTo>
                      <a:pt x="30" y="42"/>
                    </a:lnTo>
                    <a:lnTo>
                      <a:pt x="39" y="28"/>
                    </a:lnTo>
                    <a:lnTo>
                      <a:pt x="48" y="18"/>
                    </a:lnTo>
                    <a:lnTo>
                      <a:pt x="64" y="8"/>
                    </a:lnTo>
                    <a:lnTo>
                      <a:pt x="81" y="2"/>
                    </a:lnTo>
                    <a:lnTo>
                      <a:pt x="102"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sp>
        <p:nvSpPr>
          <p:cNvPr id="13" name="Rectangle 12"/>
          <p:cNvSpPr/>
          <p:nvPr/>
        </p:nvSpPr>
        <p:spPr>
          <a:xfrm>
            <a:off x="6052707" y="4164287"/>
            <a:ext cx="2572813" cy="2585323"/>
          </a:xfrm>
          <a:prstGeom prst="rect">
            <a:avLst/>
          </a:prstGeom>
        </p:spPr>
        <p:txBody>
          <a:bodyPr wrap="square">
            <a:spAutoFit/>
          </a:bodyPr>
          <a:lstStyle/>
          <a:p>
            <a:pPr algn="ctr" defTabSz="1216660" fontAlgn="base">
              <a:spcBef>
                <a:spcPct val="0"/>
              </a:spcBef>
              <a:spcAft>
                <a:spcPct val="0"/>
              </a:spcAft>
            </a:pP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协助新超连锁</a:t>
            </a:r>
            <a:r>
              <a:rPr lang="en-US" b="1" spc="-30" baseline="30000" dirty="0">
                <a:ln w="3175">
                  <a:noFill/>
                </a:ln>
                <a:solidFill>
                  <a:schemeClr val="bg1"/>
                </a:solidFill>
                <a:latin typeface="Arial" panose="020B0604020202020204" pitchFamily="34" charset="0"/>
                <a:cs typeface="Arial" panose="020B0604020202020204" pitchFamily="34" charset="0"/>
              </a:rPr>
              <a:t>™</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店主认识美安马</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来</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西亚产品</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并介绍产品给朋友</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家人及同事</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endParaRPr>
          </a:p>
          <a:p>
            <a:pPr algn="ctr" defTabSz="1216660" fontAlgn="base">
              <a:spcBef>
                <a:spcPct val="0"/>
              </a:spcBef>
              <a:spcAft>
                <a:spcPct val="0"/>
              </a:spcAft>
            </a:pPr>
            <a:r>
              <a:rPr lang="en-US" dirty="0">
                <a:ln w="3175">
                  <a:solidFill>
                    <a:prstClr val="white"/>
                  </a:solidFill>
                </a:ln>
                <a:solidFill>
                  <a:prstClr val="white"/>
                </a:solidFill>
                <a:cs typeface="Arial"/>
              </a:rPr>
              <a:t>Expand the product knowledge of the new business owner and introduce products to friends, family, associates</a:t>
            </a:r>
          </a:p>
        </p:txBody>
      </p:sp>
      <p:grpSp>
        <p:nvGrpSpPr>
          <p:cNvPr id="66" name="Group 65"/>
          <p:cNvGrpSpPr/>
          <p:nvPr/>
        </p:nvGrpSpPr>
        <p:grpSpPr>
          <a:xfrm>
            <a:off x="6606590" y="2415491"/>
            <a:ext cx="1463040" cy="1463040"/>
            <a:chOff x="7543444" y="2695906"/>
            <a:chExt cx="1463040" cy="1463040"/>
          </a:xfrm>
        </p:grpSpPr>
        <p:sp>
          <p:nvSpPr>
            <p:cNvPr id="7" name="Rounded Rectangle 6"/>
            <p:cNvSpPr/>
            <p:nvPr/>
          </p:nvSpPr>
          <p:spPr>
            <a:xfrm>
              <a:off x="7543444" y="2695906"/>
              <a:ext cx="1463040" cy="1463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42" name="Group 30"/>
            <p:cNvGrpSpPr>
              <a:grpSpLocks noChangeAspect="1"/>
            </p:cNvGrpSpPr>
            <p:nvPr/>
          </p:nvGrpSpPr>
          <p:grpSpPr bwMode="auto">
            <a:xfrm>
              <a:off x="7858581" y="3106312"/>
              <a:ext cx="832766" cy="642229"/>
              <a:chOff x="6068" y="1013"/>
              <a:chExt cx="625" cy="482"/>
            </a:xfrm>
            <a:solidFill>
              <a:schemeClr val="bg1"/>
            </a:solidFill>
          </p:grpSpPr>
          <p:sp>
            <p:nvSpPr>
              <p:cNvPr id="45" name="Freeform 32"/>
              <p:cNvSpPr/>
              <p:nvPr/>
            </p:nvSpPr>
            <p:spPr bwMode="auto">
              <a:xfrm>
                <a:off x="6335" y="1152"/>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46" name="Freeform 33"/>
              <p:cNvSpPr/>
              <p:nvPr/>
            </p:nvSpPr>
            <p:spPr bwMode="auto">
              <a:xfrm>
                <a:off x="6314" y="1013"/>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47" name="Freeform 34"/>
              <p:cNvSpPr/>
              <p:nvPr/>
            </p:nvSpPr>
            <p:spPr bwMode="auto">
              <a:xfrm>
                <a:off x="6424" y="1138"/>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48" name="Freeform 35"/>
              <p:cNvSpPr/>
              <p:nvPr/>
            </p:nvSpPr>
            <p:spPr bwMode="auto">
              <a:xfrm>
                <a:off x="6214" y="1138"/>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49" name="Freeform 36"/>
              <p:cNvSpPr/>
              <p:nvPr/>
            </p:nvSpPr>
            <p:spPr bwMode="auto">
              <a:xfrm>
                <a:off x="6526" y="1076"/>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0" name="Freeform 37"/>
              <p:cNvSpPr/>
              <p:nvPr/>
            </p:nvSpPr>
            <p:spPr bwMode="auto">
              <a:xfrm>
                <a:off x="6322" y="1202"/>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1" name="Freeform 38"/>
              <p:cNvSpPr/>
              <p:nvPr/>
            </p:nvSpPr>
            <p:spPr bwMode="auto">
              <a:xfrm>
                <a:off x="6437" y="1267"/>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2" name="Freeform 39"/>
              <p:cNvSpPr/>
              <p:nvPr/>
            </p:nvSpPr>
            <p:spPr bwMode="auto">
              <a:xfrm>
                <a:off x="6539" y="1204"/>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3" name="Freeform 40"/>
              <p:cNvSpPr/>
              <p:nvPr/>
            </p:nvSpPr>
            <p:spPr bwMode="auto">
              <a:xfrm>
                <a:off x="6171" y="1267"/>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4" name="Freeform 41"/>
              <p:cNvSpPr/>
              <p:nvPr/>
            </p:nvSpPr>
            <p:spPr bwMode="auto">
              <a:xfrm>
                <a:off x="6279" y="1331"/>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5" name="Freeform 42"/>
              <p:cNvSpPr/>
              <p:nvPr/>
            </p:nvSpPr>
            <p:spPr bwMode="auto">
              <a:xfrm>
                <a:off x="6112" y="1078"/>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6" name="Freeform 43"/>
              <p:cNvSpPr/>
              <p:nvPr/>
            </p:nvSpPr>
            <p:spPr bwMode="auto">
              <a:xfrm>
                <a:off x="6068" y="1206"/>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7" name="Freeform 44"/>
              <p:cNvSpPr/>
              <p:nvPr/>
            </p:nvSpPr>
            <p:spPr bwMode="auto">
              <a:xfrm>
                <a:off x="6209" y="1029"/>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58" name="Freeform 45"/>
              <p:cNvSpPr/>
              <p:nvPr/>
            </p:nvSpPr>
            <p:spPr bwMode="auto">
              <a:xfrm>
                <a:off x="6445" y="1029"/>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sp>
        <p:nvSpPr>
          <p:cNvPr id="14" name="Rectangle 13"/>
          <p:cNvSpPr/>
          <p:nvPr/>
        </p:nvSpPr>
        <p:spPr>
          <a:xfrm>
            <a:off x="9394569" y="4114802"/>
            <a:ext cx="1461990" cy="1754327"/>
          </a:xfrm>
          <a:prstGeom prst="rect">
            <a:avLst/>
          </a:prstGeom>
        </p:spPr>
        <p:txBody>
          <a:bodyPr wrap="square">
            <a:spAutoFit/>
          </a:bodyPr>
          <a:lstStyle/>
          <a:p>
            <a:pPr algn="ctr" defTabSz="1216660" fontAlgn="base">
              <a:spcBef>
                <a:spcPct val="0"/>
              </a:spcBef>
              <a:spcAft>
                <a:spcPct val="0"/>
              </a:spcAft>
            </a:pP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增强组织的稳定增长</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endParaRPr>
          </a:p>
          <a:p>
            <a:pPr algn="ctr" defTabSz="1217249" fontAlgn="base">
              <a:spcBef>
                <a:spcPct val="0"/>
              </a:spcBef>
              <a:spcAft>
                <a:spcPct val="0"/>
              </a:spcAft>
            </a:pPr>
            <a:r>
              <a:rPr lang="en-US" dirty="0">
                <a:ln w="3175">
                  <a:solidFill>
                    <a:prstClr val="white"/>
                  </a:solidFill>
                </a:ln>
                <a:solidFill>
                  <a:prstClr val="white"/>
                </a:solidFill>
                <a:cs typeface="Arial"/>
              </a:rPr>
              <a:t>Increase </a:t>
            </a:r>
          </a:p>
          <a:p>
            <a:pPr algn="ctr" defTabSz="1217249" fontAlgn="base">
              <a:spcBef>
                <a:spcPct val="0"/>
              </a:spcBef>
              <a:spcAft>
                <a:spcPct val="0"/>
              </a:spcAft>
            </a:pPr>
            <a:r>
              <a:rPr lang="en-US" dirty="0">
                <a:ln w="3175">
                  <a:solidFill>
                    <a:prstClr val="white"/>
                  </a:solidFill>
                </a:ln>
                <a:solidFill>
                  <a:prstClr val="white"/>
                </a:solidFill>
                <a:cs typeface="Arial"/>
              </a:rPr>
              <a:t>stability of an organization</a:t>
            </a:r>
          </a:p>
          <a:p>
            <a:pPr algn="ctr" defTabSz="1216660" fontAlgn="base">
              <a:spcBef>
                <a:spcPct val="0"/>
              </a:spcBef>
              <a:spcAft>
                <a:spcPct val="0"/>
              </a:spcAft>
            </a:pPr>
            <a:endPar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endParaRPr>
          </a:p>
        </p:txBody>
      </p:sp>
      <p:grpSp>
        <p:nvGrpSpPr>
          <p:cNvPr id="65" name="Group 64"/>
          <p:cNvGrpSpPr/>
          <p:nvPr/>
        </p:nvGrpSpPr>
        <p:grpSpPr>
          <a:xfrm>
            <a:off x="9356832" y="2415492"/>
            <a:ext cx="1463040" cy="1463040"/>
            <a:chOff x="9722409" y="2695906"/>
            <a:chExt cx="1463040" cy="1463040"/>
          </a:xfrm>
        </p:grpSpPr>
        <p:sp>
          <p:nvSpPr>
            <p:cNvPr id="8" name="Rounded Rectangle 7"/>
            <p:cNvSpPr/>
            <p:nvPr/>
          </p:nvSpPr>
          <p:spPr>
            <a:xfrm>
              <a:off x="9722409" y="2695906"/>
              <a:ext cx="1463040" cy="146304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60" name="Group 48"/>
            <p:cNvGrpSpPr>
              <a:grpSpLocks noChangeAspect="1"/>
            </p:cNvGrpSpPr>
            <p:nvPr/>
          </p:nvGrpSpPr>
          <p:grpSpPr bwMode="auto">
            <a:xfrm>
              <a:off x="10097683" y="3089691"/>
              <a:ext cx="712492" cy="675470"/>
              <a:chOff x="3732" y="2120"/>
              <a:chExt cx="2040" cy="1934"/>
            </a:xfrm>
            <a:solidFill>
              <a:schemeClr val="bg1"/>
            </a:solidFill>
          </p:grpSpPr>
          <p:sp>
            <p:nvSpPr>
              <p:cNvPr id="63" name="Freeform 50"/>
              <p:cNvSpPr/>
              <p:nvPr/>
            </p:nvSpPr>
            <p:spPr bwMode="auto">
              <a:xfrm>
                <a:off x="3732" y="2120"/>
                <a:ext cx="2040" cy="1934"/>
              </a:xfrm>
              <a:custGeom>
                <a:avLst/>
                <a:gdLst>
                  <a:gd name="T0" fmla="*/ 154 w 4080"/>
                  <a:gd name="T1" fmla="*/ 0 h 3867"/>
                  <a:gd name="T2" fmla="*/ 179 w 4080"/>
                  <a:gd name="T3" fmla="*/ 1 h 3867"/>
                  <a:gd name="T4" fmla="*/ 202 w 4080"/>
                  <a:gd name="T5" fmla="*/ 2 h 3867"/>
                  <a:gd name="T6" fmla="*/ 223 w 4080"/>
                  <a:gd name="T7" fmla="*/ 7 h 3867"/>
                  <a:gd name="T8" fmla="*/ 244 w 4080"/>
                  <a:gd name="T9" fmla="*/ 15 h 3867"/>
                  <a:gd name="T10" fmla="*/ 262 w 4080"/>
                  <a:gd name="T11" fmla="*/ 25 h 3867"/>
                  <a:gd name="T12" fmla="*/ 278 w 4080"/>
                  <a:gd name="T13" fmla="*/ 37 h 3867"/>
                  <a:gd name="T14" fmla="*/ 290 w 4080"/>
                  <a:gd name="T15" fmla="*/ 53 h 3867"/>
                  <a:gd name="T16" fmla="*/ 299 w 4080"/>
                  <a:gd name="T17" fmla="*/ 74 h 3867"/>
                  <a:gd name="T18" fmla="*/ 305 w 4080"/>
                  <a:gd name="T19" fmla="*/ 98 h 3867"/>
                  <a:gd name="T20" fmla="*/ 306 w 4080"/>
                  <a:gd name="T21" fmla="*/ 128 h 3867"/>
                  <a:gd name="T22" fmla="*/ 306 w 4080"/>
                  <a:gd name="T23" fmla="*/ 3368 h 3867"/>
                  <a:gd name="T24" fmla="*/ 311 w 4080"/>
                  <a:gd name="T25" fmla="*/ 3406 h 3867"/>
                  <a:gd name="T26" fmla="*/ 322 w 4080"/>
                  <a:gd name="T27" fmla="*/ 3442 h 3867"/>
                  <a:gd name="T28" fmla="*/ 340 w 4080"/>
                  <a:gd name="T29" fmla="*/ 3475 h 3867"/>
                  <a:gd name="T30" fmla="*/ 363 w 4080"/>
                  <a:gd name="T31" fmla="*/ 3503 h 3867"/>
                  <a:gd name="T32" fmla="*/ 392 w 4080"/>
                  <a:gd name="T33" fmla="*/ 3527 h 3867"/>
                  <a:gd name="T34" fmla="*/ 424 w 4080"/>
                  <a:gd name="T35" fmla="*/ 3545 h 3867"/>
                  <a:gd name="T36" fmla="*/ 460 w 4080"/>
                  <a:gd name="T37" fmla="*/ 3557 h 3867"/>
                  <a:gd name="T38" fmla="*/ 498 w 4080"/>
                  <a:gd name="T39" fmla="*/ 3560 h 3867"/>
                  <a:gd name="T40" fmla="*/ 3952 w 4080"/>
                  <a:gd name="T41" fmla="*/ 3560 h 3867"/>
                  <a:gd name="T42" fmla="*/ 3980 w 4080"/>
                  <a:gd name="T43" fmla="*/ 3561 h 3867"/>
                  <a:gd name="T44" fmla="*/ 4005 w 4080"/>
                  <a:gd name="T45" fmla="*/ 3568 h 3867"/>
                  <a:gd name="T46" fmla="*/ 4025 w 4080"/>
                  <a:gd name="T47" fmla="*/ 3578 h 3867"/>
                  <a:gd name="T48" fmla="*/ 4042 w 4080"/>
                  <a:gd name="T49" fmla="*/ 3590 h 3867"/>
                  <a:gd name="T50" fmla="*/ 4055 w 4080"/>
                  <a:gd name="T51" fmla="*/ 3605 h 3867"/>
                  <a:gd name="T52" fmla="*/ 4065 w 4080"/>
                  <a:gd name="T53" fmla="*/ 3624 h 3867"/>
                  <a:gd name="T54" fmla="*/ 4071 w 4080"/>
                  <a:gd name="T55" fmla="*/ 3643 h 3867"/>
                  <a:gd name="T56" fmla="*/ 4076 w 4080"/>
                  <a:gd name="T57" fmla="*/ 3666 h 3867"/>
                  <a:gd name="T58" fmla="*/ 4078 w 4080"/>
                  <a:gd name="T59" fmla="*/ 3689 h 3867"/>
                  <a:gd name="T60" fmla="*/ 4080 w 4080"/>
                  <a:gd name="T61" fmla="*/ 3714 h 3867"/>
                  <a:gd name="T62" fmla="*/ 4078 w 4080"/>
                  <a:gd name="T63" fmla="*/ 3739 h 3867"/>
                  <a:gd name="T64" fmla="*/ 4076 w 4080"/>
                  <a:gd name="T65" fmla="*/ 3763 h 3867"/>
                  <a:gd name="T66" fmla="*/ 4071 w 4080"/>
                  <a:gd name="T67" fmla="*/ 3784 h 3867"/>
                  <a:gd name="T68" fmla="*/ 4065 w 4080"/>
                  <a:gd name="T69" fmla="*/ 3805 h 3867"/>
                  <a:gd name="T70" fmla="*/ 4055 w 4080"/>
                  <a:gd name="T71" fmla="*/ 3822 h 3867"/>
                  <a:gd name="T72" fmla="*/ 4042 w 4080"/>
                  <a:gd name="T73" fmla="*/ 3837 h 3867"/>
                  <a:gd name="T74" fmla="*/ 4025 w 4080"/>
                  <a:gd name="T75" fmla="*/ 3849 h 3867"/>
                  <a:gd name="T76" fmla="*/ 4005 w 4080"/>
                  <a:gd name="T77" fmla="*/ 3859 h 3867"/>
                  <a:gd name="T78" fmla="*/ 3980 w 4080"/>
                  <a:gd name="T79" fmla="*/ 3866 h 3867"/>
                  <a:gd name="T80" fmla="*/ 3952 w 4080"/>
                  <a:gd name="T81" fmla="*/ 3867 h 3867"/>
                  <a:gd name="T82" fmla="*/ 192 w 4080"/>
                  <a:gd name="T83" fmla="*/ 3867 h 3867"/>
                  <a:gd name="T84" fmla="*/ 154 w 4080"/>
                  <a:gd name="T85" fmla="*/ 3863 h 3867"/>
                  <a:gd name="T86" fmla="*/ 118 w 4080"/>
                  <a:gd name="T87" fmla="*/ 3852 h 3867"/>
                  <a:gd name="T88" fmla="*/ 84 w 4080"/>
                  <a:gd name="T89" fmla="*/ 3835 h 3867"/>
                  <a:gd name="T90" fmla="*/ 56 w 4080"/>
                  <a:gd name="T91" fmla="*/ 3811 h 3867"/>
                  <a:gd name="T92" fmla="*/ 33 w 4080"/>
                  <a:gd name="T93" fmla="*/ 3782 h 3867"/>
                  <a:gd name="T94" fmla="*/ 15 w 4080"/>
                  <a:gd name="T95" fmla="*/ 3750 h 3867"/>
                  <a:gd name="T96" fmla="*/ 4 w 4080"/>
                  <a:gd name="T97" fmla="*/ 3714 h 3867"/>
                  <a:gd name="T98" fmla="*/ 0 w 4080"/>
                  <a:gd name="T99" fmla="*/ 3676 h 3867"/>
                  <a:gd name="T100" fmla="*/ 0 w 4080"/>
                  <a:gd name="T101" fmla="*/ 128 h 3867"/>
                  <a:gd name="T102" fmla="*/ 2 w 4080"/>
                  <a:gd name="T103" fmla="*/ 98 h 3867"/>
                  <a:gd name="T104" fmla="*/ 7 w 4080"/>
                  <a:gd name="T105" fmla="*/ 74 h 3867"/>
                  <a:gd name="T106" fmla="*/ 17 w 4080"/>
                  <a:gd name="T107" fmla="*/ 53 h 3867"/>
                  <a:gd name="T108" fmla="*/ 30 w 4080"/>
                  <a:gd name="T109" fmla="*/ 37 h 3867"/>
                  <a:gd name="T110" fmla="*/ 45 w 4080"/>
                  <a:gd name="T111" fmla="*/ 25 h 3867"/>
                  <a:gd name="T112" fmla="*/ 63 w 4080"/>
                  <a:gd name="T113" fmla="*/ 15 h 3867"/>
                  <a:gd name="T114" fmla="*/ 83 w 4080"/>
                  <a:gd name="T115" fmla="*/ 7 h 3867"/>
                  <a:gd name="T116" fmla="*/ 105 w 4080"/>
                  <a:gd name="T117" fmla="*/ 2 h 3867"/>
                  <a:gd name="T118" fmla="*/ 129 w 4080"/>
                  <a:gd name="T119" fmla="*/ 1 h 3867"/>
                  <a:gd name="T120" fmla="*/ 154 w 4080"/>
                  <a:gd name="T121" fmla="*/ 0 h 3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0" h="3867">
                    <a:moveTo>
                      <a:pt x="154" y="0"/>
                    </a:moveTo>
                    <a:lnTo>
                      <a:pt x="179" y="1"/>
                    </a:lnTo>
                    <a:lnTo>
                      <a:pt x="202" y="2"/>
                    </a:lnTo>
                    <a:lnTo>
                      <a:pt x="223" y="7"/>
                    </a:lnTo>
                    <a:lnTo>
                      <a:pt x="244" y="15"/>
                    </a:lnTo>
                    <a:lnTo>
                      <a:pt x="262" y="25"/>
                    </a:lnTo>
                    <a:lnTo>
                      <a:pt x="278" y="37"/>
                    </a:lnTo>
                    <a:lnTo>
                      <a:pt x="290" y="53"/>
                    </a:lnTo>
                    <a:lnTo>
                      <a:pt x="299" y="74"/>
                    </a:lnTo>
                    <a:lnTo>
                      <a:pt x="305" y="98"/>
                    </a:lnTo>
                    <a:lnTo>
                      <a:pt x="306" y="128"/>
                    </a:lnTo>
                    <a:lnTo>
                      <a:pt x="306" y="3368"/>
                    </a:lnTo>
                    <a:lnTo>
                      <a:pt x="311" y="3406"/>
                    </a:lnTo>
                    <a:lnTo>
                      <a:pt x="322" y="3442"/>
                    </a:lnTo>
                    <a:lnTo>
                      <a:pt x="340" y="3475"/>
                    </a:lnTo>
                    <a:lnTo>
                      <a:pt x="363" y="3503"/>
                    </a:lnTo>
                    <a:lnTo>
                      <a:pt x="392" y="3527"/>
                    </a:lnTo>
                    <a:lnTo>
                      <a:pt x="424" y="3545"/>
                    </a:lnTo>
                    <a:lnTo>
                      <a:pt x="460" y="3557"/>
                    </a:lnTo>
                    <a:lnTo>
                      <a:pt x="498" y="3560"/>
                    </a:lnTo>
                    <a:lnTo>
                      <a:pt x="3952" y="3560"/>
                    </a:lnTo>
                    <a:lnTo>
                      <a:pt x="3980" y="3561"/>
                    </a:lnTo>
                    <a:lnTo>
                      <a:pt x="4005" y="3568"/>
                    </a:lnTo>
                    <a:lnTo>
                      <a:pt x="4025" y="3578"/>
                    </a:lnTo>
                    <a:lnTo>
                      <a:pt x="4042" y="3590"/>
                    </a:lnTo>
                    <a:lnTo>
                      <a:pt x="4055" y="3605"/>
                    </a:lnTo>
                    <a:lnTo>
                      <a:pt x="4065" y="3624"/>
                    </a:lnTo>
                    <a:lnTo>
                      <a:pt x="4071" y="3643"/>
                    </a:lnTo>
                    <a:lnTo>
                      <a:pt x="4076" y="3666"/>
                    </a:lnTo>
                    <a:lnTo>
                      <a:pt x="4078" y="3689"/>
                    </a:lnTo>
                    <a:lnTo>
                      <a:pt x="4080" y="3714"/>
                    </a:lnTo>
                    <a:lnTo>
                      <a:pt x="4078" y="3739"/>
                    </a:lnTo>
                    <a:lnTo>
                      <a:pt x="4076" y="3763"/>
                    </a:lnTo>
                    <a:lnTo>
                      <a:pt x="4071" y="3784"/>
                    </a:lnTo>
                    <a:lnTo>
                      <a:pt x="4065" y="3805"/>
                    </a:lnTo>
                    <a:lnTo>
                      <a:pt x="4055" y="3822"/>
                    </a:lnTo>
                    <a:lnTo>
                      <a:pt x="4042" y="3837"/>
                    </a:lnTo>
                    <a:lnTo>
                      <a:pt x="4025" y="3849"/>
                    </a:lnTo>
                    <a:lnTo>
                      <a:pt x="4005" y="3859"/>
                    </a:lnTo>
                    <a:lnTo>
                      <a:pt x="3980" y="3866"/>
                    </a:lnTo>
                    <a:lnTo>
                      <a:pt x="3952" y="3867"/>
                    </a:lnTo>
                    <a:lnTo>
                      <a:pt x="192" y="3867"/>
                    </a:lnTo>
                    <a:lnTo>
                      <a:pt x="154" y="3863"/>
                    </a:lnTo>
                    <a:lnTo>
                      <a:pt x="118" y="3852"/>
                    </a:lnTo>
                    <a:lnTo>
                      <a:pt x="84" y="3835"/>
                    </a:lnTo>
                    <a:lnTo>
                      <a:pt x="56" y="3811"/>
                    </a:lnTo>
                    <a:lnTo>
                      <a:pt x="33" y="3782"/>
                    </a:lnTo>
                    <a:lnTo>
                      <a:pt x="15" y="3750"/>
                    </a:lnTo>
                    <a:lnTo>
                      <a:pt x="4" y="3714"/>
                    </a:lnTo>
                    <a:lnTo>
                      <a:pt x="0" y="3676"/>
                    </a:lnTo>
                    <a:lnTo>
                      <a:pt x="0" y="128"/>
                    </a:lnTo>
                    <a:lnTo>
                      <a:pt x="2" y="98"/>
                    </a:lnTo>
                    <a:lnTo>
                      <a:pt x="7" y="74"/>
                    </a:lnTo>
                    <a:lnTo>
                      <a:pt x="17" y="53"/>
                    </a:lnTo>
                    <a:lnTo>
                      <a:pt x="30" y="37"/>
                    </a:lnTo>
                    <a:lnTo>
                      <a:pt x="45" y="25"/>
                    </a:lnTo>
                    <a:lnTo>
                      <a:pt x="63" y="15"/>
                    </a:lnTo>
                    <a:lnTo>
                      <a:pt x="83" y="7"/>
                    </a:lnTo>
                    <a:lnTo>
                      <a:pt x="105" y="2"/>
                    </a:lnTo>
                    <a:lnTo>
                      <a:pt x="129" y="1"/>
                    </a:lnTo>
                    <a:lnTo>
                      <a:pt x="154"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64" name="Freeform 51"/>
              <p:cNvSpPr/>
              <p:nvPr/>
            </p:nvSpPr>
            <p:spPr bwMode="auto">
              <a:xfrm>
                <a:off x="4036" y="2314"/>
                <a:ext cx="1593" cy="1343"/>
              </a:xfrm>
              <a:custGeom>
                <a:avLst/>
                <a:gdLst>
                  <a:gd name="T0" fmla="*/ 3051 w 3184"/>
                  <a:gd name="T1" fmla="*/ 0 h 2688"/>
                  <a:gd name="T2" fmla="*/ 3084 w 3184"/>
                  <a:gd name="T3" fmla="*/ 15 h 2688"/>
                  <a:gd name="T4" fmla="*/ 3105 w 3184"/>
                  <a:gd name="T5" fmla="*/ 46 h 2688"/>
                  <a:gd name="T6" fmla="*/ 3184 w 3184"/>
                  <a:gd name="T7" fmla="*/ 884 h 2688"/>
                  <a:gd name="T8" fmla="*/ 3179 w 3184"/>
                  <a:gd name="T9" fmla="*/ 921 h 2688"/>
                  <a:gd name="T10" fmla="*/ 3159 w 3184"/>
                  <a:gd name="T11" fmla="*/ 940 h 2688"/>
                  <a:gd name="T12" fmla="*/ 3130 w 3184"/>
                  <a:gd name="T13" fmla="*/ 937 h 2688"/>
                  <a:gd name="T14" fmla="*/ 2941 w 3184"/>
                  <a:gd name="T15" fmla="*/ 822 h 2688"/>
                  <a:gd name="T16" fmla="*/ 2900 w 3184"/>
                  <a:gd name="T17" fmla="*/ 807 h 2688"/>
                  <a:gd name="T18" fmla="*/ 2858 w 3184"/>
                  <a:gd name="T19" fmla="*/ 812 h 2688"/>
                  <a:gd name="T20" fmla="*/ 2822 w 3184"/>
                  <a:gd name="T21" fmla="*/ 833 h 2688"/>
                  <a:gd name="T22" fmla="*/ 1994 w 3184"/>
                  <a:gd name="T23" fmla="*/ 2073 h 2688"/>
                  <a:gd name="T24" fmla="*/ 1955 w 3184"/>
                  <a:gd name="T25" fmla="*/ 2108 h 2688"/>
                  <a:gd name="T26" fmla="*/ 1904 w 3184"/>
                  <a:gd name="T27" fmla="*/ 2124 h 2688"/>
                  <a:gd name="T28" fmla="*/ 1852 w 3184"/>
                  <a:gd name="T29" fmla="*/ 2119 h 2688"/>
                  <a:gd name="T30" fmla="*/ 917 w 3184"/>
                  <a:gd name="T31" fmla="*/ 1768 h 2688"/>
                  <a:gd name="T32" fmla="*/ 862 w 3184"/>
                  <a:gd name="T33" fmla="*/ 1771 h 2688"/>
                  <a:gd name="T34" fmla="*/ 811 w 3184"/>
                  <a:gd name="T35" fmla="*/ 1794 h 2688"/>
                  <a:gd name="T36" fmla="*/ 62 w 3184"/>
                  <a:gd name="T37" fmla="*/ 2663 h 2688"/>
                  <a:gd name="T38" fmla="*/ 35 w 3184"/>
                  <a:gd name="T39" fmla="*/ 2685 h 2688"/>
                  <a:gd name="T40" fmla="*/ 13 w 3184"/>
                  <a:gd name="T41" fmla="*/ 2684 h 2688"/>
                  <a:gd name="T42" fmla="*/ 1 w 3184"/>
                  <a:gd name="T43" fmla="*/ 2660 h 2688"/>
                  <a:gd name="T44" fmla="*/ 2 w 3184"/>
                  <a:gd name="T45" fmla="*/ 2079 h 2688"/>
                  <a:gd name="T46" fmla="*/ 11 w 3184"/>
                  <a:gd name="T47" fmla="*/ 2021 h 2688"/>
                  <a:gd name="T48" fmla="*/ 33 w 3184"/>
                  <a:gd name="T49" fmla="*/ 1960 h 2688"/>
                  <a:gd name="T50" fmla="*/ 64 w 3184"/>
                  <a:gd name="T51" fmla="*/ 1911 h 2688"/>
                  <a:gd name="T52" fmla="*/ 650 w 3184"/>
                  <a:gd name="T53" fmla="*/ 1205 h 2688"/>
                  <a:gd name="T54" fmla="*/ 700 w 3184"/>
                  <a:gd name="T55" fmla="*/ 1182 h 2688"/>
                  <a:gd name="T56" fmla="*/ 755 w 3184"/>
                  <a:gd name="T57" fmla="*/ 1177 h 2688"/>
                  <a:gd name="T58" fmla="*/ 1683 w 3184"/>
                  <a:gd name="T59" fmla="*/ 1526 h 2688"/>
                  <a:gd name="T60" fmla="*/ 1735 w 3184"/>
                  <a:gd name="T61" fmla="*/ 1532 h 2688"/>
                  <a:gd name="T62" fmla="*/ 1785 w 3184"/>
                  <a:gd name="T63" fmla="*/ 1516 h 2688"/>
                  <a:gd name="T64" fmla="*/ 1825 w 3184"/>
                  <a:gd name="T65" fmla="*/ 1480 h 2688"/>
                  <a:gd name="T66" fmla="*/ 2415 w 3184"/>
                  <a:gd name="T67" fmla="*/ 577 h 2688"/>
                  <a:gd name="T68" fmla="*/ 2420 w 3184"/>
                  <a:gd name="T69" fmla="*/ 536 h 2688"/>
                  <a:gd name="T70" fmla="*/ 2407 w 3184"/>
                  <a:gd name="T71" fmla="*/ 497 h 2688"/>
                  <a:gd name="T72" fmla="*/ 2377 w 3184"/>
                  <a:gd name="T73" fmla="*/ 467 h 2688"/>
                  <a:gd name="T74" fmla="*/ 2218 w 3184"/>
                  <a:gd name="T75" fmla="*/ 365 h 2688"/>
                  <a:gd name="T76" fmla="*/ 2203 w 3184"/>
                  <a:gd name="T77" fmla="*/ 338 h 2688"/>
                  <a:gd name="T78" fmla="*/ 2212 w 3184"/>
                  <a:gd name="T79" fmla="*/ 313 h 2688"/>
                  <a:gd name="T80" fmla="*/ 2243 w 3184"/>
                  <a:gd name="T81" fmla="*/ 293 h 2688"/>
                  <a:gd name="T82" fmla="*/ 3032 w 3184"/>
                  <a:gd name="T83" fmla="*/ 0 h 2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84" h="2688">
                    <a:moveTo>
                      <a:pt x="3032" y="0"/>
                    </a:moveTo>
                    <a:lnTo>
                      <a:pt x="3051" y="0"/>
                    </a:lnTo>
                    <a:lnTo>
                      <a:pt x="3069" y="5"/>
                    </a:lnTo>
                    <a:lnTo>
                      <a:pt x="3084" y="15"/>
                    </a:lnTo>
                    <a:lnTo>
                      <a:pt x="3096" y="29"/>
                    </a:lnTo>
                    <a:lnTo>
                      <a:pt x="3105" y="46"/>
                    </a:lnTo>
                    <a:lnTo>
                      <a:pt x="3110" y="66"/>
                    </a:lnTo>
                    <a:lnTo>
                      <a:pt x="3184" y="884"/>
                    </a:lnTo>
                    <a:lnTo>
                      <a:pt x="3183" y="905"/>
                    </a:lnTo>
                    <a:lnTo>
                      <a:pt x="3179" y="921"/>
                    </a:lnTo>
                    <a:lnTo>
                      <a:pt x="3172" y="932"/>
                    </a:lnTo>
                    <a:lnTo>
                      <a:pt x="3159" y="940"/>
                    </a:lnTo>
                    <a:lnTo>
                      <a:pt x="3146" y="941"/>
                    </a:lnTo>
                    <a:lnTo>
                      <a:pt x="3130" y="937"/>
                    </a:lnTo>
                    <a:lnTo>
                      <a:pt x="3111" y="929"/>
                    </a:lnTo>
                    <a:lnTo>
                      <a:pt x="2941" y="822"/>
                    </a:lnTo>
                    <a:lnTo>
                      <a:pt x="2921" y="812"/>
                    </a:lnTo>
                    <a:lnTo>
                      <a:pt x="2900" y="807"/>
                    </a:lnTo>
                    <a:lnTo>
                      <a:pt x="2879" y="807"/>
                    </a:lnTo>
                    <a:lnTo>
                      <a:pt x="2858" y="812"/>
                    </a:lnTo>
                    <a:lnTo>
                      <a:pt x="2839" y="821"/>
                    </a:lnTo>
                    <a:lnTo>
                      <a:pt x="2822" y="833"/>
                    </a:lnTo>
                    <a:lnTo>
                      <a:pt x="2807" y="850"/>
                    </a:lnTo>
                    <a:lnTo>
                      <a:pt x="1994" y="2073"/>
                    </a:lnTo>
                    <a:lnTo>
                      <a:pt x="1976" y="2093"/>
                    </a:lnTo>
                    <a:lnTo>
                      <a:pt x="1955" y="2108"/>
                    </a:lnTo>
                    <a:lnTo>
                      <a:pt x="1931" y="2119"/>
                    </a:lnTo>
                    <a:lnTo>
                      <a:pt x="1904" y="2124"/>
                    </a:lnTo>
                    <a:lnTo>
                      <a:pt x="1877" y="2124"/>
                    </a:lnTo>
                    <a:lnTo>
                      <a:pt x="1852" y="2119"/>
                    </a:lnTo>
                    <a:lnTo>
                      <a:pt x="942" y="1774"/>
                    </a:lnTo>
                    <a:lnTo>
                      <a:pt x="917" y="1768"/>
                    </a:lnTo>
                    <a:lnTo>
                      <a:pt x="889" y="1767"/>
                    </a:lnTo>
                    <a:lnTo>
                      <a:pt x="862" y="1771"/>
                    </a:lnTo>
                    <a:lnTo>
                      <a:pt x="836" y="1780"/>
                    </a:lnTo>
                    <a:lnTo>
                      <a:pt x="811" y="1794"/>
                    </a:lnTo>
                    <a:lnTo>
                      <a:pt x="791" y="1812"/>
                    </a:lnTo>
                    <a:lnTo>
                      <a:pt x="62" y="2663"/>
                    </a:lnTo>
                    <a:lnTo>
                      <a:pt x="47" y="2678"/>
                    </a:lnTo>
                    <a:lnTo>
                      <a:pt x="35" y="2685"/>
                    </a:lnTo>
                    <a:lnTo>
                      <a:pt x="23" y="2688"/>
                    </a:lnTo>
                    <a:lnTo>
                      <a:pt x="13" y="2684"/>
                    </a:lnTo>
                    <a:lnTo>
                      <a:pt x="6" y="2675"/>
                    </a:lnTo>
                    <a:lnTo>
                      <a:pt x="1" y="2660"/>
                    </a:lnTo>
                    <a:lnTo>
                      <a:pt x="0" y="2640"/>
                    </a:lnTo>
                    <a:lnTo>
                      <a:pt x="2" y="2079"/>
                    </a:lnTo>
                    <a:lnTo>
                      <a:pt x="5" y="2051"/>
                    </a:lnTo>
                    <a:lnTo>
                      <a:pt x="11" y="2021"/>
                    </a:lnTo>
                    <a:lnTo>
                      <a:pt x="21" y="1990"/>
                    </a:lnTo>
                    <a:lnTo>
                      <a:pt x="33" y="1960"/>
                    </a:lnTo>
                    <a:lnTo>
                      <a:pt x="48" y="1933"/>
                    </a:lnTo>
                    <a:lnTo>
                      <a:pt x="64" y="1911"/>
                    </a:lnTo>
                    <a:lnTo>
                      <a:pt x="631" y="1224"/>
                    </a:lnTo>
                    <a:lnTo>
                      <a:pt x="650" y="1205"/>
                    </a:lnTo>
                    <a:lnTo>
                      <a:pt x="673" y="1191"/>
                    </a:lnTo>
                    <a:lnTo>
                      <a:pt x="700" y="1182"/>
                    </a:lnTo>
                    <a:lnTo>
                      <a:pt x="728" y="1177"/>
                    </a:lnTo>
                    <a:lnTo>
                      <a:pt x="755" y="1177"/>
                    </a:lnTo>
                    <a:lnTo>
                      <a:pt x="781" y="1184"/>
                    </a:lnTo>
                    <a:lnTo>
                      <a:pt x="1683" y="1526"/>
                    </a:lnTo>
                    <a:lnTo>
                      <a:pt x="1709" y="1532"/>
                    </a:lnTo>
                    <a:lnTo>
                      <a:pt x="1735" y="1532"/>
                    </a:lnTo>
                    <a:lnTo>
                      <a:pt x="1762" y="1526"/>
                    </a:lnTo>
                    <a:lnTo>
                      <a:pt x="1785" y="1516"/>
                    </a:lnTo>
                    <a:lnTo>
                      <a:pt x="1808" y="1500"/>
                    </a:lnTo>
                    <a:lnTo>
                      <a:pt x="1825" y="1480"/>
                    </a:lnTo>
                    <a:lnTo>
                      <a:pt x="2405" y="597"/>
                    </a:lnTo>
                    <a:lnTo>
                      <a:pt x="2415" y="577"/>
                    </a:lnTo>
                    <a:lnTo>
                      <a:pt x="2420" y="557"/>
                    </a:lnTo>
                    <a:lnTo>
                      <a:pt x="2420" y="536"/>
                    </a:lnTo>
                    <a:lnTo>
                      <a:pt x="2415" y="515"/>
                    </a:lnTo>
                    <a:lnTo>
                      <a:pt x="2407" y="497"/>
                    </a:lnTo>
                    <a:lnTo>
                      <a:pt x="2394" y="480"/>
                    </a:lnTo>
                    <a:lnTo>
                      <a:pt x="2377" y="467"/>
                    </a:lnTo>
                    <a:lnTo>
                      <a:pt x="2234" y="377"/>
                    </a:lnTo>
                    <a:lnTo>
                      <a:pt x="2218" y="365"/>
                    </a:lnTo>
                    <a:lnTo>
                      <a:pt x="2208" y="351"/>
                    </a:lnTo>
                    <a:lnTo>
                      <a:pt x="2203" y="338"/>
                    </a:lnTo>
                    <a:lnTo>
                      <a:pt x="2206" y="325"/>
                    </a:lnTo>
                    <a:lnTo>
                      <a:pt x="2212" y="313"/>
                    </a:lnTo>
                    <a:lnTo>
                      <a:pt x="2224" y="302"/>
                    </a:lnTo>
                    <a:lnTo>
                      <a:pt x="2243" y="293"/>
                    </a:lnTo>
                    <a:lnTo>
                      <a:pt x="3012" y="5"/>
                    </a:lnTo>
                    <a:lnTo>
                      <a:pt x="3032"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65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150"/>
                            </p:stCondLst>
                            <p:childTnLst>
                              <p:par>
                                <p:cTn id="15" presetID="53" presetClass="entr" presetSubtype="16"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p:cTn id="17" dur="500" fill="hold"/>
                                        <p:tgtEl>
                                          <p:spTgt spid="69"/>
                                        </p:tgtEl>
                                        <p:attrNameLst>
                                          <p:attrName>ppt_w</p:attrName>
                                        </p:attrNameLst>
                                      </p:cBhvr>
                                      <p:tavLst>
                                        <p:tav tm="0">
                                          <p:val>
                                            <p:fltVal val="0"/>
                                          </p:val>
                                        </p:tav>
                                        <p:tav tm="100000">
                                          <p:val>
                                            <p:strVal val="#ppt_w"/>
                                          </p:val>
                                        </p:tav>
                                      </p:tavLst>
                                    </p:anim>
                                    <p:anim calcmode="lin" valueType="num">
                                      <p:cBhvr>
                                        <p:cTn id="18" dur="500" fill="hold"/>
                                        <p:tgtEl>
                                          <p:spTgt spid="69"/>
                                        </p:tgtEl>
                                        <p:attrNameLst>
                                          <p:attrName>ppt_h</p:attrName>
                                        </p:attrNameLst>
                                      </p:cBhvr>
                                      <p:tavLst>
                                        <p:tav tm="0">
                                          <p:val>
                                            <p:fltVal val="0"/>
                                          </p:val>
                                        </p:tav>
                                        <p:tav tm="100000">
                                          <p:val>
                                            <p:strVal val="#ppt_h"/>
                                          </p:val>
                                        </p:tav>
                                      </p:tavLst>
                                    </p:anim>
                                    <p:animEffect transition="in" filter="fade">
                                      <p:cBhvr>
                                        <p:cTn id="19" dur="500"/>
                                        <p:tgtEl>
                                          <p:spTgt spid="69"/>
                                        </p:tgtEl>
                                      </p:cBhvr>
                                    </p:animEffect>
                                  </p:childTnLst>
                                </p:cTn>
                              </p:par>
                            </p:childTnLst>
                          </p:cTn>
                        </p:par>
                        <p:par>
                          <p:cTn id="20" fill="hold">
                            <p:stCondLst>
                              <p:cond delay="2650"/>
                            </p:stCondLst>
                            <p:childTnLst>
                              <p:par>
                                <p:cTn id="21" presetID="53" presetClass="entr" presetSubtype="16"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p:cTn id="23" dur="500" fill="hold"/>
                                        <p:tgtEl>
                                          <p:spTgt spid="68"/>
                                        </p:tgtEl>
                                        <p:attrNameLst>
                                          <p:attrName>ppt_w</p:attrName>
                                        </p:attrNameLst>
                                      </p:cBhvr>
                                      <p:tavLst>
                                        <p:tav tm="0">
                                          <p:val>
                                            <p:fltVal val="0"/>
                                          </p:val>
                                        </p:tav>
                                        <p:tav tm="100000">
                                          <p:val>
                                            <p:strVal val="#ppt_w"/>
                                          </p:val>
                                        </p:tav>
                                      </p:tavLst>
                                    </p:anim>
                                    <p:anim calcmode="lin" valueType="num">
                                      <p:cBhvr>
                                        <p:cTn id="24" dur="500" fill="hold"/>
                                        <p:tgtEl>
                                          <p:spTgt spid="68"/>
                                        </p:tgtEl>
                                        <p:attrNameLst>
                                          <p:attrName>ppt_h</p:attrName>
                                        </p:attrNameLst>
                                      </p:cBhvr>
                                      <p:tavLst>
                                        <p:tav tm="0">
                                          <p:val>
                                            <p:fltVal val="0"/>
                                          </p:val>
                                        </p:tav>
                                        <p:tav tm="100000">
                                          <p:val>
                                            <p:strVal val="#ppt_h"/>
                                          </p:val>
                                        </p:tav>
                                      </p:tavLst>
                                    </p:anim>
                                    <p:animEffect transition="in" filter="fade">
                                      <p:cBhvr>
                                        <p:cTn id="25" dur="500"/>
                                        <p:tgtEl>
                                          <p:spTgt spid="6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3150"/>
                            </p:stCondLst>
                            <p:childTnLst>
                              <p:par>
                                <p:cTn id="37" presetID="53" presetClass="entr" presetSubtype="16"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p:cTn id="39" dur="500" fill="hold"/>
                                        <p:tgtEl>
                                          <p:spTgt spid="66"/>
                                        </p:tgtEl>
                                        <p:attrNameLst>
                                          <p:attrName>ppt_w</p:attrName>
                                        </p:attrNameLst>
                                      </p:cBhvr>
                                      <p:tavLst>
                                        <p:tav tm="0">
                                          <p:val>
                                            <p:fltVal val="0"/>
                                          </p:val>
                                        </p:tav>
                                        <p:tav tm="100000">
                                          <p:val>
                                            <p:strVal val="#ppt_w"/>
                                          </p:val>
                                        </p:tav>
                                      </p:tavLst>
                                    </p:anim>
                                    <p:anim calcmode="lin" valueType="num">
                                      <p:cBhvr>
                                        <p:cTn id="40" dur="500" fill="hold"/>
                                        <p:tgtEl>
                                          <p:spTgt spid="66"/>
                                        </p:tgtEl>
                                        <p:attrNameLst>
                                          <p:attrName>ppt_h</p:attrName>
                                        </p:attrNameLst>
                                      </p:cBhvr>
                                      <p:tavLst>
                                        <p:tav tm="0">
                                          <p:val>
                                            <p:fltVal val="0"/>
                                          </p:val>
                                        </p:tav>
                                        <p:tav tm="100000">
                                          <p:val>
                                            <p:strVal val="#ppt_h"/>
                                          </p:val>
                                        </p:tav>
                                      </p:tavLst>
                                    </p:anim>
                                    <p:animEffect transition="in" filter="fade">
                                      <p:cBhvr>
                                        <p:cTn id="41" dur="500"/>
                                        <p:tgtEl>
                                          <p:spTgt spid="66"/>
                                        </p:tgtEl>
                                      </p:cBhvr>
                                    </p:animEffect>
                                  </p:childTnLst>
                                </p:cTn>
                              </p:par>
                            </p:childTnLst>
                          </p:cTn>
                        </p:par>
                        <p:par>
                          <p:cTn id="42" fill="hold">
                            <p:stCondLst>
                              <p:cond delay="3650"/>
                            </p:stCondLst>
                            <p:childTnLst>
                              <p:par>
                                <p:cTn id="43" presetID="53" presetClass="entr" presetSubtype="16" fill="hold" nodeType="after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p:cTn id="45" dur="500" fill="hold"/>
                                        <p:tgtEl>
                                          <p:spTgt spid="65"/>
                                        </p:tgtEl>
                                        <p:attrNameLst>
                                          <p:attrName>ppt_w</p:attrName>
                                        </p:attrNameLst>
                                      </p:cBhvr>
                                      <p:tavLst>
                                        <p:tav tm="0">
                                          <p:val>
                                            <p:fltVal val="0"/>
                                          </p:val>
                                        </p:tav>
                                        <p:tav tm="100000">
                                          <p:val>
                                            <p:strVal val="#ppt_w"/>
                                          </p:val>
                                        </p:tav>
                                      </p:tavLst>
                                    </p:anim>
                                    <p:anim calcmode="lin" valueType="num">
                                      <p:cBhvr>
                                        <p:cTn id="46" dur="500" fill="hold"/>
                                        <p:tgtEl>
                                          <p:spTgt spid="65"/>
                                        </p:tgtEl>
                                        <p:attrNameLst>
                                          <p:attrName>ppt_h</p:attrName>
                                        </p:attrNameLst>
                                      </p:cBhvr>
                                      <p:tavLst>
                                        <p:tav tm="0">
                                          <p:val>
                                            <p:fltVal val="0"/>
                                          </p:val>
                                        </p:tav>
                                        <p:tav tm="100000">
                                          <p:val>
                                            <p:strVal val="#ppt_h"/>
                                          </p:val>
                                        </p:tav>
                                      </p:tavLst>
                                    </p:anim>
                                    <p:animEffect transition="in" filter="fade">
                                      <p:cBhvr>
                                        <p:cTn id="47" dur="500"/>
                                        <p:tgtEl>
                                          <p:spTgt spid="65"/>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4150"/>
                            </p:stCondLst>
                            <p:childTnLst>
                              <p:par>
                                <p:cTn id="54" presetID="42"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anim calcmode="lin" valueType="num">
                                      <p:cBhvr>
                                        <p:cTn id="57" dur="500" fill="hold"/>
                                        <p:tgtEl>
                                          <p:spTgt spid="14"/>
                                        </p:tgtEl>
                                        <p:attrNameLst>
                                          <p:attrName>ppt_x</p:attrName>
                                        </p:attrNameLst>
                                      </p:cBhvr>
                                      <p:tavLst>
                                        <p:tav tm="0">
                                          <p:val>
                                            <p:strVal val="#ppt_x"/>
                                          </p:val>
                                        </p:tav>
                                        <p:tav tm="100000">
                                          <p:val>
                                            <p:strVal val="#ppt_x"/>
                                          </p:val>
                                        </p:tav>
                                      </p:tavLst>
                                    </p:anim>
                                    <p:anim calcmode="lin" valueType="num">
                                      <p:cBhvr>
                                        <p:cTn id="5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2137386" y="2845146"/>
            <a:ext cx="3953186" cy="1159459"/>
          </a:xfrm>
          <a:prstGeom prst="roundRect">
            <a:avLst>
              <a:gd name="adj" fmla="val 111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健康</a:t>
            </a:r>
            <a:r>
              <a:rPr 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101</a:t>
            </a:r>
          </a:p>
          <a:p>
            <a:pPr marL="0" lvl="1" algn="ctr"/>
            <a:r>
              <a:rPr 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Wellness 101</a:t>
            </a:r>
          </a:p>
        </p:txBody>
      </p:sp>
      <p:sp>
        <p:nvSpPr>
          <p:cNvPr id="11" name="Rounded Rectangle 10"/>
          <p:cNvSpPr/>
          <p:nvPr/>
        </p:nvSpPr>
        <p:spPr>
          <a:xfrm>
            <a:off x="2137386" y="4090471"/>
            <a:ext cx="3953186" cy="1159459"/>
          </a:xfrm>
          <a:prstGeom prst="roundRect">
            <a:avLst>
              <a:gd name="adj" fmla="val 1111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美妆</a:t>
            </a:r>
            <a:r>
              <a:rPr lang="zh-CN"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派对</a:t>
            </a:r>
            <a:endParaRPr lang="en-US" altLang="zh-CN" sz="28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Beauty Events</a:t>
            </a:r>
          </a:p>
        </p:txBody>
      </p:sp>
      <p:sp>
        <p:nvSpPr>
          <p:cNvPr id="12" name="Rounded Rectangle 11"/>
          <p:cNvSpPr/>
          <p:nvPr/>
        </p:nvSpPr>
        <p:spPr>
          <a:xfrm>
            <a:off x="6206936" y="2845146"/>
            <a:ext cx="3953186" cy="1159459"/>
          </a:xfrm>
          <a:prstGeom prst="roundRect">
            <a:avLst>
              <a:gd name="adj" fmla="val 111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个人保养</a:t>
            </a:r>
            <a:endParaRPr lang="en-US" altLang="zh-CN" sz="28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Look Good, Feel Good</a:t>
            </a:r>
          </a:p>
        </p:txBody>
      </p:sp>
      <p:sp>
        <p:nvSpPr>
          <p:cNvPr id="13" name="Rounded Rectangle 12"/>
          <p:cNvSpPr/>
          <p:nvPr/>
        </p:nvSpPr>
        <p:spPr>
          <a:xfrm>
            <a:off x="6206936" y="4090471"/>
            <a:ext cx="3953186" cy="1159459"/>
          </a:xfrm>
          <a:prstGeom prst="roundRect">
            <a:avLst>
              <a:gd name="adj" fmla="val 111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endParaRPr 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TLS</a:t>
            </a:r>
            <a:r>
              <a:rPr lang="en-US" sz="2800" dirty="0">
                <a:ln w="3175">
                  <a:noFill/>
                </a:ln>
                <a:solidFill>
                  <a:prstClr val="white"/>
                </a:solidFill>
                <a:latin typeface="Microsoft JhengHei" panose="020B0604030504040204" pitchFamily="34" charset="-120"/>
                <a:ea typeface="Microsoft JhengHei" panose="020B0604030504040204" pitchFamily="34" charset="-120"/>
              </a:rPr>
              <a:t>™</a:t>
            </a:r>
            <a:r>
              <a:rPr lang="zh-TW"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rPr>
              <a:t>概览</a:t>
            </a:r>
            <a:endParaRPr lang="en-US" altLang="zh-TW" sz="28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2800" dirty="0">
                <a:ln>
                  <a:solidFill>
                    <a:prstClr val="white"/>
                  </a:solidFill>
                </a:ln>
                <a:solidFill>
                  <a:prstClr val="white"/>
                </a:solidFill>
              </a:rPr>
              <a:t>TLS</a:t>
            </a:r>
            <a:r>
              <a:rPr lang="en-US" sz="2800" dirty="0">
                <a:ln w="3175">
                  <a:noFill/>
                </a:ln>
                <a:solidFill>
                  <a:prstClr val="white"/>
                </a:solidFill>
              </a:rPr>
              <a:t>™</a:t>
            </a:r>
            <a:r>
              <a:rPr lang="en-US" sz="2800" dirty="0">
                <a:ln>
                  <a:solidFill>
                    <a:prstClr val="white"/>
                  </a:solidFill>
                </a:ln>
                <a:solidFill>
                  <a:prstClr val="white"/>
                </a:solidFill>
              </a:rPr>
              <a:t> overview</a:t>
            </a:r>
            <a:endParaRPr lang="en-US" altLang="zh-TW" sz="28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endParaRPr 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2" name="TextBox 1"/>
          <p:cNvSpPr txBox="1"/>
          <p:nvPr/>
        </p:nvSpPr>
        <p:spPr>
          <a:xfrm>
            <a:off x="1324122" y="368774"/>
            <a:ext cx="9609756" cy="1446550"/>
          </a:xfrm>
          <a:prstGeom prst="rect">
            <a:avLst/>
          </a:prstGeom>
          <a:noFill/>
        </p:spPr>
        <p:txBody>
          <a:bodyPr wrap="square" rtlCol="0">
            <a:spAutoFit/>
          </a:bodyPr>
          <a:lstStyle/>
          <a:p>
            <a:pPr algn="ctr"/>
            <a:r>
              <a:rPr lang="zh-CN" altLang="en-US" sz="44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家庭事业展示会</a:t>
            </a:r>
            <a:endParaRPr lang="en-US" altLang="zh-CN" sz="44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sz="4400" b="1" cap="all" dirty="0">
                <a:ln w="3175">
                  <a:solidFill>
                    <a:prstClr val="white"/>
                  </a:solidFill>
                </a:ln>
                <a:solidFill>
                  <a:prstClr val="white"/>
                </a:solidFill>
              </a:rPr>
              <a:t>HOME PRESENTATION</a:t>
            </a:r>
          </a:p>
        </p:txBody>
      </p:sp>
      <p:sp>
        <p:nvSpPr>
          <p:cNvPr id="3" name="Rectangle 2"/>
          <p:cNvSpPr/>
          <p:nvPr/>
        </p:nvSpPr>
        <p:spPr>
          <a:xfrm>
            <a:off x="3997610" y="1961819"/>
            <a:ext cx="4229794" cy="461665"/>
          </a:xfrm>
          <a:prstGeom prst="rect">
            <a:avLst/>
          </a:prstGeom>
        </p:spPr>
        <p:txBody>
          <a:bodyPr wrap="none">
            <a:spAutoFit/>
          </a:bodyPr>
          <a:lstStyle/>
          <a:p>
            <a:pPr algn="ct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选择一个主题</a:t>
            </a:r>
            <a:r>
              <a:rPr lang="en-US" altLang="zh-TW" sz="2400" dirty="0">
                <a:ln>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sz="2400" dirty="0">
                <a:ln>
                  <a:solidFill>
                    <a:prstClr val="white"/>
                  </a:solidFill>
                </a:ln>
                <a:solidFill>
                  <a:prstClr val="white"/>
                </a:solidFill>
              </a:rPr>
              <a:t>Choose a theme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291138" y="269804"/>
            <a:ext cx="9609756" cy="1446550"/>
          </a:xfrm>
          <a:prstGeom prst="rect">
            <a:avLst/>
          </a:prstGeom>
          <a:noFill/>
        </p:spPr>
        <p:txBody>
          <a:bodyPr wrap="square" rtlCol="0">
            <a:spAutoFit/>
          </a:bodyPr>
          <a:lstStyle/>
          <a:p>
            <a:pPr algn="ctr"/>
            <a:r>
              <a:rPr lang="zh-CN" altLang="en-US" sz="44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家庭事业展示会</a:t>
            </a:r>
            <a:endParaRPr lang="en-US" altLang="zh-CN" sz="44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sz="4400" b="1" cap="all" dirty="0">
                <a:ln w="3175">
                  <a:solidFill>
                    <a:prstClr val="white"/>
                  </a:solidFill>
                </a:ln>
                <a:solidFill>
                  <a:prstClr val="white"/>
                </a:solidFill>
              </a:rPr>
              <a:t>HOME PRESENTATION</a:t>
            </a:r>
          </a:p>
        </p:txBody>
      </p:sp>
      <p:sp>
        <p:nvSpPr>
          <p:cNvPr id="3" name="Rectangle 2"/>
          <p:cNvSpPr/>
          <p:nvPr/>
        </p:nvSpPr>
        <p:spPr>
          <a:xfrm>
            <a:off x="4774121" y="1789516"/>
            <a:ext cx="2561969" cy="461665"/>
          </a:xfrm>
          <a:prstGeom prst="rect">
            <a:avLst/>
          </a:prstGeom>
        </p:spPr>
        <p:txBody>
          <a:bodyPr wrap="none">
            <a:spAutoFit/>
          </a:bodyPr>
          <a:lstStyle/>
          <a:p>
            <a:pPr algn="ct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邀请</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来宾</a:t>
            </a:r>
            <a:r>
              <a:rPr lang="en-US" altLang="zh-CN" sz="2400" dirty="0">
                <a:ln>
                  <a:solidFill>
                    <a:prstClr val="white"/>
                  </a:solidFill>
                </a:ln>
                <a:solidFill>
                  <a:prstClr val="white"/>
                </a:solidFill>
                <a:latin typeface="Microsoft JhengHei" panose="020B0604030504040204" pitchFamily="34" charset="-120"/>
                <a:ea typeface="Microsoft JhengHei" panose="020B0604030504040204" pitchFamily="34" charset="-120"/>
              </a:rPr>
              <a:t>  Inviting</a:t>
            </a:r>
            <a:endPar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0" name="Rectangle 9"/>
          <p:cNvSpPr/>
          <p:nvPr/>
        </p:nvSpPr>
        <p:spPr>
          <a:xfrm>
            <a:off x="1851975" y="4373259"/>
            <a:ext cx="2031325" cy="923330"/>
          </a:xfrm>
          <a:prstGeom prst="rect">
            <a:avLst/>
          </a:prstGeom>
        </p:spPr>
        <p:txBody>
          <a:bodyPr wrap="none">
            <a:spAutoFit/>
          </a:bodyPr>
          <a:lstStyle/>
          <a:p>
            <a:pPr marL="0" lvl="1" algn="ctr" defTabSz="1216660"/>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打</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电话</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发</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简讯、</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defTabSz="1216660"/>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发</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电邮</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defTabSz="1216660"/>
            <a:r>
              <a:rPr lang="en-US" dirty="0">
                <a:ln w="3175">
                  <a:solidFill>
                    <a:prstClr val="white"/>
                  </a:solidFill>
                </a:ln>
                <a:solidFill>
                  <a:prstClr val="white"/>
                </a:solidFill>
              </a:rPr>
              <a:t>Call, text, email</a:t>
            </a:r>
          </a:p>
        </p:txBody>
      </p:sp>
      <p:sp>
        <p:nvSpPr>
          <p:cNvPr id="11" name="Rectangle 10"/>
          <p:cNvSpPr/>
          <p:nvPr/>
        </p:nvSpPr>
        <p:spPr>
          <a:xfrm>
            <a:off x="3969581" y="4373291"/>
            <a:ext cx="1954925" cy="2031325"/>
          </a:xfrm>
          <a:prstGeom prst="rect">
            <a:avLst/>
          </a:prstGeom>
        </p:spPr>
        <p:txBody>
          <a:bodyPr wrap="square">
            <a:spAutoFit/>
          </a:bodyPr>
          <a:lstStyle/>
          <a:p>
            <a:pPr marL="0" lvl="1" algn="ctr" defTabSz="1216660"/>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询问顾客</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有哪些</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有兴趣</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了解</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的</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defTabSz="1216660"/>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事项</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defTabSz="1216660"/>
            <a:r>
              <a:rPr lang="en-US" dirty="0">
                <a:ln w="3175">
                  <a:solidFill>
                    <a:prstClr val="white"/>
                  </a:solidFill>
                </a:ln>
                <a:solidFill>
                  <a:prstClr val="white"/>
                </a:solidFill>
              </a:rPr>
              <a:t>Ask what your guests are interested in learning about</a:t>
            </a:r>
          </a:p>
        </p:txBody>
      </p:sp>
      <p:sp>
        <p:nvSpPr>
          <p:cNvPr id="12" name="Rectangle 11"/>
          <p:cNvSpPr/>
          <p:nvPr/>
        </p:nvSpPr>
        <p:spPr>
          <a:xfrm>
            <a:off x="6278292" y="4373291"/>
            <a:ext cx="1737762" cy="1200329"/>
          </a:xfrm>
          <a:prstGeom prst="rect">
            <a:avLst/>
          </a:prstGeom>
        </p:spPr>
        <p:txBody>
          <a:bodyPr wrap="square">
            <a:spAutoFit/>
          </a:bodyPr>
          <a:lstStyle/>
          <a:p>
            <a:pPr marL="0" lvl="1" algn="ctr" defTabSz="1216660"/>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告诉顾客出席的演讲者</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defTabSz="1216660"/>
            <a:r>
              <a:rPr lang="en-US" dirty="0">
                <a:ln w="3175">
                  <a:solidFill>
                    <a:prstClr val="white"/>
                  </a:solidFill>
                </a:ln>
                <a:solidFill>
                  <a:prstClr val="white"/>
                </a:solidFill>
              </a:rPr>
              <a:t>Edify who the speaker will be</a:t>
            </a:r>
          </a:p>
        </p:txBody>
      </p:sp>
      <p:sp>
        <p:nvSpPr>
          <p:cNvPr id="13" name="Rectangle 12"/>
          <p:cNvSpPr/>
          <p:nvPr/>
        </p:nvSpPr>
        <p:spPr>
          <a:xfrm>
            <a:off x="8597390" y="4373291"/>
            <a:ext cx="1724376" cy="923330"/>
          </a:xfrm>
          <a:prstGeom prst="rect">
            <a:avLst/>
          </a:prstGeom>
        </p:spPr>
        <p:txBody>
          <a:bodyPr wrap="square">
            <a:spAutoFit/>
          </a:bodyPr>
          <a:lstStyle/>
          <a:p>
            <a:pPr marL="0" lvl="1" algn="ctr" defTabSz="1216660"/>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确定</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来宾人数</a:t>
            </a:r>
            <a:endParaRPr lang="en-US" altLang="zh-CN"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defTabSz="1216660"/>
            <a:r>
              <a:rPr lang="en-US" dirty="0">
                <a:ln w="3175">
                  <a:solidFill>
                    <a:prstClr val="white"/>
                  </a:solidFill>
                </a:ln>
                <a:solidFill>
                  <a:prstClr val="white"/>
                </a:solidFill>
              </a:rPr>
              <a:t>Confirm attendance</a:t>
            </a:r>
          </a:p>
        </p:txBody>
      </p:sp>
      <p:grpSp>
        <p:nvGrpSpPr>
          <p:cNvPr id="71" name="Group 70"/>
          <p:cNvGrpSpPr/>
          <p:nvPr/>
        </p:nvGrpSpPr>
        <p:grpSpPr>
          <a:xfrm>
            <a:off x="2152787" y="2695906"/>
            <a:ext cx="1463040" cy="1463040"/>
            <a:chOff x="1006552" y="2695906"/>
            <a:chExt cx="1463040" cy="1463040"/>
          </a:xfrm>
        </p:grpSpPr>
        <p:sp>
          <p:nvSpPr>
            <p:cNvPr id="4" name="Rounded Rectangle 3"/>
            <p:cNvSpPr/>
            <p:nvPr/>
          </p:nvSpPr>
          <p:spPr>
            <a:xfrm>
              <a:off x="1006552" y="2695906"/>
              <a:ext cx="1463040" cy="14630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30" name="Freeform 6"/>
            <p:cNvSpPr/>
            <p:nvPr/>
          </p:nvSpPr>
          <p:spPr bwMode="auto">
            <a:xfrm>
              <a:off x="1219386" y="3427426"/>
              <a:ext cx="401596" cy="402532"/>
            </a:xfrm>
            <a:custGeom>
              <a:avLst/>
              <a:gdLst>
                <a:gd name="T0" fmla="*/ 711 w 3291"/>
                <a:gd name="T1" fmla="*/ 6 h 3299"/>
                <a:gd name="T2" fmla="*/ 771 w 3291"/>
                <a:gd name="T3" fmla="*/ 45 h 3299"/>
                <a:gd name="T4" fmla="*/ 1182 w 3291"/>
                <a:gd name="T5" fmla="*/ 800 h 3299"/>
                <a:gd name="T6" fmla="*/ 1203 w 3291"/>
                <a:gd name="T7" fmla="*/ 890 h 3299"/>
                <a:gd name="T8" fmla="*/ 1177 w 3291"/>
                <a:gd name="T9" fmla="*/ 984 h 3299"/>
                <a:gd name="T10" fmla="*/ 969 w 3291"/>
                <a:gd name="T11" fmla="*/ 1205 h 3299"/>
                <a:gd name="T12" fmla="*/ 953 w 3291"/>
                <a:gd name="T13" fmla="*/ 1243 h 3299"/>
                <a:gd name="T14" fmla="*/ 974 w 3291"/>
                <a:gd name="T15" fmla="*/ 1333 h 3299"/>
                <a:gd name="T16" fmla="*/ 1033 w 3291"/>
                <a:gd name="T17" fmla="*/ 1457 h 3299"/>
                <a:gd name="T18" fmla="*/ 1110 w 3291"/>
                <a:gd name="T19" fmla="*/ 1580 h 3299"/>
                <a:gd name="T20" fmla="*/ 1209 w 3291"/>
                <a:gd name="T21" fmla="*/ 1711 h 3299"/>
                <a:gd name="T22" fmla="*/ 1339 w 3291"/>
                <a:gd name="T23" fmla="*/ 1853 h 3299"/>
                <a:gd name="T24" fmla="*/ 1491 w 3291"/>
                <a:gd name="T25" fmla="*/ 2003 h 3299"/>
                <a:gd name="T26" fmla="*/ 1627 w 3291"/>
                <a:gd name="T27" fmla="*/ 2123 h 3299"/>
                <a:gd name="T28" fmla="*/ 1760 w 3291"/>
                <a:gd name="T29" fmla="*/ 2218 h 3299"/>
                <a:gd name="T30" fmla="*/ 1873 w 3291"/>
                <a:gd name="T31" fmla="*/ 2285 h 3299"/>
                <a:gd name="T32" fmla="*/ 1957 w 3291"/>
                <a:gd name="T33" fmla="*/ 2323 h 3299"/>
                <a:gd name="T34" fmla="*/ 2042 w 3291"/>
                <a:gd name="T35" fmla="*/ 2345 h 3299"/>
                <a:gd name="T36" fmla="*/ 2078 w 3291"/>
                <a:gd name="T37" fmla="*/ 2333 h 3299"/>
                <a:gd name="T38" fmla="*/ 2311 w 3291"/>
                <a:gd name="T39" fmla="*/ 2105 h 3299"/>
                <a:gd name="T40" fmla="*/ 2399 w 3291"/>
                <a:gd name="T41" fmla="*/ 2071 h 3299"/>
                <a:gd name="T42" fmla="*/ 2486 w 3291"/>
                <a:gd name="T43" fmla="*/ 2074 h 3299"/>
                <a:gd name="T44" fmla="*/ 2530 w 3291"/>
                <a:gd name="T45" fmla="*/ 2090 h 3299"/>
                <a:gd name="T46" fmla="*/ 3251 w 3291"/>
                <a:gd name="T47" fmla="*/ 2528 h 3299"/>
                <a:gd name="T48" fmla="*/ 3289 w 3291"/>
                <a:gd name="T49" fmla="*/ 2603 h 3299"/>
                <a:gd name="T50" fmla="*/ 3277 w 3291"/>
                <a:gd name="T51" fmla="*/ 2693 h 3299"/>
                <a:gd name="T52" fmla="*/ 2777 w 3291"/>
                <a:gd name="T53" fmla="*/ 3205 h 3299"/>
                <a:gd name="T54" fmla="*/ 2696 w 3291"/>
                <a:gd name="T55" fmla="*/ 3264 h 3299"/>
                <a:gd name="T56" fmla="*/ 2596 w 3291"/>
                <a:gd name="T57" fmla="*/ 3295 h 3299"/>
                <a:gd name="T58" fmla="*/ 2555 w 3291"/>
                <a:gd name="T59" fmla="*/ 3298 h 3299"/>
                <a:gd name="T60" fmla="*/ 2477 w 3291"/>
                <a:gd name="T61" fmla="*/ 3296 h 3299"/>
                <a:gd name="T62" fmla="*/ 2362 w 3291"/>
                <a:gd name="T63" fmla="*/ 3283 h 3299"/>
                <a:gd name="T64" fmla="*/ 2209 w 3291"/>
                <a:gd name="T65" fmla="*/ 3254 h 3299"/>
                <a:gd name="T66" fmla="*/ 2022 w 3291"/>
                <a:gd name="T67" fmla="*/ 3193 h 3299"/>
                <a:gd name="T68" fmla="*/ 1826 w 3291"/>
                <a:gd name="T69" fmla="*/ 3106 h 3299"/>
                <a:gd name="T70" fmla="*/ 1618 w 3291"/>
                <a:gd name="T71" fmla="*/ 2992 h 3299"/>
                <a:gd name="T72" fmla="*/ 1389 w 3291"/>
                <a:gd name="T73" fmla="*/ 2843 h 3299"/>
                <a:gd name="T74" fmla="*/ 1145 w 3291"/>
                <a:gd name="T75" fmla="*/ 2650 h 3299"/>
                <a:gd name="T76" fmla="*/ 889 w 3291"/>
                <a:gd name="T77" fmla="*/ 2408 h 3299"/>
                <a:gd name="T78" fmla="*/ 665 w 3291"/>
                <a:gd name="T79" fmla="*/ 2172 h 3299"/>
                <a:gd name="T80" fmla="*/ 484 w 3291"/>
                <a:gd name="T81" fmla="*/ 1946 h 3299"/>
                <a:gd name="T82" fmla="*/ 315 w 3291"/>
                <a:gd name="T83" fmla="*/ 1694 h 3299"/>
                <a:gd name="T84" fmla="*/ 189 w 3291"/>
                <a:gd name="T85" fmla="*/ 1466 h 3299"/>
                <a:gd name="T86" fmla="*/ 102 w 3291"/>
                <a:gd name="T87" fmla="*/ 1263 h 3299"/>
                <a:gd name="T88" fmla="*/ 46 w 3291"/>
                <a:gd name="T89" fmla="*/ 1085 h 3299"/>
                <a:gd name="T90" fmla="*/ 14 w 3291"/>
                <a:gd name="T91" fmla="*/ 938 h 3299"/>
                <a:gd name="T92" fmla="*/ 1 w 3291"/>
                <a:gd name="T93" fmla="*/ 823 h 3299"/>
                <a:gd name="T94" fmla="*/ 2 w 3291"/>
                <a:gd name="T95" fmla="*/ 738 h 3299"/>
                <a:gd name="T96" fmla="*/ 4 w 3291"/>
                <a:gd name="T97" fmla="*/ 696 h 3299"/>
                <a:gd name="T98" fmla="*/ 35 w 3291"/>
                <a:gd name="T99" fmla="*/ 596 h 3299"/>
                <a:gd name="T100" fmla="*/ 94 w 3291"/>
                <a:gd name="T101" fmla="*/ 514 h 3299"/>
                <a:gd name="T102" fmla="*/ 610 w 3291"/>
                <a:gd name="T103" fmla="*/ 12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91" h="3299">
                  <a:moveTo>
                    <a:pt x="669" y="0"/>
                  </a:moveTo>
                  <a:lnTo>
                    <a:pt x="691" y="1"/>
                  </a:lnTo>
                  <a:lnTo>
                    <a:pt x="711" y="6"/>
                  </a:lnTo>
                  <a:lnTo>
                    <a:pt x="731" y="14"/>
                  </a:lnTo>
                  <a:lnTo>
                    <a:pt x="749" y="26"/>
                  </a:lnTo>
                  <a:lnTo>
                    <a:pt x="771" y="45"/>
                  </a:lnTo>
                  <a:lnTo>
                    <a:pt x="791" y="66"/>
                  </a:lnTo>
                  <a:lnTo>
                    <a:pt x="808" y="90"/>
                  </a:lnTo>
                  <a:lnTo>
                    <a:pt x="1182" y="800"/>
                  </a:lnTo>
                  <a:lnTo>
                    <a:pt x="1194" y="829"/>
                  </a:lnTo>
                  <a:lnTo>
                    <a:pt x="1202" y="859"/>
                  </a:lnTo>
                  <a:lnTo>
                    <a:pt x="1203" y="890"/>
                  </a:lnTo>
                  <a:lnTo>
                    <a:pt x="1199" y="922"/>
                  </a:lnTo>
                  <a:lnTo>
                    <a:pt x="1190" y="954"/>
                  </a:lnTo>
                  <a:lnTo>
                    <a:pt x="1177" y="984"/>
                  </a:lnTo>
                  <a:lnTo>
                    <a:pt x="1160" y="1011"/>
                  </a:lnTo>
                  <a:lnTo>
                    <a:pt x="1140" y="1035"/>
                  </a:lnTo>
                  <a:lnTo>
                    <a:pt x="969" y="1205"/>
                  </a:lnTo>
                  <a:lnTo>
                    <a:pt x="963" y="1214"/>
                  </a:lnTo>
                  <a:lnTo>
                    <a:pt x="957" y="1228"/>
                  </a:lnTo>
                  <a:lnTo>
                    <a:pt x="953" y="1243"/>
                  </a:lnTo>
                  <a:lnTo>
                    <a:pt x="952" y="1255"/>
                  </a:lnTo>
                  <a:lnTo>
                    <a:pt x="961" y="1293"/>
                  </a:lnTo>
                  <a:lnTo>
                    <a:pt x="974" y="1333"/>
                  </a:lnTo>
                  <a:lnTo>
                    <a:pt x="992" y="1376"/>
                  </a:lnTo>
                  <a:lnTo>
                    <a:pt x="1014" y="1422"/>
                  </a:lnTo>
                  <a:lnTo>
                    <a:pt x="1033" y="1457"/>
                  </a:lnTo>
                  <a:lnTo>
                    <a:pt x="1055" y="1495"/>
                  </a:lnTo>
                  <a:lnTo>
                    <a:pt x="1081" y="1536"/>
                  </a:lnTo>
                  <a:lnTo>
                    <a:pt x="1110" y="1580"/>
                  </a:lnTo>
                  <a:lnTo>
                    <a:pt x="1143" y="1627"/>
                  </a:lnTo>
                  <a:lnTo>
                    <a:pt x="1174" y="1668"/>
                  </a:lnTo>
                  <a:lnTo>
                    <a:pt x="1209" y="1711"/>
                  </a:lnTo>
                  <a:lnTo>
                    <a:pt x="1249" y="1756"/>
                  </a:lnTo>
                  <a:lnTo>
                    <a:pt x="1292" y="1804"/>
                  </a:lnTo>
                  <a:lnTo>
                    <a:pt x="1339" y="1853"/>
                  </a:lnTo>
                  <a:lnTo>
                    <a:pt x="1390" y="1905"/>
                  </a:lnTo>
                  <a:lnTo>
                    <a:pt x="1442" y="1956"/>
                  </a:lnTo>
                  <a:lnTo>
                    <a:pt x="1491" y="2003"/>
                  </a:lnTo>
                  <a:lnTo>
                    <a:pt x="1538" y="2047"/>
                  </a:lnTo>
                  <a:lnTo>
                    <a:pt x="1584" y="2087"/>
                  </a:lnTo>
                  <a:lnTo>
                    <a:pt x="1627" y="2123"/>
                  </a:lnTo>
                  <a:lnTo>
                    <a:pt x="1669" y="2155"/>
                  </a:lnTo>
                  <a:lnTo>
                    <a:pt x="1716" y="2188"/>
                  </a:lnTo>
                  <a:lnTo>
                    <a:pt x="1760" y="2218"/>
                  </a:lnTo>
                  <a:lnTo>
                    <a:pt x="1801" y="2244"/>
                  </a:lnTo>
                  <a:lnTo>
                    <a:pt x="1838" y="2266"/>
                  </a:lnTo>
                  <a:lnTo>
                    <a:pt x="1873" y="2285"/>
                  </a:lnTo>
                  <a:lnTo>
                    <a:pt x="1904" y="2300"/>
                  </a:lnTo>
                  <a:lnTo>
                    <a:pt x="1932" y="2313"/>
                  </a:lnTo>
                  <a:lnTo>
                    <a:pt x="1957" y="2323"/>
                  </a:lnTo>
                  <a:lnTo>
                    <a:pt x="1979" y="2331"/>
                  </a:lnTo>
                  <a:lnTo>
                    <a:pt x="1998" y="2336"/>
                  </a:lnTo>
                  <a:lnTo>
                    <a:pt x="2042" y="2345"/>
                  </a:lnTo>
                  <a:lnTo>
                    <a:pt x="2051" y="2344"/>
                  </a:lnTo>
                  <a:lnTo>
                    <a:pt x="2064" y="2339"/>
                  </a:lnTo>
                  <a:lnTo>
                    <a:pt x="2078" y="2333"/>
                  </a:lnTo>
                  <a:lnTo>
                    <a:pt x="2087" y="2327"/>
                  </a:lnTo>
                  <a:lnTo>
                    <a:pt x="2285" y="2125"/>
                  </a:lnTo>
                  <a:lnTo>
                    <a:pt x="2311" y="2105"/>
                  </a:lnTo>
                  <a:lnTo>
                    <a:pt x="2339" y="2089"/>
                  </a:lnTo>
                  <a:lnTo>
                    <a:pt x="2368" y="2078"/>
                  </a:lnTo>
                  <a:lnTo>
                    <a:pt x="2399" y="2071"/>
                  </a:lnTo>
                  <a:lnTo>
                    <a:pt x="2432" y="2069"/>
                  </a:lnTo>
                  <a:lnTo>
                    <a:pt x="2460" y="2070"/>
                  </a:lnTo>
                  <a:lnTo>
                    <a:pt x="2486" y="2074"/>
                  </a:lnTo>
                  <a:lnTo>
                    <a:pt x="2508" y="2081"/>
                  </a:lnTo>
                  <a:lnTo>
                    <a:pt x="2527" y="2090"/>
                  </a:lnTo>
                  <a:lnTo>
                    <a:pt x="2530" y="2090"/>
                  </a:lnTo>
                  <a:lnTo>
                    <a:pt x="3202" y="2488"/>
                  </a:lnTo>
                  <a:lnTo>
                    <a:pt x="3229" y="2507"/>
                  </a:lnTo>
                  <a:lnTo>
                    <a:pt x="3251" y="2528"/>
                  </a:lnTo>
                  <a:lnTo>
                    <a:pt x="3269" y="2551"/>
                  </a:lnTo>
                  <a:lnTo>
                    <a:pt x="3281" y="2576"/>
                  </a:lnTo>
                  <a:lnTo>
                    <a:pt x="3289" y="2603"/>
                  </a:lnTo>
                  <a:lnTo>
                    <a:pt x="3291" y="2635"/>
                  </a:lnTo>
                  <a:lnTo>
                    <a:pt x="3286" y="2665"/>
                  </a:lnTo>
                  <a:lnTo>
                    <a:pt x="3277" y="2693"/>
                  </a:lnTo>
                  <a:lnTo>
                    <a:pt x="3261" y="2719"/>
                  </a:lnTo>
                  <a:lnTo>
                    <a:pt x="3240" y="2743"/>
                  </a:lnTo>
                  <a:lnTo>
                    <a:pt x="2777" y="3205"/>
                  </a:lnTo>
                  <a:lnTo>
                    <a:pt x="2754" y="3227"/>
                  </a:lnTo>
                  <a:lnTo>
                    <a:pt x="2727" y="3247"/>
                  </a:lnTo>
                  <a:lnTo>
                    <a:pt x="2696" y="3264"/>
                  </a:lnTo>
                  <a:lnTo>
                    <a:pt x="2662" y="3278"/>
                  </a:lnTo>
                  <a:lnTo>
                    <a:pt x="2629" y="3289"/>
                  </a:lnTo>
                  <a:lnTo>
                    <a:pt x="2596" y="3295"/>
                  </a:lnTo>
                  <a:lnTo>
                    <a:pt x="2589" y="3296"/>
                  </a:lnTo>
                  <a:lnTo>
                    <a:pt x="2575" y="3297"/>
                  </a:lnTo>
                  <a:lnTo>
                    <a:pt x="2555" y="3298"/>
                  </a:lnTo>
                  <a:lnTo>
                    <a:pt x="2530" y="3299"/>
                  </a:lnTo>
                  <a:lnTo>
                    <a:pt x="2506" y="3298"/>
                  </a:lnTo>
                  <a:lnTo>
                    <a:pt x="2477" y="3296"/>
                  </a:lnTo>
                  <a:lnTo>
                    <a:pt x="2443" y="3293"/>
                  </a:lnTo>
                  <a:lnTo>
                    <a:pt x="2405" y="3289"/>
                  </a:lnTo>
                  <a:lnTo>
                    <a:pt x="2362" y="3283"/>
                  </a:lnTo>
                  <a:lnTo>
                    <a:pt x="2315" y="3276"/>
                  </a:lnTo>
                  <a:lnTo>
                    <a:pt x="2264" y="3267"/>
                  </a:lnTo>
                  <a:lnTo>
                    <a:pt x="2209" y="3254"/>
                  </a:lnTo>
                  <a:lnTo>
                    <a:pt x="2150" y="3237"/>
                  </a:lnTo>
                  <a:lnTo>
                    <a:pt x="2088" y="3217"/>
                  </a:lnTo>
                  <a:lnTo>
                    <a:pt x="2022" y="3193"/>
                  </a:lnTo>
                  <a:lnTo>
                    <a:pt x="1953" y="3164"/>
                  </a:lnTo>
                  <a:lnTo>
                    <a:pt x="1890" y="3137"/>
                  </a:lnTo>
                  <a:lnTo>
                    <a:pt x="1826" y="3106"/>
                  </a:lnTo>
                  <a:lnTo>
                    <a:pt x="1759" y="3071"/>
                  </a:lnTo>
                  <a:lnTo>
                    <a:pt x="1689" y="3033"/>
                  </a:lnTo>
                  <a:lnTo>
                    <a:pt x="1618" y="2992"/>
                  </a:lnTo>
                  <a:lnTo>
                    <a:pt x="1544" y="2946"/>
                  </a:lnTo>
                  <a:lnTo>
                    <a:pt x="1467" y="2897"/>
                  </a:lnTo>
                  <a:lnTo>
                    <a:pt x="1389" y="2843"/>
                  </a:lnTo>
                  <a:lnTo>
                    <a:pt x="1309" y="2784"/>
                  </a:lnTo>
                  <a:lnTo>
                    <a:pt x="1228" y="2720"/>
                  </a:lnTo>
                  <a:lnTo>
                    <a:pt x="1145" y="2650"/>
                  </a:lnTo>
                  <a:lnTo>
                    <a:pt x="1061" y="2574"/>
                  </a:lnTo>
                  <a:lnTo>
                    <a:pt x="976" y="2494"/>
                  </a:lnTo>
                  <a:lnTo>
                    <a:pt x="889" y="2408"/>
                  </a:lnTo>
                  <a:lnTo>
                    <a:pt x="809" y="2327"/>
                  </a:lnTo>
                  <a:lnTo>
                    <a:pt x="735" y="2249"/>
                  </a:lnTo>
                  <a:lnTo>
                    <a:pt x="665" y="2172"/>
                  </a:lnTo>
                  <a:lnTo>
                    <a:pt x="600" y="2096"/>
                  </a:lnTo>
                  <a:lnTo>
                    <a:pt x="540" y="2020"/>
                  </a:lnTo>
                  <a:lnTo>
                    <a:pt x="484" y="1946"/>
                  </a:lnTo>
                  <a:lnTo>
                    <a:pt x="423" y="1860"/>
                  </a:lnTo>
                  <a:lnTo>
                    <a:pt x="366" y="1775"/>
                  </a:lnTo>
                  <a:lnTo>
                    <a:pt x="315" y="1694"/>
                  </a:lnTo>
                  <a:lnTo>
                    <a:pt x="268" y="1616"/>
                  </a:lnTo>
                  <a:lnTo>
                    <a:pt x="226" y="1540"/>
                  </a:lnTo>
                  <a:lnTo>
                    <a:pt x="189" y="1466"/>
                  </a:lnTo>
                  <a:lnTo>
                    <a:pt x="156" y="1395"/>
                  </a:lnTo>
                  <a:lnTo>
                    <a:pt x="127" y="1328"/>
                  </a:lnTo>
                  <a:lnTo>
                    <a:pt x="102" y="1263"/>
                  </a:lnTo>
                  <a:lnTo>
                    <a:pt x="80" y="1200"/>
                  </a:lnTo>
                  <a:lnTo>
                    <a:pt x="62" y="1141"/>
                  </a:lnTo>
                  <a:lnTo>
                    <a:pt x="46" y="1085"/>
                  </a:lnTo>
                  <a:lnTo>
                    <a:pt x="33" y="1033"/>
                  </a:lnTo>
                  <a:lnTo>
                    <a:pt x="22" y="984"/>
                  </a:lnTo>
                  <a:lnTo>
                    <a:pt x="14" y="938"/>
                  </a:lnTo>
                  <a:lnTo>
                    <a:pt x="8" y="896"/>
                  </a:lnTo>
                  <a:lnTo>
                    <a:pt x="3" y="858"/>
                  </a:lnTo>
                  <a:lnTo>
                    <a:pt x="1" y="823"/>
                  </a:lnTo>
                  <a:lnTo>
                    <a:pt x="0" y="792"/>
                  </a:lnTo>
                  <a:lnTo>
                    <a:pt x="0" y="765"/>
                  </a:lnTo>
                  <a:lnTo>
                    <a:pt x="2" y="738"/>
                  </a:lnTo>
                  <a:lnTo>
                    <a:pt x="3" y="717"/>
                  </a:lnTo>
                  <a:lnTo>
                    <a:pt x="3" y="703"/>
                  </a:lnTo>
                  <a:lnTo>
                    <a:pt x="4" y="696"/>
                  </a:lnTo>
                  <a:lnTo>
                    <a:pt x="10" y="662"/>
                  </a:lnTo>
                  <a:lnTo>
                    <a:pt x="21" y="629"/>
                  </a:lnTo>
                  <a:lnTo>
                    <a:pt x="35" y="596"/>
                  </a:lnTo>
                  <a:lnTo>
                    <a:pt x="52" y="564"/>
                  </a:lnTo>
                  <a:lnTo>
                    <a:pt x="72" y="537"/>
                  </a:lnTo>
                  <a:lnTo>
                    <a:pt x="94" y="514"/>
                  </a:lnTo>
                  <a:lnTo>
                    <a:pt x="557" y="49"/>
                  </a:lnTo>
                  <a:lnTo>
                    <a:pt x="583" y="27"/>
                  </a:lnTo>
                  <a:lnTo>
                    <a:pt x="610" y="12"/>
                  </a:lnTo>
                  <a:lnTo>
                    <a:pt x="638" y="3"/>
                  </a:lnTo>
                  <a:lnTo>
                    <a:pt x="669"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8" name="Freeform 11"/>
            <p:cNvSpPr>
              <a:spLocks noEditPoints="1"/>
            </p:cNvSpPr>
            <p:nvPr/>
          </p:nvSpPr>
          <p:spPr bwMode="auto">
            <a:xfrm>
              <a:off x="1533178" y="3007930"/>
              <a:ext cx="390525" cy="390525"/>
            </a:xfrm>
            <a:custGeom>
              <a:avLst/>
              <a:gdLst>
                <a:gd name="T0" fmla="*/ 2927 w 3444"/>
                <a:gd name="T1" fmla="*/ 689 h 3444"/>
                <a:gd name="T2" fmla="*/ 3272 w 3444"/>
                <a:gd name="T3" fmla="*/ 689 h 3444"/>
                <a:gd name="T4" fmla="*/ 3305 w 3444"/>
                <a:gd name="T5" fmla="*/ 691 h 3444"/>
                <a:gd name="T6" fmla="*/ 3335 w 3444"/>
                <a:gd name="T7" fmla="*/ 698 h 3444"/>
                <a:gd name="T8" fmla="*/ 3363 w 3444"/>
                <a:gd name="T9" fmla="*/ 711 h 3444"/>
                <a:gd name="T10" fmla="*/ 3387 w 3444"/>
                <a:gd name="T11" fmla="*/ 726 h 3444"/>
                <a:gd name="T12" fmla="*/ 3406 w 3444"/>
                <a:gd name="T13" fmla="*/ 746 h 3444"/>
                <a:gd name="T14" fmla="*/ 3422 w 3444"/>
                <a:gd name="T15" fmla="*/ 770 h 3444"/>
                <a:gd name="T16" fmla="*/ 3435 w 3444"/>
                <a:gd name="T17" fmla="*/ 797 h 3444"/>
                <a:gd name="T18" fmla="*/ 3442 w 3444"/>
                <a:gd name="T19" fmla="*/ 828 h 3444"/>
                <a:gd name="T20" fmla="*/ 3444 w 3444"/>
                <a:gd name="T21" fmla="*/ 861 h 3444"/>
                <a:gd name="T22" fmla="*/ 3444 w 3444"/>
                <a:gd name="T23" fmla="*/ 3444 h 3444"/>
                <a:gd name="T24" fmla="*/ 2755 w 3444"/>
                <a:gd name="T25" fmla="*/ 2755 h 3444"/>
                <a:gd name="T26" fmla="*/ 861 w 3444"/>
                <a:gd name="T27" fmla="*/ 2755 h 3444"/>
                <a:gd name="T28" fmla="*/ 828 w 3444"/>
                <a:gd name="T29" fmla="*/ 2753 h 3444"/>
                <a:gd name="T30" fmla="*/ 797 w 3444"/>
                <a:gd name="T31" fmla="*/ 2746 h 3444"/>
                <a:gd name="T32" fmla="*/ 770 w 3444"/>
                <a:gd name="T33" fmla="*/ 2733 h 3444"/>
                <a:gd name="T34" fmla="*/ 746 w 3444"/>
                <a:gd name="T35" fmla="*/ 2718 h 3444"/>
                <a:gd name="T36" fmla="*/ 726 w 3444"/>
                <a:gd name="T37" fmla="*/ 2698 h 3444"/>
                <a:gd name="T38" fmla="*/ 711 w 3444"/>
                <a:gd name="T39" fmla="*/ 2674 h 3444"/>
                <a:gd name="T40" fmla="*/ 698 w 3444"/>
                <a:gd name="T41" fmla="*/ 2647 h 3444"/>
                <a:gd name="T42" fmla="*/ 691 w 3444"/>
                <a:gd name="T43" fmla="*/ 2616 h 3444"/>
                <a:gd name="T44" fmla="*/ 689 w 3444"/>
                <a:gd name="T45" fmla="*/ 2583 h 3444"/>
                <a:gd name="T46" fmla="*/ 689 w 3444"/>
                <a:gd name="T47" fmla="*/ 2239 h 3444"/>
                <a:gd name="T48" fmla="*/ 2927 w 3444"/>
                <a:gd name="T49" fmla="*/ 2239 h 3444"/>
                <a:gd name="T50" fmla="*/ 2927 w 3444"/>
                <a:gd name="T51" fmla="*/ 689 h 3444"/>
                <a:gd name="T52" fmla="*/ 172 w 3444"/>
                <a:gd name="T53" fmla="*/ 0 h 3444"/>
                <a:gd name="T54" fmla="*/ 2411 w 3444"/>
                <a:gd name="T55" fmla="*/ 0 h 3444"/>
                <a:gd name="T56" fmla="*/ 2444 w 3444"/>
                <a:gd name="T57" fmla="*/ 2 h 3444"/>
                <a:gd name="T58" fmla="*/ 2474 w 3444"/>
                <a:gd name="T59" fmla="*/ 9 h 3444"/>
                <a:gd name="T60" fmla="*/ 2502 w 3444"/>
                <a:gd name="T61" fmla="*/ 22 h 3444"/>
                <a:gd name="T62" fmla="*/ 2526 w 3444"/>
                <a:gd name="T63" fmla="*/ 38 h 3444"/>
                <a:gd name="T64" fmla="*/ 2545 w 3444"/>
                <a:gd name="T65" fmla="*/ 57 h 3444"/>
                <a:gd name="T66" fmla="*/ 2561 w 3444"/>
                <a:gd name="T67" fmla="*/ 81 h 3444"/>
                <a:gd name="T68" fmla="*/ 2574 w 3444"/>
                <a:gd name="T69" fmla="*/ 109 h 3444"/>
                <a:gd name="T70" fmla="*/ 2581 w 3444"/>
                <a:gd name="T71" fmla="*/ 139 h 3444"/>
                <a:gd name="T72" fmla="*/ 2583 w 3444"/>
                <a:gd name="T73" fmla="*/ 172 h 3444"/>
                <a:gd name="T74" fmla="*/ 2583 w 3444"/>
                <a:gd name="T75" fmla="*/ 1722 h 3444"/>
                <a:gd name="T76" fmla="*/ 2581 w 3444"/>
                <a:gd name="T77" fmla="*/ 1755 h 3444"/>
                <a:gd name="T78" fmla="*/ 2574 w 3444"/>
                <a:gd name="T79" fmla="*/ 1786 h 3444"/>
                <a:gd name="T80" fmla="*/ 2561 w 3444"/>
                <a:gd name="T81" fmla="*/ 1813 h 3444"/>
                <a:gd name="T82" fmla="*/ 2545 w 3444"/>
                <a:gd name="T83" fmla="*/ 1837 h 3444"/>
                <a:gd name="T84" fmla="*/ 2526 w 3444"/>
                <a:gd name="T85" fmla="*/ 1857 h 3444"/>
                <a:gd name="T86" fmla="*/ 2502 w 3444"/>
                <a:gd name="T87" fmla="*/ 1872 h 3444"/>
                <a:gd name="T88" fmla="*/ 2474 w 3444"/>
                <a:gd name="T89" fmla="*/ 1885 h 3444"/>
                <a:gd name="T90" fmla="*/ 2444 w 3444"/>
                <a:gd name="T91" fmla="*/ 1892 h 3444"/>
                <a:gd name="T92" fmla="*/ 2411 w 3444"/>
                <a:gd name="T93" fmla="*/ 1894 h 3444"/>
                <a:gd name="T94" fmla="*/ 689 w 3444"/>
                <a:gd name="T95" fmla="*/ 1894 h 3444"/>
                <a:gd name="T96" fmla="*/ 0 w 3444"/>
                <a:gd name="T97" fmla="*/ 2583 h 3444"/>
                <a:gd name="T98" fmla="*/ 0 w 3444"/>
                <a:gd name="T99" fmla="*/ 172 h 3444"/>
                <a:gd name="T100" fmla="*/ 2 w 3444"/>
                <a:gd name="T101" fmla="*/ 139 h 3444"/>
                <a:gd name="T102" fmla="*/ 9 w 3444"/>
                <a:gd name="T103" fmla="*/ 109 h 3444"/>
                <a:gd name="T104" fmla="*/ 22 w 3444"/>
                <a:gd name="T105" fmla="*/ 81 h 3444"/>
                <a:gd name="T106" fmla="*/ 38 w 3444"/>
                <a:gd name="T107" fmla="*/ 57 h 3444"/>
                <a:gd name="T108" fmla="*/ 57 w 3444"/>
                <a:gd name="T109" fmla="*/ 38 h 3444"/>
                <a:gd name="T110" fmla="*/ 81 w 3444"/>
                <a:gd name="T111" fmla="*/ 22 h 3444"/>
                <a:gd name="T112" fmla="*/ 109 w 3444"/>
                <a:gd name="T113" fmla="*/ 9 h 3444"/>
                <a:gd name="T114" fmla="*/ 139 w 3444"/>
                <a:gd name="T115" fmla="*/ 2 h 3444"/>
                <a:gd name="T116" fmla="*/ 172 w 3444"/>
                <a:gd name="T117" fmla="*/ 0 h 3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4" h="3444">
                  <a:moveTo>
                    <a:pt x="2927" y="689"/>
                  </a:moveTo>
                  <a:lnTo>
                    <a:pt x="3272" y="689"/>
                  </a:lnTo>
                  <a:lnTo>
                    <a:pt x="3305" y="691"/>
                  </a:lnTo>
                  <a:lnTo>
                    <a:pt x="3335" y="698"/>
                  </a:lnTo>
                  <a:lnTo>
                    <a:pt x="3363" y="711"/>
                  </a:lnTo>
                  <a:lnTo>
                    <a:pt x="3387" y="726"/>
                  </a:lnTo>
                  <a:lnTo>
                    <a:pt x="3406" y="746"/>
                  </a:lnTo>
                  <a:lnTo>
                    <a:pt x="3422" y="770"/>
                  </a:lnTo>
                  <a:lnTo>
                    <a:pt x="3435" y="797"/>
                  </a:lnTo>
                  <a:lnTo>
                    <a:pt x="3442" y="828"/>
                  </a:lnTo>
                  <a:lnTo>
                    <a:pt x="3444" y="861"/>
                  </a:lnTo>
                  <a:lnTo>
                    <a:pt x="3444" y="3444"/>
                  </a:lnTo>
                  <a:lnTo>
                    <a:pt x="2755" y="2755"/>
                  </a:lnTo>
                  <a:lnTo>
                    <a:pt x="861" y="2755"/>
                  </a:lnTo>
                  <a:lnTo>
                    <a:pt x="828" y="2753"/>
                  </a:lnTo>
                  <a:lnTo>
                    <a:pt x="797" y="2746"/>
                  </a:lnTo>
                  <a:lnTo>
                    <a:pt x="770" y="2733"/>
                  </a:lnTo>
                  <a:lnTo>
                    <a:pt x="746" y="2718"/>
                  </a:lnTo>
                  <a:lnTo>
                    <a:pt x="726" y="2698"/>
                  </a:lnTo>
                  <a:lnTo>
                    <a:pt x="711" y="2674"/>
                  </a:lnTo>
                  <a:lnTo>
                    <a:pt x="698" y="2647"/>
                  </a:lnTo>
                  <a:lnTo>
                    <a:pt x="691" y="2616"/>
                  </a:lnTo>
                  <a:lnTo>
                    <a:pt x="689" y="2583"/>
                  </a:lnTo>
                  <a:lnTo>
                    <a:pt x="689" y="2239"/>
                  </a:lnTo>
                  <a:lnTo>
                    <a:pt x="2927" y="2239"/>
                  </a:lnTo>
                  <a:lnTo>
                    <a:pt x="2927" y="689"/>
                  </a:lnTo>
                  <a:close/>
                  <a:moveTo>
                    <a:pt x="172" y="0"/>
                  </a:moveTo>
                  <a:lnTo>
                    <a:pt x="2411" y="0"/>
                  </a:lnTo>
                  <a:lnTo>
                    <a:pt x="2444" y="2"/>
                  </a:lnTo>
                  <a:lnTo>
                    <a:pt x="2474" y="9"/>
                  </a:lnTo>
                  <a:lnTo>
                    <a:pt x="2502" y="22"/>
                  </a:lnTo>
                  <a:lnTo>
                    <a:pt x="2526" y="38"/>
                  </a:lnTo>
                  <a:lnTo>
                    <a:pt x="2545" y="57"/>
                  </a:lnTo>
                  <a:lnTo>
                    <a:pt x="2561" y="81"/>
                  </a:lnTo>
                  <a:lnTo>
                    <a:pt x="2574" y="109"/>
                  </a:lnTo>
                  <a:lnTo>
                    <a:pt x="2581" y="139"/>
                  </a:lnTo>
                  <a:lnTo>
                    <a:pt x="2583" y="172"/>
                  </a:lnTo>
                  <a:lnTo>
                    <a:pt x="2583" y="1722"/>
                  </a:lnTo>
                  <a:lnTo>
                    <a:pt x="2581" y="1755"/>
                  </a:lnTo>
                  <a:lnTo>
                    <a:pt x="2574" y="1786"/>
                  </a:lnTo>
                  <a:lnTo>
                    <a:pt x="2561" y="1813"/>
                  </a:lnTo>
                  <a:lnTo>
                    <a:pt x="2545" y="1837"/>
                  </a:lnTo>
                  <a:lnTo>
                    <a:pt x="2526" y="1857"/>
                  </a:lnTo>
                  <a:lnTo>
                    <a:pt x="2502" y="1872"/>
                  </a:lnTo>
                  <a:lnTo>
                    <a:pt x="2474" y="1885"/>
                  </a:lnTo>
                  <a:lnTo>
                    <a:pt x="2444" y="1892"/>
                  </a:lnTo>
                  <a:lnTo>
                    <a:pt x="2411" y="1894"/>
                  </a:lnTo>
                  <a:lnTo>
                    <a:pt x="689" y="1894"/>
                  </a:lnTo>
                  <a:lnTo>
                    <a:pt x="0" y="2583"/>
                  </a:lnTo>
                  <a:lnTo>
                    <a:pt x="0" y="172"/>
                  </a:lnTo>
                  <a:lnTo>
                    <a:pt x="2" y="139"/>
                  </a:lnTo>
                  <a:lnTo>
                    <a:pt x="9" y="109"/>
                  </a:lnTo>
                  <a:lnTo>
                    <a:pt x="22" y="81"/>
                  </a:lnTo>
                  <a:lnTo>
                    <a:pt x="38" y="57"/>
                  </a:lnTo>
                  <a:lnTo>
                    <a:pt x="57" y="38"/>
                  </a:lnTo>
                  <a:lnTo>
                    <a:pt x="81" y="22"/>
                  </a:lnTo>
                  <a:lnTo>
                    <a:pt x="109" y="9"/>
                  </a:lnTo>
                  <a:lnTo>
                    <a:pt x="139" y="2"/>
                  </a:lnTo>
                  <a:lnTo>
                    <a:pt x="172"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nvGrpSpPr>
            <p:cNvPr id="41" name="Group 14"/>
            <p:cNvGrpSpPr>
              <a:grpSpLocks noChangeAspect="1"/>
            </p:cNvGrpSpPr>
            <p:nvPr/>
          </p:nvGrpSpPr>
          <p:grpSpPr bwMode="auto">
            <a:xfrm>
              <a:off x="1833816" y="3512804"/>
              <a:ext cx="430113" cy="317154"/>
              <a:chOff x="1163" y="2203"/>
              <a:chExt cx="198" cy="146"/>
            </a:xfrm>
            <a:solidFill>
              <a:schemeClr val="bg1"/>
            </a:solidFill>
          </p:grpSpPr>
          <p:sp>
            <p:nvSpPr>
              <p:cNvPr id="59" name="Freeform 16"/>
              <p:cNvSpPr/>
              <p:nvPr/>
            </p:nvSpPr>
            <p:spPr bwMode="auto">
              <a:xfrm>
                <a:off x="1167" y="2283"/>
                <a:ext cx="189" cy="66"/>
              </a:xfrm>
              <a:custGeom>
                <a:avLst/>
                <a:gdLst>
                  <a:gd name="T0" fmla="*/ 1119 w 3022"/>
                  <a:gd name="T1" fmla="*/ 0 h 1055"/>
                  <a:gd name="T2" fmla="*/ 1512 w 3022"/>
                  <a:gd name="T3" fmla="*/ 355 h 1055"/>
                  <a:gd name="T4" fmla="*/ 1903 w 3022"/>
                  <a:gd name="T5" fmla="*/ 0 h 1055"/>
                  <a:gd name="T6" fmla="*/ 3022 w 3022"/>
                  <a:gd name="T7" fmla="*/ 991 h 1055"/>
                  <a:gd name="T8" fmla="*/ 2996 w 3022"/>
                  <a:gd name="T9" fmla="*/ 1014 h 1055"/>
                  <a:gd name="T10" fmla="*/ 2966 w 3022"/>
                  <a:gd name="T11" fmla="*/ 1031 h 1055"/>
                  <a:gd name="T12" fmla="*/ 2936 w 3022"/>
                  <a:gd name="T13" fmla="*/ 1044 h 1055"/>
                  <a:gd name="T14" fmla="*/ 2902 w 3022"/>
                  <a:gd name="T15" fmla="*/ 1052 h 1055"/>
                  <a:gd name="T16" fmla="*/ 2867 w 3022"/>
                  <a:gd name="T17" fmla="*/ 1055 h 1055"/>
                  <a:gd name="T18" fmla="*/ 155 w 3022"/>
                  <a:gd name="T19" fmla="*/ 1055 h 1055"/>
                  <a:gd name="T20" fmla="*/ 120 w 3022"/>
                  <a:gd name="T21" fmla="*/ 1052 h 1055"/>
                  <a:gd name="T22" fmla="*/ 86 w 3022"/>
                  <a:gd name="T23" fmla="*/ 1044 h 1055"/>
                  <a:gd name="T24" fmla="*/ 54 w 3022"/>
                  <a:gd name="T25" fmla="*/ 1031 h 1055"/>
                  <a:gd name="T26" fmla="*/ 26 w 3022"/>
                  <a:gd name="T27" fmla="*/ 1014 h 1055"/>
                  <a:gd name="T28" fmla="*/ 0 w 3022"/>
                  <a:gd name="T29" fmla="*/ 991 h 1055"/>
                  <a:gd name="T30" fmla="*/ 1119 w 3022"/>
                  <a:gd name="T31" fmla="*/ 0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22" h="1055">
                    <a:moveTo>
                      <a:pt x="1119" y="0"/>
                    </a:moveTo>
                    <a:lnTo>
                      <a:pt x="1512" y="355"/>
                    </a:lnTo>
                    <a:lnTo>
                      <a:pt x="1903" y="0"/>
                    </a:lnTo>
                    <a:lnTo>
                      <a:pt x="3022" y="991"/>
                    </a:lnTo>
                    <a:lnTo>
                      <a:pt x="2996" y="1014"/>
                    </a:lnTo>
                    <a:lnTo>
                      <a:pt x="2966" y="1031"/>
                    </a:lnTo>
                    <a:lnTo>
                      <a:pt x="2936" y="1044"/>
                    </a:lnTo>
                    <a:lnTo>
                      <a:pt x="2902" y="1052"/>
                    </a:lnTo>
                    <a:lnTo>
                      <a:pt x="2867" y="1055"/>
                    </a:lnTo>
                    <a:lnTo>
                      <a:pt x="155" y="1055"/>
                    </a:lnTo>
                    <a:lnTo>
                      <a:pt x="120" y="1052"/>
                    </a:lnTo>
                    <a:lnTo>
                      <a:pt x="86" y="1044"/>
                    </a:lnTo>
                    <a:lnTo>
                      <a:pt x="54" y="1031"/>
                    </a:lnTo>
                    <a:lnTo>
                      <a:pt x="26" y="1014"/>
                    </a:lnTo>
                    <a:lnTo>
                      <a:pt x="0" y="991"/>
                    </a:lnTo>
                    <a:lnTo>
                      <a:pt x="1119"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61" name="Freeform 17"/>
              <p:cNvSpPr/>
              <p:nvPr/>
            </p:nvSpPr>
            <p:spPr bwMode="auto">
              <a:xfrm>
                <a:off x="1167" y="2203"/>
                <a:ext cx="189" cy="88"/>
              </a:xfrm>
              <a:custGeom>
                <a:avLst/>
                <a:gdLst>
                  <a:gd name="T0" fmla="*/ 155 w 3022"/>
                  <a:gd name="T1" fmla="*/ 0 h 1402"/>
                  <a:gd name="T2" fmla="*/ 2867 w 3022"/>
                  <a:gd name="T3" fmla="*/ 0 h 1402"/>
                  <a:gd name="T4" fmla="*/ 2902 w 3022"/>
                  <a:gd name="T5" fmla="*/ 3 h 1402"/>
                  <a:gd name="T6" fmla="*/ 2936 w 3022"/>
                  <a:gd name="T7" fmla="*/ 11 h 1402"/>
                  <a:gd name="T8" fmla="*/ 2967 w 3022"/>
                  <a:gd name="T9" fmla="*/ 24 h 1402"/>
                  <a:gd name="T10" fmla="*/ 2996 w 3022"/>
                  <a:gd name="T11" fmla="*/ 41 h 1402"/>
                  <a:gd name="T12" fmla="*/ 3022 w 3022"/>
                  <a:gd name="T13" fmla="*/ 64 h 1402"/>
                  <a:gd name="T14" fmla="*/ 1512 w 3022"/>
                  <a:gd name="T15" fmla="*/ 1402 h 1402"/>
                  <a:gd name="T16" fmla="*/ 0 w 3022"/>
                  <a:gd name="T17" fmla="*/ 64 h 1402"/>
                  <a:gd name="T18" fmla="*/ 26 w 3022"/>
                  <a:gd name="T19" fmla="*/ 41 h 1402"/>
                  <a:gd name="T20" fmla="*/ 55 w 3022"/>
                  <a:gd name="T21" fmla="*/ 24 h 1402"/>
                  <a:gd name="T22" fmla="*/ 86 w 3022"/>
                  <a:gd name="T23" fmla="*/ 11 h 1402"/>
                  <a:gd name="T24" fmla="*/ 120 w 3022"/>
                  <a:gd name="T25" fmla="*/ 3 h 1402"/>
                  <a:gd name="T26" fmla="*/ 155 w 3022"/>
                  <a:gd name="T27" fmla="*/ 0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2" h="1402">
                    <a:moveTo>
                      <a:pt x="155" y="0"/>
                    </a:moveTo>
                    <a:lnTo>
                      <a:pt x="2867" y="0"/>
                    </a:lnTo>
                    <a:lnTo>
                      <a:pt x="2902" y="3"/>
                    </a:lnTo>
                    <a:lnTo>
                      <a:pt x="2936" y="11"/>
                    </a:lnTo>
                    <a:lnTo>
                      <a:pt x="2967" y="24"/>
                    </a:lnTo>
                    <a:lnTo>
                      <a:pt x="2996" y="41"/>
                    </a:lnTo>
                    <a:lnTo>
                      <a:pt x="3022" y="64"/>
                    </a:lnTo>
                    <a:lnTo>
                      <a:pt x="1512" y="1402"/>
                    </a:lnTo>
                    <a:lnTo>
                      <a:pt x="0" y="64"/>
                    </a:lnTo>
                    <a:lnTo>
                      <a:pt x="26" y="41"/>
                    </a:lnTo>
                    <a:lnTo>
                      <a:pt x="55" y="24"/>
                    </a:lnTo>
                    <a:lnTo>
                      <a:pt x="86" y="11"/>
                    </a:lnTo>
                    <a:lnTo>
                      <a:pt x="120" y="3"/>
                    </a:lnTo>
                    <a:lnTo>
                      <a:pt x="155"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62" name="Freeform 18"/>
              <p:cNvSpPr/>
              <p:nvPr/>
            </p:nvSpPr>
            <p:spPr bwMode="auto">
              <a:xfrm>
                <a:off x="1163" y="2216"/>
                <a:ext cx="68" cy="121"/>
              </a:xfrm>
              <a:custGeom>
                <a:avLst/>
                <a:gdLst>
                  <a:gd name="T0" fmla="*/ 0 w 1093"/>
                  <a:gd name="T1" fmla="*/ 0 h 1941"/>
                  <a:gd name="T2" fmla="*/ 1093 w 1093"/>
                  <a:gd name="T3" fmla="*/ 981 h 1941"/>
                  <a:gd name="T4" fmla="*/ 0 w 1093"/>
                  <a:gd name="T5" fmla="*/ 1941 h 1941"/>
                  <a:gd name="T6" fmla="*/ 0 w 1093"/>
                  <a:gd name="T7" fmla="*/ 0 h 1941"/>
                </a:gdLst>
                <a:ahLst/>
                <a:cxnLst>
                  <a:cxn ang="0">
                    <a:pos x="T0" y="T1"/>
                  </a:cxn>
                  <a:cxn ang="0">
                    <a:pos x="T2" y="T3"/>
                  </a:cxn>
                  <a:cxn ang="0">
                    <a:pos x="T4" y="T5"/>
                  </a:cxn>
                  <a:cxn ang="0">
                    <a:pos x="T6" y="T7"/>
                  </a:cxn>
                </a:cxnLst>
                <a:rect l="0" t="0" r="r" b="b"/>
                <a:pathLst>
                  <a:path w="1093" h="1941">
                    <a:moveTo>
                      <a:pt x="0" y="0"/>
                    </a:moveTo>
                    <a:lnTo>
                      <a:pt x="1093" y="981"/>
                    </a:lnTo>
                    <a:lnTo>
                      <a:pt x="0" y="1941"/>
                    </a:lnTo>
                    <a:lnTo>
                      <a:pt x="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70" name="Freeform 19"/>
              <p:cNvSpPr/>
              <p:nvPr/>
            </p:nvSpPr>
            <p:spPr bwMode="auto">
              <a:xfrm>
                <a:off x="1293" y="2216"/>
                <a:ext cx="68" cy="121"/>
              </a:xfrm>
              <a:custGeom>
                <a:avLst/>
                <a:gdLst>
                  <a:gd name="T0" fmla="*/ 1094 w 1094"/>
                  <a:gd name="T1" fmla="*/ 0 h 1942"/>
                  <a:gd name="T2" fmla="*/ 1094 w 1094"/>
                  <a:gd name="T3" fmla="*/ 1942 h 1942"/>
                  <a:gd name="T4" fmla="*/ 0 w 1094"/>
                  <a:gd name="T5" fmla="*/ 982 h 1942"/>
                  <a:gd name="T6" fmla="*/ 1094 w 1094"/>
                  <a:gd name="T7" fmla="*/ 0 h 1942"/>
                </a:gdLst>
                <a:ahLst/>
                <a:cxnLst>
                  <a:cxn ang="0">
                    <a:pos x="T0" y="T1"/>
                  </a:cxn>
                  <a:cxn ang="0">
                    <a:pos x="T2" y="T3"/>
                  </a:cxn>
                  <a:cxn ang="0">
                    <a:pos x="T4" y="T5"/>
                  </a:cxn>
                  <a:cxn ang="0">
                    <a:pos x="T6" y="T7"/>
                  </a:cxn>
                </a:cxnLst>
                <a:rect l="0" t="0" r="r" b="b"/>
                <a:pathLst>
                  <a:path w="1094" h="1942">
                    <a:moveTo>
                      <a:pt x="1094" y="0"/>
                    </a:moveTo>
                    <a:lnTo>
                      <a:pt x="1094" y="1942"/>
                    </a:lnTo>
                    <a:lnTo>
                      <a:pt x="0" y="982"/>
                    </a:lnTo>
                    <a:lnTo>
                      <a:pt x="1094"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grpSp>
        <p:nvGrpSpPr>
          <p:cNvPr id="81" name="Group 80"/>
          <p:cNvGrpSpPr/>
          <p:nvPr/>
        </p:nvGrpSpPr>
        <p:grpSpPr>
          <a:xfrm>
            <a:off x="4248651" y="2666935"/>
            <a:ext cx="1463040" cy="1463040"/>
            <a:chOff x="3102432" y="2666935"/>
            <a:chExt cx="1463040" cy="1463040"/>
          </a:xfrm>
        </p:grpSpPr>
        <p:sp>
          <p:nvSpPr>
            <p:cNvPr id="5" name="Rounded Rectangle 4"/>
            <p:cNvSpPr/>
            <p:nvPr/>
          </p:nvSpPr>
          <p:spPr>
            <a:xfrm>
              <a:off x="3102432" y="2666935"/>
              <a:ext cx="1463040" cy="14630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73" name="Group 22"/>
            <p:cNvGrpSpPr>
              <a:grpSpLocks noChangeAspect="1"/>
            </p:cNvGrpSpPr>
            <p:nvPr/>
          </p:nvGrpSpPr>
          <p:grpSpPr bwMode="auto">
            <a:xfrm>
              <a:off x="3503703" y="3059127"/>
              <a:ext cx="660499" cy="678657"/>
              <a:chOff x="-747" y="1712"/>
              <a:chExt cx="291" cy="299"/>
            </a:xfrm>
            <a:solidFill>
              <a:schemeClr val="bg1"/>
            </a:solidFill>
          </p:grpSpPr>
          <p:sp>
            <p:nvSpPr>
              <p:cNvPr id="76" name="Freeform 24"/>
              <p:cNvSpPr/>
              <p:nvPr/>
            </p:nvSpPr>
            <p:spPr bwMode="auto">
              <a:xfrm>
                <a:off x="-704" y="1722"/>
                <a:ext cx="73" cy="74"/>
              </a:xfrm>
              <a:custGeom>
                <a:avLst/>
                <a:gdLst>
                  <a:gd name="T0" fmla="*/ 399 w 798"/>
                  <a:gd name="T1" fmla="*/ 0 h 813"/>
                  <a:gd name="T2" fmla="*/ 449 w 798"/>
                  <a:gd name="T3" fmla="*/ 3 h 813"/>
                  <a:gd name="T4" fmla="*/ 498 w 798"/>
                  <a:gd name="T5" fmla="*/ 12 h 813"/>
                  <a:gd name="T6" fmla="*/ 544 w 798"/>
                  <a:gd name="T7" fmla="*/ 27 h 813"/>
                  <a:gd name="T8" fmla="*/ 587 w 798"/>
                  <a:gd name="T9" fmla="*/ 47 h 813"/>
                  <a:gd name="T10" fmla="*/ 627 w 798"/>
                  <a:gd name="T11" fmla="*/ 73 h 813"/>
                  <a:gd name="T12" fmla="*/ 665 w 798"/>
                  <a:gd name="T13" fmla="*/ 103 h 813"/>
                  <a:gd name="T14" fmla="*/ 697 w 798"/>
                  <a:gd name="T15" fmla="*/ 136 h 813"/>
                  <a:gd name="T16" fmla="*/ 727 w 798"/>
                  <a:gd name="T17" fmla="*/ 175 h 813"/>
                  <a:gd name="T18" fmla="*/ 752 w 798"/>
                  <a:gd name="T19" fmla="*/ 215 h 813"/>
                  <a:gd name="T20" fmla="*/ 772 w 798"/>
                  <a:gd name="T21" fmla="*/ 260 h 813"/>
                  <a:gd name="T22" fmla="*/ 787 w 798"/>
                  <a:gd name="T23" fmla="*/ 306 h 813"/>
                  <a:gd name="T24" fmla="*/ 795 w 798"/>
                  <a:gd name="T25" fmla="*/ 355 h 813"/>
                  <a:gd name="T26" fmla="*/ 798 w 798"/>
                  <a:gd name="T27" fmla="*/ 407 h 813"/>
                  <a:gd name="T28" fmla="*/ 795 w 798"/>
                  <a:gd name="T29" fmla="*/ 458 h 813"/>
                  <a:gd name="T30" fmla="*/ 787 w 798"/>
                  <a:gd name="T31" fmla="*/ 507 h 813"/>
                  <a:gd name="T32" fmla="*/ 772 w 798"/>
                  <a:gd name="T33" fmla="*/ 553 h 813"/>
                  <a:gd name="T34" fmla="*/ 752 w 798"/>
                  <a:gd name="T35" fmla="*/ 598 h 813"/>
                  <a:gd name="T36" fmla="*/ 727 w 798"/>
                  <a:gd name="T37" fmla="*/ 639 h 813"/>
                  <a:gd name="T38" fmla="*/ 697 w 798"/>
                  <a:gd name="T39" fmla="*/ 676 h 813"/>
                  <a:gd name="T40" fmla="*/ 665 w 798"/>
                  <a:gd name="T41" fmla="*/ 711 h 813"/>
                  <a:gd name="T42" fmla="*/ 627 w 798"/>
                  <a:gd name="T43" fmla="*/ 741 h 813"/>
                  <a:gd name="T44" fmla="*/ 587 w 798"/>
                  <a:gd name="T45" fmla="*/ 765 h 813"/>
                  <a:gd name="T46" fmla="*/ 544 w 798"/>
                  <a:gd name="T47" fmla="*/ 786 h 813"/>
                  <a:gd name="T48" fmla="*/ 498 w 798"/>
                  <a:gd name="T49" fmla="*/ 801 h 813"/>
                  <a:gd name="T50" fmla="*/ 449 w 798"/>
                  <a:gd name="T51" fmla="*/ 810 h 813"/>
                  <a:gd name="T52" fmla="*/ 399 w 798"/>
                  <a:gd name="T53" fmla="*/ 813 h 813"/>
                  <a:gd name="T54" fmla="*/ 350 w 798"/>
                  <a:gd name="T55" fmla="*/ 810 h 813"/>
                  <a:gd name="T56" fmla="*/ 301 w 798"/>
                  <a:gd name="T57" fmla="*/ 801 h 813"/>
                  <a:gd name="T58" fmla="*/ 255 w 798"/>
                  <a:gd name="T59" fmla="*/ 786 h 813"/>
                  <a:gd name="T60" fmla="*/ 212 w 798"/>
                  <a:gd name="T61" fmla="*/ 765 h 813"/>
                  <a:gd name="T62" fmla="*/ 171 w 798"/>
                  <a:gd name="T63" fmla="*/ 741 h 813"/>
                  <a:gd name="T64" fmla="*/ 134 w 798"/>
                  <a:gd name="T65" fmla="*/ 711 h 813"/>
                  <a:gd name="T66" fmla="*/ 101 w 798"/>
                  <a:gd name="T67" fmla="*/ 676 h 813"/>
                  <a:gd name="T68" fmla="*/ 71 w 798"/>
                  <a:gd name="T69" fmla="*/ 639 h 813"/>
                  <a:gd name="T70" fmla="*/ 47 w 798"/>
                  <a:gd name="T71" fmla="*/ 598 h 813"/>
                  <a:gd name="T72" fmla="*/ 27 w 798"/>
                  <a:gd name="T73" fmla="*/ 553 h 813"/>
                  <a:gd name="T74" fmla="*/ 12 w 798"/>
                  <a:gd name="T75" fmla="*/ 507 h 813"/>
                  <a:gd name="T76" fmla="*/ 3 w 798"/>
                  <a:gd name="T77" fmla="*/ 458 h 813"/>
                  <a:gd name="T78" fmla="*/ 0 w 798"/>
                  <a:gd name="T79" fmla="*/ 407 h 813"/>
                  <a:gd name="T80" fmla="*/ 3 w 798"/>
                  <a:gd name="T81" fmla="*/ 355 h 813"/>
                  <a:gd name="T82" fmla="*/ 12 w 798"/>
                  <a:gd name="T83" fmla="*/ 306 h 813"/>
                  <a:gd name="T84" fmla="*/ 27 w 798"/>
                  <a:gd name="T85" fmla="*/ 260 h 813"/>
                  <a:gd name="T86" fmla="*/ 47 w 798"/>
                  <a:gd name="T87" fmla="*/ 215 h 813"/>
                  <a:gd name="T88" fmla="*/ 71 w 798"/>
                  <a:gd name="T89" fmla="*/ 175 h 813"/>
                  <a:gd name="T90" fmla="*/ 101 w 798"/>
                  <a:gd name="T91" fmla="*/ 136 h 813"/>
                  <a:gd name="T92" fmla="*/ 134 w 798"/>
                  <a:gd name="T93" fmla="*/ 103 h 813"/>
                  <a:gd name="T94" fmla="*/ 171 w 798"/>
                  <a:gd name="T95" fmla="*/ 73 h 813"/>
                  <a:gd name="T96" fmla="*/ 212 w 798"/>
                  <a:gd name="T97" fmla="*/ 47 h 813"/>
                  <a:gd name="T98" fmla="*/ 255 w 798"/>
                  <a:gd name="T99" fmla="*/ 27 h 813"/>
                  <a:gd name="T100" fmla="*/ 301 w 798"/>
                  <a:gd name="T101" fmla="*/ 12 h 813"/>
                  <a:gd name="T102" fmla="*/ 350 w 798"/>
                  <a:gd name="T103" fmla="*/ 3 h 813"/>
                  <a:gd name="T104" fmla="*/ 399 w 798"/>
                  <a:gd name="T105" fmla="*/ 0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8" h="813">
                    <a:moveTo>
                      <a:pt x="399" y="0"/>
                    </a:moveTo>
                    <a:lnTo>
                      <a:pt x="449" y="3"/>
                    </a:lnTo>
                    <a:lnTo>
                      <a:pt x="498" y="12"/>
                    </a:lnTo>
                    <a:lnTo>
                      <a:pt x="544" y="27"/>
                    </a:lnTo>
                    <a:lnTo>
                      <a:pt x="587" y="47"/>
                    </a:lnTo>
                    <a:lnTo>
                      <a:pt x="627" y="73"/>
                    </a:lnTo>
                    <a:lnTo>
                      <a:pt x="665" y="103"/>
                    </a:lnTo>
                    <a:lnTo>
                      <a:pt x="697" y="136"/>
                    </a:lnTo>
                    <a:lnTo>
                      <a:pt x="727" y="175"/>
                    </a:lnTo>
                    <a:lnTo>
                      <a:pt x="752" y="215"/>
                    </a:lnTo>
                    <a:lnTo>
                      <a:pt x="772" y="260"/>
                    </a:lnTo>
                    <a:lnTo>
                      <a:pt x="787" y="306"/>
                    </a:lnTo>
                    <a:lnTo>
                      <a:pt x="795" y="355"/>
                    </a:lnTo>
                    <a:lnTo>
                      <a:pt x="798" y="407"/>
                    </a:lnTo>
                    <a:lnTo>
                      <a:pt x="795" y="458"/>
                    </a:lnTo>
                    <a:lnTo>
                      <a:pt x="787" y="507"/>
                    </a:lnTo>
                    <a:lnTo>
                      <a:pt x="772" y="553"/>
                    </a:lnTo>
                    <a:lnTo>
                      <a:pt x="752" y="598"/>
                    </a:lnTo>
                    <a:lnTo>
                      <a:pt x="727" y="639"/>
                    </a:lnTo>
                    <a:lnTo>
                      <a:pt x="697" y="676"/>
                    </a:lnTo>
                    <a:lnTo>
                      <a:pt x="665" y="711"/>
                    </a:lnTo>
                    <a:lnTo>
                      <a:pt x="627" y="741"/>
                    </a:lnTo>
                    <a:lnTo>
                      <a:pt x="587" y="765"/>
                    </a:lnTo>
                    <a:lnTo>
                      <a:pt x="544" y="786"/>
                    </a:lnTo>
                    <a:lnTo>
                      <a:pt x="498" y="801"/>
                    </a:lnTo>
                    <a:lnTo>
                      <a:pt x="449" y="810"/>
                    </a:lnTo>
                    <a:lnTo>
                      <a:pt x="399" y="813"/>
                    </a:lnTo>
                    <a:lnTo>
                      <a:pt x="350" y="810"/>
                    </a:lnTo>
                    <a:lnTo>
                      <a:pt x="301" y="801"/>
                    </a:lnTo>
                    <a:lnTo>
                      <a:pt x="255" y="786"/>
                    </a:lnTo>
                    <a:lnTo>
                      <a:pt x="212" y="765"/>
                    </a:lnTo>
                    <a:lnTo>
                      <a:pt x="171" y="741"/>
                    </a:lnTo>
                    <a:lnTo>
                      <a:pt x="134" y="711"/>
                    </a:lnTo>
                    <a:lnTo>
                      <a:pt x="101" y="676"/>
                    </a:lnTo>
                    <a:lnTo>
                      <a:pt x="71" y="639"/>
                    </a:lnTo>
                    <a:lnTo>
                      <a:pt x="47" y="598"/>
                    </a:lnTo>
                    <a:lnTo>
                      <a:pt x="27" y="553"/>
                    </a:lnTo>
                    <a:lnTo>
                      <a:pt x="12" y="507"/>
                    </a:lnTo>
                    <a:lnTo>
                      <a:pt x="3" y="458"/>
                    </a:lnTo>
                    <a:lnTo>
                      <a:pt x="0" y="407"/>
                    </a:lnTo>
                    <a:lnTo>
                      <a:pt x="3" y="355"/>
                    </a:lnTo>
                    <a:lnTo>
                      <a:pt x="12" y="306"/>
                    </a:lnTo>
                    <a:lnTo>
                      <a:pt x="27" y="260"/>
                    </a:lnTo>
                    <a:lnTo>
                      <a:pt x="47" y="215"/>
                    </a:lnTo>
                    <a:lnTo>
                      <a:pt x="71" y="175"/>
                    </a:lnTo>
                    <a:lnTo>
                      <a:pt x="101" y="136"/>
                    </a:lnTo>
                    <a:lnTo>
                      <a:pt x="134" y="103"/>
                    </a:lnTo>
                    <a:lnTo>
                      <a:pt x="171" y="73"/>
                    </a:lnTo>
                    <a:lnTo>
                      <a:pt x="212" y="47"/>
                    </a:lnTo>
                    <a:lnTo>
                      <a:pt x="255" y="27"/>
                    </a:lnTo>
                    <a:lnTo>
                      <a:pt x="301" y="12"/>
                    </a:lnTo>
                    <a:lnTo>
                      <a:pt x="350" y="3"/>
                    </a:lnTo>
                    <a:lnTo>
                      <a:pt x="399"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77" name="Freeform 25"/>
              <p:cNvSpPr/>
              <p:nvPr/>
            </p:nvSpPr>
            <p:spPr bwMode="auto">
              <a:xfrm>
                <a:off x="-747" y="1835"/>
                <a:ext cx="178" cy="170"/>
              </a:xfrm>
              <a:custGeom>
                <a:avLst/>
                <a:gdLst>
                  <a:gd name="T0" fmla="*/ 201 w 1954"/>
                  <a:gd name="T1" fmla="*/ 0 h 1873"/>
                  <a:gd name="T2" fmla="*/ 481 w 1954"/>
                  <a:gd name="T3" fmla="*/ 1140 h 1873"/>
                  <a:gd name="T4" fmla="*/ 883 w 1954"/>
                  <a:gd name="T5" fmla="*/ 1140 h 1873"/>
                  <a:gd name="T6" fmla="*/ 914 w 1954"/>
                  <a:gd name="T7" fmla="*/ 1077 h 1873"/>
                  <a:gd name="T8" fmla="*/ 1140 w 1954"/>
                  <a:gd name="T9" fmla="*/ 593 h 1873"/>
                  <a:gd name="T10" fmla="*/ 1184 w 1954"/>
                  <a:gd name="T11" fmla="*/ 498 h 1873"/>
                  <a:gd name="T12" fmla="*/ 1954 w 1954"/>
                  <a:gd name="T13" fmla="*/ 498 h 1873"/>
                  <a:gd name="T14" fmla="*/ 1954 w 1954"/>
                  <a:gd name="T15" fmla="*/ 620 h 1873"/>
                  <a:gd name="T16" fmla="*/ 1260 w 1954"/>
                  <a:gd name="T17" fmla="*/ 620 h 1873"/>
                  <a:gd name="T18" fmla="*/ 1017 w 1954"/>
                  <a:gd name="T19" fmla="*/ 1140 h 1873"/>
                  <a:gd name="T20" fmla="*/ 1269 w 1954"/>
                  <a:gd name="T21" fmla="*/ 1140 h 1873"/>
                  <a:gd name="T22" fmla="*/ 1269 w 1954"/>
                  <a:gd name="T23" fmla="*/ 1351 h 1873"/>
                  <a:gd name="T24" fmla="*/ 1123 w 1954"/>
                  <a:gd name="T25" fmla="*/ 1351 h 1873"/>
                  <a:gd name="T26" fmla="*/ 1323 w 1954"/>
                  <a:gd name="T27" fmla="*/ 1816 h 1873"/>
                  <a:gd name="T28" fmla="*/ 1197 w 1954"/>
                  <a:gd name="T29" fmla="*/ 1873 h 1873"/>
                  <a:gd name="T30" fmla="*/ 974 w 1954"/>
                  <a:gd name="T31" fmla="*/ 1351 h 1873"/>
                  <a:gd name="T32" fmla="*/ 631 w 1954"/>
                  <a:gd name="T33" fmla="*/ 1351 h 1873"/>
                  <a:gd name="T34" fmla="*/ 399 w 1954"/>
                  <a:gd name="T35" fmla="*/ 1873 h 1873"/>
                  <a:gd name="T36" fmla="*/ 274 w 1954"/>
                  <a:gd name="T37" fmla="*/ 1815 h 1873"/>
                  <a:gd name="T38" fmla="*/ 481 w 1954"/>
                  <a:gd name="T39" fmla="*/ 1351 h 1873"/>
                  <a:gd name="T40" fmla="*/ 319 w 1954"/>
                  <a:gd name="T41" fmla="*/ 1351 h 1873"/>
                  <a:gd name="T42" fmla="*/ 0 w 1954"/>
                  <a:gd name="T43" fmla="*/ 51 h 1873"/>
                  <a:gd name="T44" fmla="*/ 201 w 1954"/>
                  <a:gd name="T45" fmla="*/ 0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4" h="1873">
                    <a:moveTo>
                      <a:pt x="201" y="0"/>
                    </a:moveTo>
                    <a:lnTo>
                      <a:pt x="481" y="1140"/>
                    </a:lnTo>
                    <a:lnTo>
                      <a:pt x="883" y="1140"/>
                    </a:lnTo>
                    <a:lnTo>
                      <a:pt x="914" y="1077"/>
                    </a:lnTo>
                    <a:lnTo>
                      <a:pt x="1140" y="593"/>
                    </a:lnTo>
                    <a:lnTo>
                      <a:pt x="1184" y="498"/>
                    </a:lnTo>
                    <a:lnTo>
                      <a:pt x="1954" y="498"/>
                    </a:lnTo>
                    <a:lnTo>
                      <a:pt x="1954" y="620"/>
                    </a:lnTo>
                    <a:lnTo>
                      <a:pt x="1260" y="620"/>
                    </a:lnTo>
                    <a:lnTo>
                      <a:pt x="1017" y="1140"/>
                    </a:lnTo>
                    <a:lnTo>
                      <a:pt x="1269" y="1140"/>
                    </a:lnTo>
                    <a:lnTo>
                      <a:pt x="1269" y="1351"/>
                    </a:lnTo>
                    <a:lnTo>
                      <a:pt x="1123" y="1351"/>
                    </a:lnTo>
                    <a:lnTo>
                      <a:pt x="1323" y="1816"/>
                    </a:lnTo>
                    <a:lnTo>
                      <a:pt x="1197" y="1873"/>
                    </a:lnTo>
                    <a:lnTo>
                      <a:pt x="974" y="1351"/>
                    </a:lnTo>
                    <a:lnTo>
                      <a:pt x="631" y="1351"/>
                    </a:lnTo>
                    <a:lnTo>
                      <a:pt x="399" y="1873"/>
                    </a:lnTo>
                    <a:lnTo>
                      <a:pt x="274" y="1815"/>
                    </a:lnTo>
                    <a:lnTo>
                      <a:pt x="481" y="1351"/>
                    </a:lnTo>
                    <a:lnTo>
                      <a:pt x="319" y="1351"/>
                    </a:lnTo>
                    <a:lnTo>
                      <a:pt x="0" y="51"/>
                    </a:lnTo>
                    <a:lnTo>
                      <a:pt x="201"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78" name="Freeform 26"/>
              <p:cNvSpPr/>
              <p:nvPr/>
            </p:nvSpPr>
            <p:spPr bwMode="auto">
              <a:xfrm>
                <a:off x="-700" y="1766"/>
                <a:ext cx="107" cy="167"/>
              </a:xfrm>
              <a:custGeom>
                <a:avLst/>
                <a:gdLst>
                  <a:gd name="T0" fmla="*/ 1183 w 1183"/>
                  <a:gd name="T1" fmla="*/ 0 h 1838"/>
                  <a:gd name="T2" fmla="*/ 1183 w 1183"/>
                  <a:gd name="T3" fmla="*/ 233 h 1838"/>
                  <a:gd name="T4" fmla="*/ 661 w 1183"/>
                  <a:gd name="T5" fmla="*/ 732 h 1838"/>
                  <a:gd name="T6" fmla="*/ 627 w 1183"/>
                  <a:gd name="T7" fmla="*/ 1191 h 1838"/>
                  <a:gd name="T8" fmla="*/ 609 w 1183"/>
                  <a:gd name="T9" fmla="*/ 1229 h 1838"/>
                  <a:gd name="T10" fmla="*/ 324 w 1183"/>
                  <a:gd name="T11" fmla="*/ 1838 h 1838"/>
                  <a:gd name="T12" fmla="*/ 0 w 1183"/>
                  <a:gd name="T13" fmla="*/ 1838 h 1838"/>
                  <a:gd name="T14" fmla="*/ 68 w 1183"/>
                  <a:gd name="T15" fmla="*/ 456 h 1838"/>
                  <a:gd name="T16" fmla="*/ 627 w 1183"/>
                  <a:gd name="T17" fmla="*/ 460 h 1838"/>
                  <a:gd name="T18" fmla="*/ 1183 w 1183"/>
                  <a:gd name="T19" fmla="*/ 0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3" h="1838">
                    <a:moveTo>
                      <a:pt x="1183" y="0"/>
                    </a:moveTo>
                    <a:lnTo>
                      <a:pt x="1183" y="233"/>
                    </a:lnTo>
                    <a:lnTo>
                      <a:pt x="661" y="732"/>
                    </a:lnTo>
                    <a:lnTo>
                      <a:pt x="627" y="1191"/>
                    </a:lnTo>
                    <a:lnTo>
                      <a:pt x="609" y="1229"/>
                    </a:lnTo>
                    <a:lnTo>
                      <a:pt x="324" y="1838"/>
                    </a:lnTo>
                    <a:lnTo>
                      <a:pt x="0" y="1838"/>
                    </a:lnTo>
                    <a:lnTo>
                      <a:pt x="68" y="456"/>
                    </a:lnTo>
                    <a:lnTo>
                      <a:pt x="627" y="460"/>
                    </a:lnTo>
                    <a:lnTo>
                      <a:pt x="1183"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79" name="Freeform 27"/>
              <p:cNvSpPr/>
              <p:nvPr/>
            </p:nvSpPr>
            <p:spPr bwMode="auto">
              <a:xfrm>
                <a:off x="-645" y="1907"/>
                <a:ext cx="65" cy="104"/>
              </a:xfrm>
              <a:custGeom>
                <a:avLst/>
                <a:gdLst>
                  <a:gd name="T0" fmla="*/ 133 w 717"/>
                  <a:gd name="T1" fmla="*/ 0 h 1141"/>
                  <a:gd name="T2" fmla="*/ 717 w 717"/>
                  <a:gd name="T3" fmla="*/ 0 h 1141"/>
                  <a:gd name="T4" fmla="*/ 717 w 717"/>
                  <a:gd name="T5" fmla="*/ 1141 h 1141"/>
                  <a:gd name="T6" fmla="*/ 358 w 717"/>
                  <a:gd name="T7" fmla="*/ 1141 h 1141"/>
                  <a:gd name="T8" fmla="*/ 358 w 717"/>
                  <a:gd name="T9" fmla="*/ 285 h 1141"/>
                  <a:gd name="T10" fmla="*/ 0 w 717"/>
                  <a:gd name="T11" fmla="*/ 285 h 1141"/>
                  <a:gd name="T12" fmla="*/ 133 w 717"/>
                  <a:gd name="T13" fmla="*/ 0 h 1141"/>
                </a:gdLst>
                <a:ahLst/>
                <a:cxnLst>
                  <a:cxn ang="0">
                    <a:pos x="T0" y="T1"/>
                  </a:cxn>
                  <a:cxn ang="0">
                    <a:pos x="T2" y="T3"/>
                  </a:cxn>
                  <a:cxn ang="0">
                    <a:pos x="T4" y="T5"/>
                  </a:cxn>
                  <a:cxn ang="0">
                    <a:pos x="T6" y="T7"/>
                  </a:cxn>
                  <a:cxn ang="0">
                    <a:pos x="T8" y="T9"/>
                  </a:cxn>
                  <a:cxn ang="0">
                    <a:pos x="T10" y="T11"/>
                  </a:cxn>
                  <a:cxn ang="0">
                    <a:pos x="T12" y="T13"/>
                  </a:cxn>
                </a:cxnLst>
                <a:rect l="0" t="0" r="r" b="b"/>
                <a:pathLst>
                  <a:path w="717" h="1141">
                    <a:moveTo>
                      <a:pt x="133" y="0"/>
                    </a:moveTo>
                    <a:lnTo>
                      <a:pt x="717" y="0"/>
                    </a:lnTo>
                    <a:lnTo>
                      <a:pt x="717" y="1141"/>
                    </a:lnTo>
                    <a:lnTo>
                      <a:pt x="358" y="1141"/>
                    </a:lnTo>
                    <a:lnTo>
                      <a:pt x="358" y="285"/>
                    </a:lnTo>
                    <a:lnTo>
                      <a:pt x="0" y="285"/>
                    </a:lnTo>
                    <a:lnTo>
                      <a:pt x="133"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80" name="Freeform 28"/>
              <p:cNvSpPr>
                <a:spLocks noEditPoints="1"/>
              </p:cNvSpPr>
              <p:nvPr/>
            </p:nvSpPr>
            <p:spPr bwMode="auto">
              <a:xfrm>
                <a:off x="-575" y="1712"/>
                <a:ext cx="119" cy="94"/>
              </a:xfrm>
              <a:custGeom>
                <a:avLst/>
                <a:gdLst>
                  <a:gd name="T0" fmla="*/ 735 w 1316"/>
                  <a:gd name="T1" fmla="*/ 718 h 1032"/>
                  <a:gd name="T2" fmla="*/ 670 w 1316"/>
                  <a:gd name="T3" fmla="*/ 145 h 1032"/>
                  <a:gd name="T4" fmla="*/ 573 w 1316"/>
                  <a:gd name="T5" fmla="*/ 163 h 1032"/>
                  <a:gd name="T6" fmla="*/ 508 w 1316"/>
                  <a:gd name="T7" fmla="*/ 208 h 1032"/>
                  <a:gd name="T8" fmla="*/ 470 w 1316"/>
                  <a:gd name="T9" fmla="*/ 273 h 1032"/>
                  <a:gd name="T10" fmla="*/ 616 w 1316"/>
                  <a:gd name="T11" fmla="*/ 345 h 1032"/>
                  <a:gd name="T12" fmla="*/ 626 w 1316"/>
                  <a:gd name="T13" fmla="*/ 299 h 1032"/>
                  <a:gd name="T14" fmla="*/ 665 w 1316"/>
                  <a:gd name="T15" fmla="*/ 278 h 1032"/>
                  <a:gd name="T16" fmla="*/ 702 w 1316"/>
                  <a:gd name="T17" fmla="*/ 292 h 1032"/>
                  <a:gd name="T18" fmla="*/ 708 w 1316"/>
                  <a:gd name="T19" fmla="*/ 331 h 1032"/>
                  <a:gd name="T20" fmla="*/ 684 w 1316"/>
                  <a:gd name="T21" fmla="*/ 357 h 1032"/>
                  <a:gd name="T22" fmla="*/ 638 w 1316"/>
                  <a:gd name="T23" fmla="*/ 380 h 1032"/>
                  <a:gd name="T24" fmla="*/ 604 w 1316"/>
                  <a:gd name="T25" fmla="*/ 411 h 1032"/>
                  <a:gd name="T26" fmla="*/ 585 w 1316"/>
                  <a:gd name="T27" fmla="*/ 469 h 1032"/>
                  <a:gd name="T28" fmla="*/ 584 w 1316"/>
                  <a:gd name="T29" fmla="*/ 517 h 1032"/>
                  <a:gd name="T30" fmla="*/ 729 w 1316"/>
                  <a:gd name="T31" fmla="*/ 494 h 1032"/>
                  <a:gd name="T32" fmla="*/ 739 w 1316"/>
                  <a:gd name="T33" fmla="*/ 471 h 1032"/>
                  <a:gd name="T34" fmla="*/ 758 w 1316"/>
                  <a:gd name="T35" fmla="*/ 454 h 1032"/>
                  <a:gd name="T36" fmla="*/ 825 w 1316"/>
                  <a:gd name="T37" fmla="*/ 415 h 1032"/>
                  <a:gd name="T38" fmla="*/ 865 w 1316"/>
                  <a:gd name="T39" fmla="*/ 365 h 1032"/>
                  <a:gd name="T40" fmla="*/ 875 w 1316"/>
                  <a:gd name="T41" fmla="*/ 306 h 1032"/>
                  <a:gd name="T42" fmla="*/ 853 w 1316"/>
                  <a:gd name="T43" fmla="*/ 233 h 1032"/>
                  <a:gd name="T44" fmla="*/ 810 w 1316"/>
                  <a:gd name="T45" fmla="*/ 184 h 1032"/>
                  <a:gd name="T46" fmla="*/ 737 w 1316"/>
                  <a:gd name="T47" fmla="*/ 151 h 1032"/>
                  <a:gd name="T48" fmla="*/ 657 w 1316"/>
                  <a:gd name="T49" fmla="*/ 0 h 1032"/>
                  <a:gd name="T50" fmla="*/ 854 w 1316"/>
                  <a:gd name="T51" fmla="*/ 20 h 1032"/>
                  <a:gd name="T52" fmla="*/ 1026 w 1316"/>
                  <a:gd name="T53" fmla="*/ 77 h 1032"/>
                  <a:gd name="T54" fmla="*/ 1166 w 1316"/>
                  <a:gd name="T55" fmla="*/ 165 h 1032"/>
                  <a:gd name="T56" fmla="*/ 1263 w 1316"/>
                  <a:gd name="T57" fmla="*/ 276 h 1032"/>
                  <a:gd name="T58" fmla="*/ 1312 w 1316"/>
                  <a:gd name="T59" fmla="*/ 406 h 1032"/>
                  <a:gd name="T60" fmla="*/ 1304 w 1316"/>
                  <a:gd name="T61" fmla="*/ 530 h 1032"/>
                  <a:gd name="T62" fmla="*/ 1249 w 1316"/>
                  <a:gd name="T63" fmla="*/ 635 h 1032"/>
                  <a:gd name="T64" fmla="*/ 1155 w 1316"/>
                  <a:gd name="T65" fmla="*/ 724 h 1032"/>
                  <a:gd name="T66" fmla="*/ 1035 w 1316"/>
                  <a:gd name="T67" fmla="*/ 799 h 1032"/>
                  <a:gd name="T68" fmla="*/ 898 w 1316"/>
                  <a:gd name="T69" fmla="*/ 860 h 1032"/>
                  <a:gd name="T70" fmla="*/ 756 w 1316"/>
                  <a:gd name="T71" fmla="*/ 906 h 1032"/>
                  <a:gd name="T72" fmla="*/ 614 w 1316"/>
                  <a:gd name="T73" fmla="*/ 942 h 1032"/>
                  <a:gd name="T74" fmla="*/ 472 w 1316"/>
                  <a:gd name="T75" fmla="*/ 974 h 1032"/>
                  <a:gd name="T76" fmla="*/ 342 w 1316"/>
                  <a:gd name="T77" fmla="*/ 999 h 1032"/>
                  <a:gd name="T78" fmla="*/ 239 w 1316"/>
                  <a:gd name="T79" fmla="*/ 1018 h 1032"/>
                  <a:gd name="T80" fmla="*/ 175 w 1316"/>
                  <a:gd name="T81" fmla="*/ 1028 h 1032"/>
                  <a:gd name="T82" fmla="*/ 280 w 1316"/>
                  <a:gd name="T83" fmla="*/ 822 h 1032"/>
                  <a:gd name="T84" fmla="*/ 145 w 1316"/>
                  <a:gd name="T85" fmla="*/ 734 h 1032"/>
                  <a:gd name="T86" fmla="*/ 50 w 1316"/>
                  <a:gd name="T87" fmla="*/ 625 h 1032"/>
                  <a:gd name="T88" fmla="*/ 3 w 1316"/>
                  <a:gd name="T89" fmla="*/ 498 h 1032"/>
                  <a:gd name="T90" fmla="*/ 13 w 1316"/>
                  <a:gd name="T91" fmla="*/ 361 h 1032"/>
                  <a:gd name="T92" fmla="*/ 80 w 1316"/>
                  <a:gd name="T93" fmla="*/ 237 h 1032"/>
                  <a:gd name="T94" fmla="*/ 193 w 1316"/>
                  <a:gd name="T95" fmla="*/ 133 h 1032"/>
                  <a:gd name="T96" fmla="*/ 344 w 1316"/>
                  <a:gd name="T97" fmla="*/ 55 h 1032"/>
                  <a:gd name="T98" fmla="*/ 525 w 1316"/>
                  <a:gd name="T99" fmla="*/ 1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6" h="1032">
                    <a:moveTo>
                      <a:pt x="575" y="563"/>
                    </a:moveTo>
                    <a:lnTo>
                      <a:pt x="575" y="718"/>
                    </a:lnTo>
                    <a:lnTo>
                      <a:pt x="735" y="718"/>
                    </a:lnTo>
                    <a:lnTo>
                      <a:pt x="735" y="563"/>
                    </a:lnTo>
                    <a:lnTo>
                      <a:pt x="575" y="563"/>
                    </a:lnTo>
                    <a:close/>
                    <a:moveTo>
                      <a:pt x="670" y="145"/>
                    </a:moveTo>
                    <a:lnTo>
                      <a:pt x="633" y="147"/>
                    </a:lnTo>
                    <a:lnTo>
                      <a:pt x="602" y="153"/>
                    </a:lnTo>
                    <a:lnTo>
                      <a:pt x="573" y="163"/>
                    </a:lnTo>
                    <a:lnTo>
                      <a:pt x="548" y="176"/>
                    </a:lnTo>
                    <a:lnTo>
                      <a:pt x="527" y="191"/>
                    </a:lnTo>
                    <a:lnTo>
                      <a:pt x="508" y="208"/>
                    </a:lnTo>
                    <a:lnTo>
                      <a:pt x="492" y="228"/>
                    </a:lnTo>
                    <a:lnTo>
                      <a:pt x="480" y="249"/>
                    </a:lnTo>
                    <a:lnTo>
                      <a:pt x="470" y="273"/>
                    </a:lnTo>
                    <a:lnTo>
                      <a:pt x="461" y="308"/>
                    </a:lnTo>
                    <a:lnTo>
                      <a:pt x="456" y="345"/>
                    </a:lnTo>
                    <a:lnTo>
                      <a:pt x="616" y="345"/>
                    </a:lnTo>
                    <a:lnTo>
                      <a:pt x="616" y="329"/>
                    </a:lnTo>
                    <a:lnTo>
                      <a:pt x="619" y="313"/>
                    </a:lnTo>
                    <a:lnTo>
                      <a:pt x="626" y="299"/>
                    </a:lnTo>
                    <a:lnTo>
                      <a:pt x="635" y="288"/>
                    </a:lnTo>
                    <a:lnTo>
                      <a:pt x="649" y="280"/>
                    </a:lnTo>
                    <a:lnTo>
                      <a:pt x="665" y="278"/>
                    </a:lnTo>
                    <a:lnTo>
                      <a:pt x="681" y="279"/>
                    </a:lnTo>
                    <a:lnTo>
                      <a:pt x="694" y="285"/>
                    </a:lnTo>
                    <a:lnTo>
                      <a:pt x="702" y="292"/>
                    </a:lnTo>
                    <a:lnTo>
                      <a:pt x="708" y="304"/>
                    </a:lnTo>
                    <a:lnTo>
                      <a:pt x="710" y="318"/>
                    </a:lnTo>
                    <a:lnTo>
                      <a:pt x="708" y="331"/>
                    </a:lnTo>
                    <a:lnTo>
                      <a:pt x="701" y="340"/>
                    </a:lnTo>
                    <a:lnTo>
                      <a:pt x="693" y="350"/>
                    </a:lnTo>
                    <a:lnTo>
                      <a:pt x="684" y="357"/>
                    </a:lnTo>
                    <a:lnTo>
                      <a:pt x="659" y="369"/>
                    </a:lnTo>
                    <a:lnTo>
                      <a:pt x="648" y="375"/>
                    </a:lnTo>
                    <a:lnTo>
                      <a:pt x="638" y="380"/>
                    </a:lnTo>
                    <a:lnTo>
                      <a:pt x="625" y="388"/>
                    </a:lnTo>
                    <a:lnTo>
                      <a:pt x="613" y="399"/>
                    </a:lnTo>
                    <a:lnTo>
                      <a:pt x="604" y="411"/>
                    </a:lnTo>
                    <a:lnTo>
                      <a:pt x="594" y="430"/>
                    </a:lnTo>
                    <a:lnTo>
                      <a:pt x="588" y="449"/>
                    </a:lnTo>
                    <a:lnTo>
                      <a:pt x="585" y="469"/>
                    </a:lnTo>
                    <a:lnTo>
                      <a:pt x="584" y="488"/>
                    </a:lnTo>
                    <a:lnTo>
                      <a:pt x="584" y="504"/>
                    </a:lnTo>
                    <a:lnTo>
                      <a:pt x="584" y="517"/>
                    </a:lnTo>
                    <a:lnTo>
                      <a:pt x="727" y="517"/>
                    </a:lnTo>
                    <a:lnTo>
                      <a:pt x="728" y="505"/>
                    </a:lnTo>
                    <a:lnTo>
                      <a:pt x="729" y="494"/>
                    </a:lnTo>
                    <a:lnTo>
                      <a:pt x="731" y="485"/>
                    </a:lnTo>
                    <a:lnTo>
                      <a:pt x="735" y="476"/>
                    </a:lnTo>
                    <a:lnTo>
                      <a:pt x="739" y="471"/>
                    </a:lnTo>
                    <a:lnTo>
                      <a:pt x="743" y="466"/>
                    </a:lnTo>
                    <a:lnTo>
                      <a:pt x="749" y="460"/>
                    </a:lnTo>
                    <a:lnTo>
                      <a:pt x="758" y="454"/>
                    </a:lnTo>
                    <a:lnTo>
                      <a:pt x="770" y="447"/>
                    </a:lnTo>
                    <a:lnTo>
                      <a:pt x="807" y="427"/>
                    </a:lnTo>
                    <a:lnTo>
                      <a:pt x="825" y="415"/>
                    </a:lnTo>
                    <a:lnTo>
                      <a:pt x="841" y="402"/>
                    </a:lnTo>
                    <a:lnTo>
                      <a:pt x="855" y="385"/>
                    </a:lnTo>
                    <a:lnTo>
                      <a:pt x="865" y="365"/>
                    </a:lnTo>
                    <a:lnTo>
                      <a:pt x="871" y="348"/>
                    </a:lnTo>
                    <a:lnTo>
                      <a:pt x="874" y="329"/>
                    </a:lnTo>
                    <a:lnTo>
                      <a:pt x="875" y="306"/>
                    </a:lnTo>
                    <a:lnTo>
                      <a:pt x="871" y="279"/>
                    </a:lnTo>
                    <a:lnTo>
                      <a:pt x="862" y="252"/>
                    </a:lnTo>
                    <a:lnTo>
                      <a:pt x="853" y="233"/>
                    </a:lnTo>
                    <a:lnTo>
                      <a:pt x="841" y="216"/>
                    </a:lnTo>
                    <a:lnTo>
                      <a:pt x="827" y="199"/>
                    </a:lnTo>
                    <a:lnTo>
                      <a:pt x="810" y="184"/>
                    </a:lnTo>
                    <a:lnTo>
                      <a:pt x="789" y="171"/>
                    </a:lnTo>
                    <a:lnTo>
                      <a:pt x="764" y="160"/>
                    </a:lnTo>
                    <a:lnTo>
                      <a:pt x="737" y="151"/>
                    </a:lnTo>
                    <a:lnTo>
                      <a:pt x="706" y="147"/>
                    </a:lnTo>
                    <a:lnTo>
                      <a:pt x="670" y="145"/>
                    </a:lnTo>
                    <a:close/>
                    <a:moveTo>
                      <a:pt x="657" y="0"/>
                    </a:moveTo>
                    <a:lnTo>
                      <a:pt x="725" y="2"/>
                    </a:lnTo>
                    <a:lnTo>
                      <a:pt x="791" y="10"/>
                    </a:lnTo>
                    <a:lnTo>
                      <a:pt x="854" y="20"/>
                    </a:lnTo>
                    <a:lnTo>
                      <a:pt x="914" y="35"/>
                    </a:lnTo>
                    <a:lnTo>
                      <a:pt x="971" y="55"/>
                    </a:lnTo>
                    <a:lnTo>
                      <a:pt x="1026" y="77"/>
                    </a:lnTo>
                    <a:lnTo>
                      <a:pt x="1076" y="104"/>
                    </a:lnTo>
                    <a:lnTo>
                      <a:pt x="1123" y="133"/>
                    </a:lnTo>
                    <a:lnTo>
                      <a:pt x="1166" y="165"/>
                    </a:lnTo>
                    <a:lnTo>
                      <a:pt x="1204" y="199"/>
                    </a:lnTo>
                    <a:lnTo>
                      <a:pt x="1236" y="237"/>
                    </a:lnTo>
                    <a:lnTo>
                      <a:pt x="1263" y="276"/>
                    </a:lnTo>
                    <a:lnTo>
                      <a:pt x="1285" y="318"/>
                    </a:lnTo>
                    <a:lnTo>
                      <a:pt x="1302" y="361"/>
                    </a:lnTo>
                    <a:lnTo>
                      <a:pt x="1312" y="406"/>
                    </a:lnTo>
                    <a:lnTo>
                      <a:pt x="1316" y="453"/>
                    </a:lnTo>
                    <a:lnTo>
                      <a:pt x="1313" y="492"/>
                    </a:lnTo>
                    <a:lnTo>
                      <a:pt x="1304" y="530"/>
                    </a:lnTo>
                    <a:lnTo>
                      <a:pt x="1291" y="566"/>
                    </a:lnTo>
                    <a:lnTo>
                      <a:pt x="1272" y="601"/>
                    </a:lnTo>
                    <a:lnTo>
                      <a:pt x="1249" y="635"/>
                    </a:lnTo>
                    <a:lnTo>
                      <a:pt x="1221" y="666"/>
                    </a:lnTo>
                    <a:lnTo>
                      <a:pt x="1190" y="696"/>
                    </a:lnTo>
                    <a:lnTo>
                      <a:pt x="1155" y="724"/>
                    </a:lnTo>
                    <a:lnTo>
                      <a:pt x="1118" y="751"/>
                    </a:lnTo>
                    <a:lnTo>
                      <a:pt x="1077" y="776"/>
                    </a:lnTo>
                    <a:lnTo>
                      <a:pt x="1035" y="799"/>
                    </a:lnTo>
                    <a:lnTo>
                      <a:pt x="990" y="822"/>
                    </a:lnTo>
                    <a:lnTo>
                      <a:pt x="945" y="842"/>
                    </a:lnTo>
                    <a:lnTo>
                      <a:pt x="898" y="860"/>
                    </a:lnTo>
                    <a:lnTo>
                      <a:pt x="850" y="877"/>
                    </a:lnTo>
                    <a:lnTo>
                      <a:pt x="800" y="894"/>
                    </a:lnTo>
                    <a:lnTo>
                      <a:pt x="756" y="906"/>
                    </a:lnTo>
                    <a:lnTo>
                      <a:pt x="710" y="918"/>
                    </a:lnTo>
                    <a:lnTo>
                      <a:pt x="663" y="931"/>
                    </a:lnTo>
                    <a:lnTo>
                      <a:pt x="614" y="942"/>
                    </a:lnTo>
                    <a:lnTo>
                      <a:pt x="567" y="953"/>
                    </a:lnTo>
                    <a:lnTo>
                      <a:pt x="519" y="964"/>
                    </a:lnTo>
                    <a:lnTo>
                      <a:pt x="472" y="974"/>
                    </a:lnTo>
                    <a:lnTo>
                      <a:pt x="427" y="983"/>
                    </a:lnTo>
                    <a:lnTo>
                      <a:pt x="383" y="992"/>
                    </a:lnTo>
                    <a:lnTo>
                      <a:pt x="342" y="999"/>
                    </a:lnTo>
                    <a:lnTo>
                      <a:pt x="304" y="1007"/>
                    </a:lnTo>
                    <a:lnTo>
                      <a:pt x="270" y="1012"/>
                    </a:lnTo>
                    <a:lnTo>
                      <a:pt x="239" y="1018"/>
                    </a:lnTo>
                    <a:lnTo>
                      <a:pt x="213" y="1023"/>
                    </a:lnTo>
                    <a:lnTo>
                      <a:pt x="192" y="1026"/>
                    </a:lnTo>
                    <a:lnTo>
                      <a:pt x="175" y="1028"/>
                    </a:lnTo>
                    <a:lnTo>
                      <a:pt x="166" y="1030"/>
                    </a:lnTo>
                    <a:lnTo>
                      <a:pt x="163" y="1032"/>
                    </a:lnTo>
                    <a:lnTo>
                      <a:pt x="280" y="822"/>
                    </a:lnTo>
                    <a:lnTo>
                      <a:pt x="231" y="795"/>
                    </a:lnTo>
                    <a:lnTo>
                      <a:pt x="186" y="766"/>
                    </a:lnTo>
                    <a:lnTo>
                      <a:pt x="145" y="734"/>
                    </a:lnTo>
                    <a:lnTo>
                      <a:pt x="108" y="700"/>
                    </a:lnTo>
                    <a:lnTo>
                      <a:pt x="76" y="663"/>
                    </a:lnTo>
                    <a:lnTo>
                      <a:pt x="50" y="625"/>
                    </a:lnTo>
                    <a:lnTo>
                      <a:pt x="28" y="584"/>
                    </a:lnTo>
                    <a:lnTo>
                      <a:pt x="13" y="541"/>
                    </a:lnTo>
                    <a:lnTo>
                      <a:pt x="3" y="498"/>
                    </a:lnTo>
                    <a:lnTo>
                      <a:pt x="0" y="453"/>
                    </a:lnTo>
                    <a:lnTo>
                      <a:pt x="3" y="406"/>
                    </a:lnTo>
                    <a:lnTo>
                      <a:pt x="13" y="361"/>
                    </a:lnTo>
                    <a:lnTo>
                      <a:pt x="29" y="318"/>
                    </a:lnTo>
                    <a:lnTo>
                      <a:pt x="51" y="276"/>
                    </a:lnTo>
                    <a:lnTo>
                      <a:pt x="80" y="237"/>
                    </a:lnTo>
                    <a:lnTo>
                      <a:pt x="112" y="199"/>
                    </a:lnTo>
                    <a:lnTo>
                      <a:pt x="150" y="165"/>
                    </a:lnTo>
                    <a:lnTo>
                      <a:pt x="193" y="133"/>
                    </a:lnTo>
                    <a:lnTo>
                      <a:pt x="239" y="104"/>
                    </a:lnTo>
                    <a:lnTo>
                      <a:pt x="290" y="77"/>
                    </a:lnTo>
                    <a:lnTo>
                      <a:pt x="344" y="55"/>
                    </a:lnTo>
                    <a:lnTo>
                      <a:pt x="402" y="35"/>
                    </a:lnTo>
                    <a:lnTo>
                      <a:pt x="462" y="20"/>
                    </a:lnTo>
                    <a:lnTo>
                      <a:pt x="525" y="10"/>
                    </a:lnTo>
                    <a:lnTo>
                      <a:pt x="590" y="2"/>
                    </a:lnTo>
                    <a:lnTo>
                      <a:pt x="657"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grpSp>
        <p:nvGrpSpPr>
          <p:cNvPr id="9" name="Group 8"/>
          <p:cNvGrpSpPr/>
          <p:nvPr/>
        </p:nvGrpSpPr>
        <p:grpSpPr>
          <a:xfrm>
            <a:off x="6415653" y="2695906"/>
            <a:ext cx="1463040" cy="1463040"/>
            <a:chOff x="5269418" y="2695906"/>
            <a:chExt cx="1463040" cy="1463040"/>
          </a:xfrm>
        </p:grpSpPr>
        <p:sp>
          <p:nvSpPr>
            <p:cNvPr id="6" name="Rounded Rectangle 5"/>
            <p:cNvSpPr/>
            <p:nvPr/>
          </p:nvSpPr>
          <p:spPr>
            <a:xfrm>
              <a:off x="5269418" y="2695906"/>
              <a:ext cx="1463040" cy="146304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83" name="Group 31"/>
            <p:cNvGrpSpPr>
              <a:grpSpLocks noChangeAspect="1"/>
            </p:cNvGrpSpPr>
            <p:nvPr/>
          </p:nvGrpSpPr>
          <p:grpSpPr bwMode="auto">
            <a:xfrm>
              <a:off x="5794743" y="3095515"/>
              <a:ext cx="409913" cy="663822"/>
              <a:chOff x="3648" y="1850"/>
              <a:chExt cx="381" cy="617"/>
            </a:xfrm>
            <a:solidFill>
              <a:schemeClr val="bg1"/>
            </a:solidFill>
          </p:grpSpPr>
          <p:sp>
            <p:nvSpPr>
              <p:cNvPr id="86" name="Freeform 33"/>
              <p:cNvSpPr/>
              <p:nvPr/>
            </p:nvSpPr>
            <p:spPr bwMode="auto">
              <a:xfrm>
                <a:off x="3728" y="1850"/>
                <a:ext cx="221" cy="468"/>
              </a:xfrm>
              <a:custGeom>
                <a:avLst/>
                <a:gdLst>
                  <a:gd name="T0" fmla="*/ 663 w 1325"/>
                  <a:gd name="T1" fmla="*/ 0 h 2805"/>
                  <a:gd name="T2" fmla="*/ 797 w 1325"/>
                  <a:gd name="T3" fmla="*/ 14 h 2805"/>
                  <a:gd name="T4" fmla="*/ 921 w 1325"/>
                  <a:gd name="T5" fmla="*/ 51 h 2805"/>
                  <a:gd name="T6" fmla="*/ 1033 w 1325"/>
                  <a:gd name="T7" fmla="*/ 113 h 2805"/>
                  <a:gd name="T8" fmla="*/ 1131 w 1325"/>
                  <a:gd name="T9" fmla="*/ 194 h 2805"/>
                  <a:gd name="T10" fmla="*/ 1213 w 1325"/>
                  <a:gd name="T11" fmla="*/ 291 h 2805"/>
                  <a:gd name="T12" fmla="*/ 1273 w 1325"/>
                  <a:gd name="T13" fmla="*/ 403 h 2805"/>
                  <a:gd name="T14" fmla="*/ 1312 w 1325"/>
                  <a:gd name="T15" fmla="*/ 528 h 2805"/>
                  <a:gd name="T16" fmla="*/ 1325 w 1325"/>
                  <a:gd name="T17" fmla="*/ 661 h 2805"/>
                  <a:gd name="T18" fmla="*/ 1322 w 1325"/>
                  <a:gd name="T19" fmla="*/ 2212 h 2805"/>
                  <a:gd name="T20" fmla="*/ 1295 w 1325"/>
                  <a:gd name="T21" fmla="*/ 2341 h 2805"/>
                  <a:gd name="T22" fmla="*/ 1246 w 1325"/>
                  <a:gd name="T23" fmla="*/ 2459 h 2805"/>
                  <a:gd name="T24" fmla="*/ 1173 w 1325"/>
                  <a:gd name="T25" fmla="*/ 2565 h 2805"/>
                  <a:gd name="T26" fmla="*/ 1084 w 1325"/>
                  <a:gd name="T27" fmla="*/ 2654 h 2805"/>
                  <a:gd name="T28" fmla="*/ 978 w 1325"/>
                  <a:gd name="T29" fmla="*/ 2726 h 2805"/>
                  <a:gd name="T30" fmla="*/ 860 w 1325"/>
                  <a:gd name="T31" fmla="*/ 2775 h 2805"/>
                  <a:gd name="T32" fmla="*/ 730 w 1325"/>
                  <a:gd name="T33" fmla="*/ 2802 h 2805"/>
                  <a:gd name="T34" fmla="*/ 595 w 1325"/>
                  <a:gd name="T35" fmla="*/ 2802 h 2805"/>
                  <a:gd name="T36" fmla="*/ 466 w 1325"/>
                  <a:gd name="T37" fmla="*/ 2775 h 2805"/>
                  <a:gd name="T38" fmla="*/ 347 w 1325"/>
                  <a:gd name="T39" fmla="*/ 2726 h 2805"/>
                  <a:gd name="T40" fmla="*/ 242 w 1325"/>
                  <a:gd name="T41" fmla="*/ 2654 h 2805"/>
                  <a:gd name="T42" fmla="*/ 152 w 1325"/>
                  <a:gd name="T43" fmla="*/ 2565 h 2805"/>
                  <a:gd name="T44" fmla="*/ 79 w 1325"/>
                  <a:gd name="T45" fmla="*/ 2459 h 2805"/>
                  <a:gd name="T46" fmla="*/ 30 w 1325"/>
                  <a:gd name="T47" fmla="*/ 2341 h 2805"/>
                  <a:gd name="T48" fmla="*/ 4 w 1325"/>
                  <a:gd name="T49" fmla="*/ 2212 h 2805"/>
                  <a:gd name="T50" fmla="*/ 0 w 1325"/>
                  <a:gd name="T51" fmla="*/ 661 h 2805"/>
                  <a:gd name="T52" fmla="*/ 13 w 1325"/>
                  <a:gd name="T53" fmla="*/ 528 h 2805"/>
                  <a:gd name="T54" fmla="*/ 52 w 1325"/>
                  <a:gd name="T55" fmla="*/ 403 h 2805"/>
                  <a:gd name="T56" fmla="*/ 113 w 1325"/>
                  <a:gd name="T57" fmla="*/ 291 h 2805"/>
                  <a:gd name="T58" fmla="*/ 194 w 1325"/>
                  <a:gd name="T59" fmla="*/ 194 h 2805"/>
                  <a:gd name="T60" fmla="*/ 292 w 1325"/>
                  <a:gd name="T61" fmla="*/ 113 h 2805"/>
                  <a:gd name="T62" fmla="*/ 405 w 1325"/>
                  <a:gd name="T63" fmla="*/ 51 h 2805"/>
                  <a:gd name="T64" fmla="*/ 529 w 1325"/>
                  <a:gd name="T65" fmla="*/ 14 h 2805"/>
                  <a:gd name="T66" fmla="*/ 663 w 1325"/>
                  <a:gd name="T67" fmla="*/ 0 h 2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25" h="2805">
                    <a:moveTo>
                      <a:pt x="663" y="0"/>
                    </a:moveTo>
                    <a:lnTo>
                      <a:pt x="663" y="0"/>
                    </a:lnTo>
                    <a:lnTo>
                      <a:pt x="730" y="3"/>
                    </a:lnTo>
                    <a:lnTo>
                      <a:pt x="797" y="14"/>
                    </a:lnTo>
                    <a:lnTo>
                      <a:pt x="860" y="30"/>
                    </a:lnTo>
                    <a:lnTo>
                      <a:pt x="921" y="51"/>
                    </a:lnTo>
                    <a:lnTo>
                      <a:pt x="978" y="80"/>
                    </a:lnTo>
                    <a:lnTo>
                      <a:pt x="1033" y="113"/>
                    </a:lnTo>
                    <a:lnTo>
                      <a:pt x="1084" y="151"/>
                    </a:lnTo>
                    <a:lnTo>
                      <a:pt x="1131" y="194"/>
                    </a:lnTo>
                    <a:lnTo>
                      <a:pt x="1173" y="240"/>
                    </a:lnTo>
                    <a:lnTo>
                      <a:pt x="1213" y="291"/>
                    </a:lnTo>
                    <a:lnTo>
                      <a:pt x="1246" y="346"/>
                    </a:lnTo>
                    <a:lnTo>
                      <a:pt x="1273" y="403"/>
                    </a:lnTo>
                    <a:lnTo>
                      <a:pt x="1295" y="464"/>
                    </a:lnTo>
                    <a:lnTo>
                      <a:pt x="1312" y="528"/>
                    </a:lnTo>
                    <a:lnTo>
                      <a:pt x="1322" y="593"/>
                    </a:lnTo>
                    <a:lnTo>
                      <a:pt x="1325" y="661"/>
                    </a:lnTo>
                    <a:lnTo>
                      <a:pt x="1325" y="2144"/>
                    </a:lnTo>
                    <a:lnTo>
                      <a:pt x="1322" y="2212"/>
                    </a:lnTo>
                    <a:lnTo>
                      <a:pt x="1312" y="2278"/>
                    </a:lnTo>
                    <a:lnTo>
                      <a:pt x="1295" y="2341"/>
                    </a:lnTo>
                    <a:lnTo>
                      <a:pt x="1273" y="2402"/>
                    </a:lnTo>
                    <a:lnTo>
                      <a:pt x="1246" y="2459"/>
                    </a:lnTo>
                    <a:lnTo>
                      <a:pt x="1213" y="2514"/>
                    </a:lnTo>
                    <a:lnTo>
                      <a:pt x="1173" y="2565"/>
                    </a:lnTo>
                    <a:lnTo>
                      <a:pt x="1131" y="2612"/>
                    </a:lnTo>
                    <a:lnTo>
                      <a:pt x="1084" y="2654"/>
                    </a:lnTo>
                    <a:lnTo>
                      <a:pt x="1033" y="2693"/>
                    </a:lnTo>
                    <a:lnTo>
                      <a:pt x="978" y="2726"/>
                    </a:lnTo>
                    <a:lnTo>
                      <a:pt x="921" y="2754"/>
                    </a:lnTo>
                    <a:lnTo>
                      <a:pt x="860" y="2775"/>
                    </a:lnTo>
                    <a:lnTo>
                      <a:pt x="797" y="2793"/>
                    </a:lnTo>
                    <a:lnTo>
                      <a:pt x="730" y="2802"/>
                    </a:lnTo>
                    <a:lnTo>
                      <a:pt x="663" y="2805"/>
                    </a:lnTo>
                    <a:lnTo>
                      <a:pt x="595" y="2802"/>
                    </a:lnTo>
                    <a:lnTo>
                      <a:pt x="529" y="2793"/>
                    </a:lnTo>
                    <a:lnTo>
                      <a:pt x="466" y="2775"/>
                    </a:lnTo>
                    <a:lnTo>
                      <a:pt x="405" y="2754"/>
                    </a:lnTo>
                    <a:lnTo>
                      <a:pt x="347" y="2726"/>
                    </a:lnTo>
                    <a:lnTo>
                      <a:pt x="292" y="2693"/>
                    </a:lnTo>
                    <a:lnTo>
                      <a:pt x="242" y="2654"/>
                    </a:lnTo>
                    <a:lnTo>
                      <a:pt x="194" y="2612"/>
                    </a:lnTo>
                    <a:lnTo>
                      <a:pt x="152" y="2565"/>
                    </a:lnTo>
                    <a:lnTo>
                      <a:pt x="113" y="2514"/>
                    </a:lnTo>
                    <a:lnTo>
                      <a:pt x="79" y="2459"/>
                    </a:lnTo>
                    <a:lnTo>
                      <a:pt x="52" y="2402"/>
                    </a:lnTo>
                    <a:lnTo>
                      <a:pt x="30" y="2341"/>
                    </a:lnTo>
                    <a:lnTo>
                      <a:pt x="13" y="2278"/>
                    </a:lnTo>
                    <a:lnTo>
                      <a:pt x="4" y="2212"/>
                    </a:lnTo>
                    <a:lnTo>
                      <a:pt x="0" y="2144"/>
                    </a:lnTo>
                    <a:lnTo>
                      <a:pt x="0" y="661"/>
                    </a:lnTo>
                    <a:lnTo>
                      <a:pt x="4" y="593"/>
                    </a:lnTo>
                    <a:lnTo>
                      <a:pt x="13" y="528"/>
                    </a:lnTo>
                    <a:lnTo>
                      <a:pt x="30" y="464"/>
                    </a:lnTo>
                    <a:lnTo>
                      <a:pt x="52" y="403"/>
                    </a:lnTo>
                    <a:lnTo>
                      <a:pt x="79" y="346"/>
                    </a:lnTo>
                    <a:lnTo>
                      <a:pt x="113" y="291"/>
                    </a:lnTo>
                    <a:lnTo>
                      <a:pt x="152" y="240"/>
                    </a:lnTo>
                    <a:lnTo>
                      <a:pt x="194" y="194"/>
                    </a:lnTo>
                    <a:lnTo>
                      <a:pt x="242" y="151"/>
                    </a:lnTo>
                    <a:lnTo>
                      <a:pt x="292" y="113"/>
                    </a:lnTo>
                    <a:lnTo>
                      <a:pt x="347" y="80"/>
                    </a:lnTo>
                    <a:lnTo>
                      <a:pt x="405" y="51"/>
                    </a:lnTo>
                    <a:lnTo>
                      <a:pt x="466" y="30"/>
                    </a:lnTo>
                    <a:lnTo>
                      <a:pt x="529" y="14"/>
                    </a:lnTo>
                    <a:lnTo>
                      <a:pt x="595" y="3"/>
                    </a:lnTo>
                    <a:lnTo>
                      <a:pt x="663"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87" name="Freeform 34"/>
              <p:cNvSpPr/>
              <p:nvPr/>
            </p:nvSpPr>
            <p:spPr bwMode="auto">
              <a:xfrm>
                <a:off x="3648" y="2142"/>
                <a:ext cx="381" cy="325"/>
              </a:xfrm>
              <a:custGeom>
                <a:avLst/>
                <a:gdLst>
                  <a:gd name="T0" fmla="*/ 230 w 2284"/>
                  <a:gd name="T1" fmla="*/ 2 h 1950"/>
                  <a:gd name="T2" fmla="*/ 276 w 2284"/>
                  <a:gd name="T3" fmla="*/ 38 h 1950"/>
                  <a:gd name="T4" fmla="*/ 286 w 2284"/>
                  <a:gd name="T5" fmla="*/ 345 h 1950"/>
                  <a:gd name="T6" fmla="*/ 317 w 2284"/>
                  <a:gd name="T7" fmla="*/ 572 h 1950"/>
                  <a:gd name="T8" fmla="*/ 403 w 2284"/>
                  <a:gd name="T9" fmla="*/ 776 h 1950"/>
                  <a:gd name="T10" fmla="*/ 538 w 2284"/>
                  <a:gd name="T11" fmla="*/ 949 h 1950"/>
                  <a:gd name="T12" fmla="*/ 710 w 2284"/>
                  <a:gd name="T13" fmla="*/ 1083 h 1950"/>
                  <a:gd name="T14" fmla="*/ 916 w 2284"/>
                  <a:gd name="T15" fmla="*/ 1169 h 1950"/>
                  <a:gd name="T16" fmla="*/ 1143 w 2284"/>
                  <a:gd name="T17" fmla="*/ 1199 h 1950"/>
                  <a:gd name="T18" fmla="*/ 1370 w 2284"/>
                  <a:gd name="T19" fmla="*/ 1169 h 1950"/>
                  <a:gd name="T20" fmla="*/ 1574 w 2284"/>
                  <a:gd name="T21" fmla="*/ 1083 h 1950"/>
                  <a:gd name="T22" fmla="*/ 1748 w 2284"/>
                  <a:gd name="T23" fmla="*/ 949 h 1950"/>
                  <a:gd name="T24" fmla="*/ 1882 w 2284"/>
                  <a:gd name="T25" fmla="*/ 776 h 1950"/>
                  <a:gd name="T26" fmla="*/ 1968 w 2284"/>
                  <a:gd name="T27" fmla="*/ 572 h 1950"/>
                  <a:gd name="T28" fmla="*/ 1999 w 2284"/>
                  <a:gd name="T29" fmla="*/ 345 h 1950"/>
                  <a:gd name="T30" fmla="*/ 2010 w 2284"/>
                  <a:gd name="T31" fmla="*/ 38 h 1950"/>
                  <a:gd name="T32" fmla="*/ 2056 w 2284"/>
                  <a:gd name="T33" fmla="*/ 2 h 1950"/>
                  <a:gd name="T34" fmla="*/ 2228 w 2284"/>
                  <a:gd name="T35" fmla="*/ 2 h 1950"/>
                  <a:gd name="T36" fmla="*/ 2274 w 2284"/>
                  <a:gd name="T37" fmla="*/ 38 h 1950"/>
                  <a:gd name="T38" fmla="*/ 2284 w 2284"/>
                  <a:gd name="T39" fmla="*/ 345 h 1950"/>
                  <a:gd name="T40" fmla="*/ 2253 w 2284"/>
                  <a:gd name="T41" fmla="*/ 606 h 1950"/>
                  <a:gd name="T42" fmla="*/ 2164 w 2284"/>
                  <a:gd name="T43" fmla="*/ 848 h 1950"/>
                  <a:gd name="T44" fmla="*/ 2023 w 2284"/>
                  <a:gd name="T45" fmla="*/ 1062 h 1950"/>
                  <a:gd name="T46" fmla="*/ 1840 w 2284"/>
                  <a:gd name="T47" fmla="*/ 1242 h 1950"/>
                  <a:gd name="T48" fmla="*/ 1620 w 2284"/>
                  <a:gd name="T49" fmla="*/ 1377 h 1950"/>
                  <a:gd name="T50" fmla="*/ 1373 w 2284"/>
                  <a:gd name="T51" fmla="*/ 1461 h 1950"/>
                  <a:gd name="T52" fmla="*/ 1875 w 2284"/>
                  <a:gd name="T53" fmla="*/ 1666 h 1950"/>
                  <a:gd name="T54" fmla="*/ 1929 w 2284"/>
                  <a:gd name="T55" fmla="*/ 1687 h 1950"/>
                  <a:gd name="T56" fmla="*/ 1952 w 2284"/>
                  <a:gd name="T57" fmla="*/ 1742 h 1950"/>
                  <a:gd name="T58" fmla="*/ 1941 w 2284"/>
                  <a:gd name="T59" fmla="*/ 1912 h 1950"/>
                  <a:gd name="T60" fmla="*/ 1895 w 2284"/>
                  <a:gd name="T61" fmla="*/ 1947 h 1950"/>
                  <a:gd name="T62" fmla="*/ 389 w 2284"/>
                  <a:gd name="T63" fmla="*/ 1947 h 1950"/>
                  <a:gd name="T64" fmla="*/ 345 w 2284"/>
                  <a:gd name="T65" fmla="*/ 1912 h 1950"/>
                  <a:gd name="T66" fmla="*/ 333 w 2284"/>
                  <a:gd name="T67" fmla="*/ 1742 h 1950"/>
                  <a:gd name="T68" fmla="*/ 356 w 2284"/>
                  <a:gd name="T69" fmla="*/ 1687 h 1950"/>
                  <a:gd name="T70" fmla="*/ 410 w 2284"/>
                  <a:gd name="T71" fmla="*/ 1666 h 1950"/>
                  <a:gd name="T72" fmla="*/ 912 w 2284"/>
                  <a:gd name="T73" fmla="*/ 1461 h 1950"/>
                  <a:gd name="T74" fmla="*/ 665 w 2284"/>
                  <a:gd name="T75" fmla="*/ 1377 h 1950"/>
                  <a:gd name="T76" fmla="*/ 446 w 2284"/>
                  <a:gd name="T77" fmla="*/ 1242 h 1950"/>
                  <a:gd name="T78" fmla="*/ 262 w 2284"/>
                  <a:gd name="T79" fmla="*/ 1062 h 1950"/>
                  <a:gd name="T80" fmla="*/ 122 w 2284"/>
                  <a:gd name="T81" fmla="*/ 848 h 1950"/>
                  <a:gd name="T82" fmla="*/ 32 w 2284"/>
                  <a:gd name="T83" fmla="*/ 606 h 1950"/>
                  <a:gd name="T84" fmla="*/ 0 w 2284"/>
                  <a:gd name="T85" fmla="*/ 345 h 1950"/>
                  <a:gd name="T86" fmla="*/ 11 w 2284"/>
                  <a:gd name="T87" fmla="*/ 38 h 1950"/>
                  <a:gd name="T88" fmla="*/ 57 w 2284"/>
                  <a:gd name="T89" fmla="*/ 2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84" h="1950">
                    <a:moveTo>
                      <a:pt x="77" y="0"/>
                    </a:moveTo>
                    <a:lnTo>
                      <a:pt x="209" y="0"/>
                    </a:lnTo>
                    <a:lnTo>
                      <a:pt x="230" y="2"/>
                    </a:lnTo>
                    <a:lnTo>
                      <a:pt x="248" y="10"/>
                    </a:lnTo>
                    <a:lnTo>
                      <a:pt x="263" y="22"/>
                    </a:lnTo>
                    <a:lnTo>
                      <a:pt x="276" y="38"/>
                    </a:lnTo>
                    <a:lnTo>
                      <a:pt x="284" y="56"/>
                    </a:lnTo>
                    <a:lnTo>
                      <a:pt x="286" y="76"/>
                    </a:lnTo>
                    <a:lnTo>
                      <a:pt x="286" y="345"/>
                    </a:lnTo>
                    <a:lnTo>
                      <a:pt x="289" y="423"/>
                    </a:lnTo>
                    <a:lnTo>
                      <a:pt x="300" y="498"/>
                    </a:lnTo>
                    <a:lnTo>
                      <a:pt x="317" y="572"/>
                    </a:lnTo>
                    <a:lnTo>
                      <a:pt x="340" y="643"/>
                    </a:lnTo>
                    <a:lnTo>
                      <a:pt x="369" y="712"/>
                    </a:lnTo>
                    <a:lnTo>
                      <a:pt x="403" y="776"/>
                    </a:lnTo>
                    <a:lnTo>
                      <a:pt x="443" y="838"/>
                    </a:lnTo>
                    <a:lnTo>
                      <a:pt x="487" y="895"/>
                    </a:lnTo>
                    <a:lnTo>
                      <a:pt x="538" y="949"/>
                    </a:lnTo>
                    <a:lnTo>
                      <a:pt x="591" y="998"/>
                    </a:lnTo>
                    <a:lnTo>
                      <a:pt x="649" y="1043"/>
                    </a:lnTo>
                    <a:lnTo>
                      <a:pt x="710" y="1083"/>
                    </a:lnTo>
                    <a:lnTo>
                      <a:pt x="776" y="1117"/>
                    </a:lnTo>
                    <a:lnTo>
                      <a:pt x="844" y="1146"/>
                    </a:lnTo>
                    <a:lnTo>
                      <a:pt x="916" y="1169"/>
                    </a:lnTo>
                    <a:lnTo>
                      <a:pt x="989" y="1186"/>
                    </a:lnTo>
                    <a:lnTo>
                      <a:pt x="1065" y="1196"/>
                    </a:lnTo>
                    <a:lnTo>
                      <a:pt x="1143" y="1199"/>
                    </a:lnTo>
                    <a:lnTo>
                      <a:pt x="1220" y="1196"/>
                    </a:lnTo>
                    <a:lnTo>
                      <a:pt x="1296" y="1186"/>
                    </a:lnTo>
                    <a:lnTo>
                      <a:pt x="1370" y="1169"/>
                    </a:lnTo>
                    <a:lnTo>
                      <a:pt x="1441" y="1146"/>
                    </a:lnTo>
                    <a:lnTo>
                      <a:pt x="1510" y="1117"/>
                    </a:lnTo>
                    <a:lnTo>
                      <a:pt x="1574" y="1083"/>
                    </a:lnTo>
                    <a:lnTo>
                      <a:pt x="1636" y="1043"/>
                    </a:lnTo>
                    <a:lnTo>
                      <a:pt x="1695" y="998"/>
                    </a:lnTo>
                    <a:lnTo>
                      <a:pt x="1748" y="949"/>
                    </a:lnTo>
                    <a:lnTo>
                      <a:pt x="1797" y="895"/>
                    </a:lnTo>
                    <a:lnTo>
                      <a:pt x="1842" y="838"/>
                    </a:lnTo>
                    <a:lnTo>
                      <a:pt x="1882" y="776"/>
                    </a:lnTo>
                    <a:lnTo>
                      <a:pt x="1917" y="712"/>
                    </a:lnTo>
                    <a:lnTo>
                      <a:pt x="1945" y="643"/>
                    </a:lnTo>
                    <a:lnTo>
                      <a:pt x="1968" y="572"/>
                    </a:lnTo>
                    <a:lnTo>
                      <a:pt x="1986" y="498"/>
                    </a:lnTo>
                    <a:lnTo>
                      <a:pt x="1996" y="423"/>
                    </a:lnTo>
                    <a:lnTo>
                      <a:pt x="1999" y="345"/>
                    </a:lnTo>
                    <a:lnTo>
                      <a:pt x="1999" y="76"/>
                    </a:lnTo>
                    <a:lnTo>
                      <a:pt x="2002" y="56"/>
                    </a:lnTo>
                    <a:lnTo>
                      <a:pt x="2010" y="38"/>
                    </a:lnTo>
                    <a:lnTo>
                      <a:pt x="2022" y="22"/>
                    </a:lnTo>
                    <a:lnTo>
                      <a:pt x="2037" y="10"/>
                    </a:lnTo>
                    <a:lnTo>
                      <a:pt x="2056" y="2"/>
                    </a:lnTo>
                    <a:lnTo>
                      <a:pt x="2076" y="0"/>
                    </a:lnTo>
                    <a:lnTo>
                      <a:pt x="2208" y="0"/>
                    </a:lnTo>
                    <a:lnTo>
                      <a:pt x="2228" y="2"/>
                    </a:lnTo>
                    <a:lnTo>
                      <a:pt x="2246" y="10"/>
                    </a:lnTo>
                    <a:lnTo>
                      <a:pt x="2262" y="22"/>
                    </a:lnTo>
                    <a:lnTo>
                      <a:pt x="2274" y="38"/>
                    </a:lnTo>
                    <a:lnTo>
                      <a:pt x="2282" y="56"/>
                    </a:lnTo>
                    <a:lnTo>
                      <a:pt x="2284" y="76"/>
                    </a:lnTo>
                    <a:lnTo>
                      <a:pt x="2284" y="345"/>
                    </a:lnTo>
                    <a:lnTo>
                      <a:pt x="2281" y="433"/>
                    </a:lnTo>
                    <a:lnTo>
                      <a:pt x="2271" y="520"/>
                    </a:lnTo>
                    <a:lnTo>
                      <a:pt x="2253" y="606"/>
                    </a:lnTo>
                    <a:lnTo>
                      <a:pt x="2229" y="689"/>
                    </a:lnTo>
                    <a:lnTo>
                      <a:pt x="2199" y="770"/>
                    </a:lnTo>
                    <a:lnTo>
                      <a:pt x="2164" y="848"/>
                    </a:lnTo>
                    <a:lnTo>
                      <a:pt x="2122" y="922"/>
                    </a:lnTo>
                    <a:lnTo>
                      <a:pt x="2075" y="994"/>
                    </a:lnTo>
                    <a:lnTo>
                      <a:pt x="2023" y="1062"/>
                    </a:lnTo>
                    <a:lnTo>
                      <a:pt x="1966" y="1126"/>
                    </a:lnTo>
                    <a:lnTo>
                      <a:pt x="1905" y="1186"/>
                    </a:lnTo>
                    <a:lnTo>
                      <a:pt x="1840" y="1242"/>
                    </a:lnTo>
                    <a:lnTo>
                      <a:pt x="1770" y="1292"/>
                    </a:lnTo>
                    <a:lnTo>
                      <a:pt x="1697" y="1337"/>
                    </a:lnTo>
                    <a:lnTo>
                      <a:pt x="1620" y="1377"/>
                    </a:lnTo>
                    <a:lnTo>
                      <a:pt x="1541" y="1411"/>
                    </a:lnTo>
                    <a:lnTo>
                      <a:pt x="1458" y="1439"/>
                    </a:lnTo>
                    <a:lnTo>
                      <a:pt x="1373" y="1461"/>
                    </a:lnTo>
                    <a:lnTo>
                      <a:pt x="1286" y="1474"/>
                    </a:lnTo>
                    <a:lnTo>
                      <a:pt x="1286" y="1666"/>
                    </a:lnTo>
                    <a:lnTo>
                      <a:pt x="1875" y="1666"/>
                    </a:lnTo>
                    <a:lnTo>
                      <a:pt x="1895" y="1668"/>
                    </a:lnTo>
                    <a:lnTo>
                      <a:pt x="1913" y="1676"/>
                    </a:lnTo>
                    <a:lnTo>
                      <a:pt x="1929" y="1687"/>
                    </a:lnTo>
                    <a:lnTo>
                      <a:pt x="1941" y="1703"/>
                    </a:lnTo>
                    <a:lnTo>
                      <a:pt x="1949" y="1722"/>
                    </a:lnTo>
                    <a:lnTo>
                      <a:pt x="1952" y="1742"/>
                    </a:lnTo>
                    <a:lnTo>
                      <a:pt x="1952" y="1873"/>
                    </a:lnTo>
                    <a:lnTo>
                      <a:pt x="1949" y="1894"/>
                    </a:lnTo>
                    <a:lnTo>
                      <a:pt x="1941" y="1912"/>
                    </a:lnTo>
                    <a:lnTo>
                      <a:pt x="1929" y="1928"/>
                    </a:lnTo>
                    <a:lnTo>
                      <a:pt x="1913" y="1939"/>
                    </a:lnTo>
                    <a:lnTo>
                      <a:pt x="1895" y="1947"/>
                    </a:lnTo>
                    <a:lnTo>
                      <a:pt x="1875" y="1950"/>
                    </a:lnTo>
                    <a:lnTo>
                      <a:pt x="410" y="1950"/>
                    </a:lnTo>
                    <a:lnTo>
                      <a:pt x="389" y="1947"/>
                    </a:lnTo>
                    <a:lnTo>
                      <a:pt x="371" y="1939"/>
                    </a:lnTo>
                    <a:lnTo>
                      <a:pt x="356" y="1928"/>
                    </a:lnTo>
                    <a:lnTo>
                      <a:pt x="345" y="1912"/>
                    </a:lnTo>
                    <a:lnTo>
                      <a:pt x="337" y="1894"/>
                    </a:lnTo>
                    <a:lnTo>
                      <a:pt x="333" y="1873"/>
                    </a:lnTo>
                    <a:lnTo>
                      <a:pt x="333" y="1742"/>
                    </a:lnTo>
                    <a:lnTo>
                      <a:pt x="337" y="1722"/>
                    </a:lnTo>
                    <a:lnTo>
                      <a:pt x="345" y="1703"/>
                    </a:lnTo>
                    <a:lnTo>
                      <a:pt x="356" y="1687"/>
                    </a:lnTo>
                    <a:lnTo>
                      <a:pt x="371" y="1676"/>
                    </a:lnTo>
                    <a:lnTo>
                      <a:pt x="389" y="1668"/>
                    </a:lnTo>
                    <a:lnTo>
                      <a:pt x="410" y="1666"/>
                    </a:lnTo>
                    <a:lnTo>
                      <a:pt x="1000" y="1666"/>
                    </a:lnTo>
                    <a:lnTo>
                      <a:pt x="1000" y="1474"/>
                    </a:lnTo>
                    <a:lnTo>
                      <a:pt x="912" y="1461"/>
                    </a:lnTo>
                    <a:lnTo>
                      <a:pt x="827" y="1439"/>
                    </a:lnTo>
                    <a:lnTo>
                      <a:pt x="744" y="1411"/>
                    </a:lnTo>
                    <a:lnTo>
                      <a:pt x="665" y="1377"/>
                    </a:lnTo>
                    <a:lnTo>
                      <a:pt x="588" y="1337"/>
                    </a:lnTo>
                    <a:lnTo>
                      <a:pt x="515" y="1292"/>
                    </a:lnTo>
                    <a:lnTo>
                      <a:pt x="446" y="1242"/>
                    </a:lnTo>
                    <a:lnTo>
                      <a:pt x="380" y="1186"/>
                    </a:lnTo>
                    <a:lnTo>
                      <a:pt x="319" y="1126"/>
                    </a:lnTo>
                    <a:lnTo>
                      <a:pt x="262" y="1062"/>
                    </a:lnTo>
                    <a:lnTo>
                      <a:pt x="210" y="994"/>
                    </a:lnTo>
                    <a:lnTo>
                      <a:pt x="163" y="922"/>
                    </a:lnTo>
                    <a:lnTo>
                      <a:pt x="122" y="848"/>
                    </a:lnTo>
                    <a:lnTo>
                      <a:pt x="86" y="770"/>
                    </a:lnTo>
                    <a:lnTo>
                      <a:pt x="56" y="689"/>
                    </a:lnTo>
                    <a:lnTo>
                      <a:pt x="32" y="606"/>
                    </a:lnTo>
                    <a:lnTo>
                      <a:pt x="15" y="520"/>
                    </a:lnTo>
                    <a:lnTo>
                      <a:pt x="4" y="433"/>
                    </a:lnTo>
                    <a:lnTo>
                      <a:pt x="0" y="345"/>
                    </a:lnTo>
                    <a:lnTo>
                      <a:pt x="0" y="76"/>
                    </a:lnTo>
                    <a:lnTo>
                      <a:pt x="3" y="56"/>
                    </a:lnTo>
                    <a:lnTo>
                      <a:pt x="11" y="38"/>
                    </a:lnTo>
                    <a:lnTo>
                      <a:pt x="23" y="22"/>
                    </a:lnTo>
                    <a:lnTo>
                      <a:pt x="39" y="10"/>
                    </a:lnTo>
                    <a:lnTo>
                      <a:pt x="57" y="2"/>
                    </a:lnTo>
                    <a:lnTo>
                      <a:pt x="77"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grpSp>
        <p:nvGrpSpPr>
          <p:cNvPr id="94" name="Group 93"/>
          <p:cNvGrpSpPr/>
          <p:nvPr/>
        </p:nvGrpSpPr>
        <p:grpSpPr>
          <a:xfrm>
            <a:off x="8728058" y="2695906"/>
            <a:ext cx="1463040" cy="1463040"/>
            <a:chOff x="7581823" y="2695906"/>
            <a:chExt cx="1463040" cy="1463040"/>
          </a:xfrm>
        </p:grpSpPr>
        <p:sp>
          <p:nvSpPr>
            <p:cNvPr id="7" name="Rounded Rectangle 6"/>
            <p:cNvSpPr/>
            <p:nvPr/>
          </p:nvSpPr>
          <p:spPr>
            <a:xfrm>
              <a:off x="7581823" y="2695906"/>
              <a:ext cx="1463040" cy="1463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89" name="Group 37"/>
            <p:cNvGrpSpPr>
              <a:grpSpLocks noChangeAspect="1"/>
            </p:cNvGrpSpPr>
            <p:nvPr/>
          </p:nvGrpSpPr>
          <p:grpSpPr bwMode="auto">
            <a:xfrm>
              <a:off x="8003512" y="3117595"/>
              <a:ext cx="619663" cy="619663"/>
              <a:chOff x="2865" y="1185"/>
              <a:chExt cx="1950" cy="1950"/>
            </a:xfrm>
            <a:solidFill>
              <a:schemeClr val="bg1"/>
            </a:solidFill>
          </p:grpSpPr>
          <p:sp>
            <p:nvSpPr>
              <p:cNvPr id="92" name="Freeform 39"/>
              <p:cNvSpPr>
                <a:spLocks noEditPoints="1"/>
              </p:cNvSpPr>
              <p:nvPr/>
            </p:nvSpPr>
            <p:spPr bwMode="auto">
              <a:xfrm>
                <a:off x="2865" y="1185"/>
                <a:ext cx="1950" cy="1950"/>
              </a:xfrm>
              <a:custGeom>
                <a:avLst/>
                <a:gdLst>
                  <a:gd name="T0" fmla="*/ 1621 w 3900"/>
                  <a:gd name="T1" fmla="*/ 353 h 3900"/>
                  <a:gd name="T2" fmla="*/ 1220 w 3900"/>
                  <a:gd name="T3" fmla="*/ 493 h 3900"/>
                  <a:gd name="T4" fmla="*/ 873 w 3900"/>
                  <a:gd name="T5" fmla="*/ 727 h 3900"/>
                  <a:gd name="T6" fmla="*/ 598 w 3900"/>
                  <a:gd name="T7" fmla="*/ 1039 h 3900"/>
                  <a:gd name="T8" fmla="*/ 410 w 3900"/>
                  <a:gd name="T9" fmla="*/ 1415 h 3900"/>
                  <a:gd name="T10" fmla="*/ 324 w 3900"/>
                  <a:gd name="T11" fmla="*/ 1839 h 3900"/>
                  <a:gd name="T12" fmla="*/ 353 w 3900"/>
                  <a:gd name="T13" fmla="*/ 2279 h 3900"/>
                  <a:gd name="T14" fmla="*/ 493 w 3900"/>
                  <a:gd name="T15" fmla="*/ 2680 h 3900"/>
                  <a:gd name="T16" fmla="*/ 727 w 3900"/>
                  <a:gd name="T17" fmla="*/ 3027 h 3900"/>
                  <a:gd name="T18" fmla="*/ 1039 w 3900"/>
                  <a:gd name="T19" fmla="*/ 3302 h 3900"/>
                  <a:gd name="T20" fmla="*/ 1415 w 3900"/>
                  <a:gd name="T21" fmla="*/ 3490 h 3900"/>
                  <a:gd name="T22" fmla="*/ 1839 w 3900"/>
                  <a:gd name="T23" fmla="*/ 3576 h 3900"/>
                  <a:gd name="T24" fmla="*/ 2279 w 3900"/>
                  <a:gd name="T25" fmla="*/ 3547 h 3900"/>
                  <a:gd name="T26" fmla="*/ 2680 w 3900"/>
                  <a:gd name="T27" fmla="*/ 3407 h 3900"/>
                  <a:gd name="T28" fmla="*/ 3027 w 3900"/>
                  <a:gd name="T29" fmla="*/ 3173 h 3900"/>
                  <a:gd name="T30" fmla="*/ 3302 w 3900"/>
                  <a:gd name="T31" fmla="*/ 2861 h 3900"/>
                  <a:gd name="T32" fmla="*/ 3490 w 3900"/>
                  <a:gd name="T33" fmla="*/ 2485 h 3900"/>
                  <a:gd name="T34" fmla="*/ 3576 w 3900"/>
                  <a:gd name="T35" fmla="*/ 2061 h 3900"/>
                  <a:gd name="T36" fmla="*/ 3547 w 3900"/>
                  <a:gd name="T37" fmla="*/ 1621 h 3900"/>
                  <a:gd name="T38" fmla="*/ 3407 w 3900"/>
                  <a:gd name="T39" fmla="*/ 1220 h 3900"/>
                  <a:gd name="T40" fmla="*/ 3173 w 3900"/>
                  <a:gd name="T41" fmla="*/ 873 h 3900"/>
                  <a:gd name="T42" fmla="*/ 2861 w 3900"/>
                  <a:gd name="T43" fmla="*/ 598 h 3900"/>
                  <a:gd name="T44" fmla="*/ 2485 w 3900"/>
                  <a:gd name="T45" fmla="*/ 410 h 3900"/>
                  <a:gd name="T46" fmla="*/ 2061 w 3900"/>
                  <a:gd name="T47" fmla="*/ 324 h 3900"/>
                  <a:gd name="T48" fmla="*/ 2185 w 3900"/>
                  <a:gd name="T49" fmla="*/ 14 h 3900"/>
                  <a:gd name="T50" fmla="*/ 2630 w 3900"/>
                  <a:gd name="T51" fmla="*/ 122 h 3900"/>
                  <a:gd name="T52" fmla="*/ 3028 w 3900"/>
                  <a:gd name="T53" fmla="*/ 326 h 3900"/>
                  <a:gd name="T54" fmla="*/ 3367 w 3900"/>
                  <a:gd name="T55" fmla="*/ 611 h 3900"/>
                  <a:gd name="T56" fmla="*/ 3633 w 3900"/>
                  <a:gd name="T57" fmla="*/ 967 h 3900"/>
                  <a:gd name="T58" fmla="*/ 3814 w 3900"/>
                  <a:gd name="T59" fmla="*/ 1378 h 3900"/>
                  <a:gd name="T60" fmla="*/ 3896 w 3900"/>
                  <a:gd name="T61" fmla="*/ 1832 h 3900"/>
                  <a:gd name="T62" fmla="*/ 3886 w 3900"/>
                  <a:gd name="T63" fmla="*/ 2185 h 3900"/>
                  <a:gd name="T64" fmla="*/ 3778 w 3900"/>
                  <a:gd name="T65" fmla="*/ 2630 h 3900"/>
                  <a:gd name="T66" fmla="*/ 3574 w 3900"/>
                  <a:gd name="T67" fmla="*/ 3028 h 3900"/>
                  <a:gd name="T68" fmla="*/ 3289 w 3900"/>
                  <a:gd name="T69" fmla="*/ 3367 h 3900"/>
                  <a:gd name="T70" fmla="*/ 2933 w 3900"/>
                  <a:gd name="T71" fmla="*/ 3633 h 3900"/>
                  <a:gd name="T72" fmla="*/ 2522 w 3900"/>
                  <a:gd name="T73" fmla="*/ 3814 h 3900"/>
                  <a:gd name="T74" fmla="*/ 2068 w 3900"/>
                  <a:gd name="T75" fmla="*/ 3896 h 3900"/>
                  <a:gd name="T76" fmla="*/ 1600 w 3900"/>
                  <a:gd name="T77" fmla="*/ 3868 h 3900"/>
                  <a:gd name="T78" fmla="*/ 1166 w 3900"/>
                  <a:gd name="T79" fmla="*/ 3736 h 3900"/>
                  <a:gd name="T80" fmla="*/ 781 w 3900"/>
                  <a:gd name="T81" fmla="*/ 3510 h 3900"/>
                  <a:gd name="T82" fmla="*/ 460 w 3900"/>
                  <a:gd name="T83" fmla="*/ 3205 h 3900"/>
                  <a:gd name="T84" fmla="*/ 213 w 3900"/>
                  <a:gd name="T85" fmla="*/ 2835 h 3900"/>
                  <a:gd name="T86" fmla="*/ 56 w 3900"/>
                  <a:gd name="T87" fmla="*/ 2412 h 3900"/>
                  <a:gd name="T88" fmla="*/ 0 w 3900"/>
                  <a:gd name="T89" fmla="*/ 1950 h 3900"/>
                  <a:gd name="T90" fmla="*/ 56 w 3900"/>
                  <a:gd name="T91" fmla="*/ 1488 h 3900"/>
                  <a:gd name="T92" fmla="*/ 213 w 3900"/>
                  <a:gd name="T93" fmla="*/ 1065 h 3900"/>
                  <a:gd name="T94" fmla="*/ 460 w 3900"/>
                  <a:gd name="T95" fmla="*/ 695 h 3900"/>
                  <a:gd name="T96" fmla="*/ 781 w 3900"/>
                  <a:gd name="T97" fmla="*/ 390 h 3900"/>
                  <a:gd name="T98" fmla="*/ 1166 w 3900"/>
                  <a:gd name="T99" fmla="*/ 164 h 3900"/>
                  <a:gd name="T100" fmla="*/ 1600 w 3900"/>
                  <a:gd name="T101" fmla="*/ 32 h 3900"/>
                  <a:gd name="T102" fmla="*/ 1950 w 3900"/>
                  <a:gd name="T103" fmla="*/ 0 h 3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00" h="3900">
                    <a:moveTo>
                      <a:pt x="1950" y="319"/>
                    </a:moveTo>
                    <a:lnTo>
                      <a:pt x="1839" y="324"/>
                    </a:lnTo>
                    <a:lnTo>
                      <a:pt x="1729" y="334"/>
                    </a:lnTo>
                    <a:lnTo>
                      <a:pt x="1621" y="353"/>
                    </a:lnTo>
                    <a:lnTo>
                      <a:pt x="1517" y="378"/>
                    </a:lnTo>
                    <a:lnTo>
                      <a:pt x="1415" y="410"/>
                    </a:lnTo>
                    <a:lnTo>
                      <a:pt x="1317" y="448"/>
                    </a:lnTo>
                    <a:lnTo>
                      <a:pt x="1220" y="493"/>
                    </a:lnTo>
                    <a:lnTo>
                      <a:pt x="1127" y="542"/>
                    </a:lnTo>
                    <a:lnTo>
                      <a:pt x="1039" y="598"/>
                    </a:lnTo>
                    <a:lnTo>
                      <a:pt x="955" y="659"/>
                    </a:lnTo>
                    <a:lnTo>
                      <a:pt x="873" y="727"/>
                    </a:lnTo>
                    <a:lnTo>
                      <a:pt x="798" y="798"/>
                    </a:lnTo>
                    <a:lnTo>
                      <a:pt x="727" y="873"/>
                    </a:lnTo>
                    <a:lnTo>
                      <a:pt x="659" y="955"/>
                    </a:lnTo>
                    <a:lnTo>
                      <a:pt x="598" y="1039"/>
                    </a:lnTo>
                    <a:lnTo>
                      <a:pt x="542" y="1127"/>
                    </a:lnTo>
                    <a:lnTo>
                      <a:pt x="493" y="1220"/>
                    </a:lnTo>
                    <a:lnTo>
                      <a:pt x="448" y="1317"/>
                    </a:lnTo>
                    <a:lnTo>
                      <a:pt x="410" y="1415"/>
                    </a:lnTo>
                    <a:lnTo>
                      <a:pt x="378" y="1517"/>
                    </a:lnTo>
                    <a:lnTo>
                      <a:pt x="353" y="1621"/>
                    </a:lnTo>
                    <a:lnTo>
                      <a:pt x="334" y="1729"/>
                    </a:lnTo>
                    <a:lnTo>
                      <a:pt x="324" y="1839"/>
                    </a:lnTo>
                    <a:lnTo>
                      <a:pt x="319" y="1950"/>
                    </a:lnTo>
                    <a:lnTo>
                      <a:pt x="324" y="2061"/>
                    </a:lnTo>
                    <a:lnTo>
                      <a:pt x="334" y="2171"/>
                    </a:lnTo>
                    <a:lnTo>
                      <a:pt x="353" y="2279"/>
                    </a:lnTo>
                    <a:lnTo>
                      <a:pt x="378" y="2383"/>
                    </a:lnTo>
                    <a:lnTo>
                      <a:pt x="410" y="2485"/>
                    </a:lnTo>
                    <a:lnTo>
                      <a:pt x="448" y="2583"/>
                    </a:lnTo>
                    <a:lnTo>
                      <a:pt x="493" y="2680"/>
                    </a:lnTo>
                    <a:lnTo>
                      <a:pt x="542" y="2773"/>
                    </a:lnTo>
                    <a:lnTo>
                      <a:pt x="598" y="2861"/>
                    </a:lnTo>
                    <a:lnTo>
                      <a:pt x="659" y="2945"/>
                    </a:lnTo>
                    <a:lnTo>
                      <a:pt x="727" y="3027"/>
                    </a:lnTo>
                    <a:lnTo>
                      <a:pt x="798" y="3102"/>
                    </a:lnTo>
                    <a:lnTo>
                      <a:pt x="873" y="3173"/>
                    </a:lnTo>
                    <a:lnTo>
                      <a:pt x="955" y="3241"/>
                    </a:lnTo>
                    <a:lnTo>
                      <a:pt x="1039" y="3302"/>
                    </a:lnTo>
                    <a:lnTo>
                      <a:pt x="1127" y="3358"/>
                    </a:lnTo>
                    <a:lnTo>
                      <a:pt x="1220" y="3407"/>
                    </a:lnTo>
                    <a:lnTo>
                      <a:pt x="1317" y="3452"/>
                    </a:lnTo>
                    <a:lnTo>
                      <a:pt x="1415" y="3490"/>
                    </a:lnTo>
                    <a:lnTo>
                      <a:pt x="1517" y="3522"/>
                    </a:lnTo>
                    <a:lnTo>
                      <a:pt x="1621" y="3547"/>
                    </a:lnTo>
                    <a:lnTo>
                      <a:pt x="1729" y="3566"/>
                    </a:lnTo>
                    <a:lnTo>
                      <a:pt x="1839" y="3576"/>
                    </a:lnTo>
                    <a:lnTo>
                      <a:pt x="1950" y="3581"/>
                    </a:lnTo>
                    <a:lnTo>
                      <a:pt x="2061" y="3576"/>
                    </a:lnTo>
                    <a:lnTo>
                      <a:pt x="2171" y="3566"/>
                    </a:lnTo>
                    <a:lnTo>
                      <a:pt x="2279" y="3547"/>
                    </a:lnTo>
                    <a:lnTo>
                      <a:pt x="2383" y="3522"/>
                    </a:lnTo>
                    <a:lnTo>
                      <a:pt x="2485" y="3490"/>
                    </a:lnTo>
                    <a:lnTo>
                      <a:pt x="2583" y="3452"/>
                    </a:lnTo>
                    <a:lnTo>
                      <a:pt x="2680" y="3407"/>
                    </a:lnTo>
                    <a:lnTo>
                      <a:pt x="2773" y="3358"/>
                    </a:lnTo>
                    <a:lnTo>
                      <a:pt x="2861" y="3302"/>
                    </a:lnTo>
                    <a:lnTo>
                      <a:pt x="2945" y="3241"/>
                    </a:lnTo>
                    <a:lnTo>
                      <a:pt x="3027" y="3173"/>
                    </a:lnTo>
                    <a:lnTo>
                      <a:pt x="3102" y="3102"/>
                    </a:lnTo>
                    <a:lnTo>
                      <a:pt x="3173" y="3027"/>
                    </a:lnTo>
                    <a:lnTo>
                      <a:pt x="3241" y="2945"/>
                    </a:lnTo>
                    <a:lnTo>
                      <a:pt x="3302" y="2861"/>
                    </a:lnTo>
                    <a:lnTo>
                      <a:pt x="3358" y="2773"/>
                    </a:lnTo>
                    <a:lnTo>
                      <a:pt x="3407" y="2680"/>
                    </a:lnTo>
                    <a:lnTo>
                      <a:pt x="3452" y="2583"/>
                    </a:lnTo>
                    <a:lnTo>
                      <a:pt x="3490" y="2485"/>
                    </a:lnTo>
                    <a:lnTo>
                      <a:pt x="3522" y="2383"/>
                    </a:lnTo>
                    <a:lnTo>
                      <a:pt x="3547" y="2279"/>
                    </a:lnTo>
                    <a:lnTo>
                      <a:pt x="3566" y="2171"/>
                    </a:lnTo>
                    <a:lnTo>
                      <a:pt x="3576" y="2061"/>
                    </a:lnTo>
                    <a:lnTo>
                      <a:pt x="3581" y="1950"/>
                    </a:lnTo>
                    <a:lnTo>
                      <a:pt x="3576" y="1839"/>
                    </a:lnTo>
                    <a:lnTo>
                      <a:pt x="3566" y="1729"/>
                    </a:lnTo>
                    <a:lnTo>
                      <a:pt x="3547" y="1621"/>
                    </a:lnTo>
                    <a:lnTo>
                      <a:pt x="3522" y="1517"/>
                    </a:lnTo>
                    <a:lnTo>
                      <a:pt x="3490" y="1415"/>
                    </a:lnTo>
                    <a:lnTo>
                      <a:pt x="3452" y="1317"/>
                    </a:lnTo>
                    <a:lnTo>
                      <a:pt x="3407" y="1220"/>
                    </a:lnTo>
                    <a:lnTo>
                      <a:pt x="3358" y="1127"/>
                    </a:lnTo>
                    <a:lnTo>
                      <a:pt x="3302" y="1039"/>
                    </a:lnTo>
                    <a:lnTo>
                      <a:pt x="3241" y="955"/>
                    </a:lnTo>
                    <a:lnTo>
                      <a:pt x="3173" y="873"/>
                    </a:lnTo>
                    <a:lnTo>
                      <a:pt x="3102" y="798"/>
                    </a:lnTo>
                    <a:lnTo>
                      <a:pt x="3027" y="727"/>
                    </a:lnTo>
                    <a:lnTo>
                      <a:pt x="2945" y="659"/>
                    </a:lnTo>
                    <a:lnTo>
                      <a:pt x="2861" y="598"/>
                    </a:lnTo>
                    <a:lnTo>
                      <a:pt x="2773" y="542"/>
                    </a:lnTo>
                    <a:lnTo>
                      <a:pt x="2680" y="493"/>
                    </a:lnTo>
                    <a:lnTo>
                      <a:pt x="2583" y="448"/>
                    </a:lnTo>
                    <a:lnTo>
                      <a:pt x="2485" y="410"/>
                    </a:lnTo>
                    <a:lnTo>
                      <a:pt x="2383" y="378"/>
                    </a:lnTo>
                    <a:lnTo>
                      <a:pt x="2279" y="353"/>
                    </a:lnTo>
                    <a:lnTo>
                      <a:pt x="2171" y="334"/>
                    </a:lnTo>
                    <a:lnTo>
                      <a:pt x="2061" y="324"/>
                    </a:lnTo>
                    <a:lnTo>
                      <a:pt x="1950" y="319"/>
                    </a:lnTo>
                    <a:close/>
                    <a:moveTo>
                      <a:pt x="1950" y="0"/>
                    </a:moveTo>
                    <a:lnTo>
                      <a:pt x="2068" y="4"/>
                    </a:lnTo>
                    <a:lnTo>
                      <a:pt x="2185" y="14"/>
                    </a:lnTo>
                    <a:lnTo>
                      <a:pt x="2300" y="32"/>
                    </a:lnTo>
                    <a:lnTo>
                      <a:pt x="2412" y="56"/>
                    </a:lnTo>
                    <a:lnTo>
                      <a:pt x="2522" y="86"/>
                    </a:lnTo>
                    <a:lnTo>
                      <a:pt x="2630" y="122"/>
                    </a:lnTo>
                    <a:lnTo>
                      <a:pt x="2734" y="164"/>
                    </a:lnTo>
                    <a:lnTo>
                      <a:pt x="2835" y="213"/>
                    </a:lnTo>
                    <a:lnTo>
                      <a:pt x="2933" y="267"/>
                    </a:lnTo>
                    <a:lnTo>
                      <a:pt x="3028" y="326"/>
                    </a:lnTo>
                    <a:lnTo>
                      <a:pt x="3119" y="390"/>
                    </a:lnTo>
                    <a:lnTo>
                      <a:pt x="3205" y="460"/>
                    </a:lnTo>
                    <a:lnTo>
                      <a:pt x="3289" y="533"/>
                    </a:lnTo>
                    <a:lnTo>
                      <a:pt x="3367" y="611"/>
                    </a:lnTo>
                    <a:lnTo>
                      <a:pt x="3440" y="695"/>
                    </a:lnTo>
                    <a:lnTo>
                      <a:pt x="3510" y="781"/>
                    </a:lnTo>
                    <a:lnTo>
                      <a:pt x="3574" y="872"/>
                    </a:lnTo>
                    <a:lnTo>
                      <a:pt x="3633" y="967"/>
                    </a:lnTo>
                    <a:lnTo>
                      <a:pt x="3687" y="1065"/>
                    </a:lnTo>
                    <a:lnTo>
                      <a:pt x="3736" y="1166"/>
                    </a:lnTo>
                    <a:lnTo>
                      <a:pt x="3778" y="1270"/>
                    </a:lnTo>
                    <a:lnTo>
                      <a:pt x="3814" y="1378"/>
                    </a:lnTo>
                    <a:lnTo>
                      <a:pt x="3844" y="1488"/>
                    </a:lnTo>
                    <a:lnTo>
                      <a:pt x="3868" y="1600"/>
                    </a:lnTo>
                    <a:lnTo>
                      <a:pt x="3886" y="1715"/>
                    </a:lnTo>
                    <a:lnTo>
                      <a:pt x="3896" y="1832"/>
                    </a:lnTo>
                    <a:lnTo>
                      <a:pt x="3900" y="1949"/>
                    </a:lnTo>
                    <a:lnTo>
                      <a:pt x="3900" y="1950"/>
                    </a:lnTo>
                    <a:lnTo>
                      <a:pt x="3896" y="2068"/>
                    </a:lnTo>
                    <a:lnTo>
                      <a:pt x="3886" y="2185"/>
                    </a:lnTo>
                    <a:lnTo>
                      <a:pt x="3868" y="2300"/>
                    </a:lnTo>
                    <a:lnTo>
                      <a:pt x="3844" y="2412"/>
                    </a:lnTo>
                    <a:lnTo>
                      <a:pt x="3814" y="2522"/>
                    </a:lnTo>
                    <a:lnTo>
                      <a:pt x="3778" y="2630"/>
                    </a:lnTo>
                    <a:lnTo>
                      <a:pt x="3736" y="2734"/>
                    </a:lnTo>
                    <a:lnTo>
                      <a:pt x="3687" y="2835"/>
                    </a:lnTo>
                    <a:lnTo>
                      <a:pt x="3633" y="2933"/>
                    </a:lnTo>
                    <a:lnTo>
                      <a:pt x="3574" y="3028"/>
                    </a:lnTo>
                    <a:lnTo>
                      <a:pt x="3510" y="3119"/>
                    </a:lnTo>
                    <a:lnTo>
                      <a:pt x="3440" y="3205"/>
                    </a:lnTo>
                    <a:lnTo>
                      <a:pt x="3367" y="3289"/>
                    </a:lnTo>
                    <a:lnTo>
                      <a:pt x="3289" y="3367"/>
                    </a:lnTo>
                    <a:lnTo>
                      <a:pt x="3205" y="3440"/>
                    </a:lnTo>
                    <a:lnTo>
                      <a:pt x="3119" y="3510"/>
                    </a:lnTo>
                    <a:lnTo>
                      <a:pt x="3028" y="3574"/>
                    </a:lnTo>
                    <a:lnTo>
                      <a:pt x="2933" y="3633"/>
                    </a:lnTo>
                    <a:lnTo>
                      <a:pt x="2835" y="3687"/>
                    </a:lnTo>
                    <a:lnTo>
                      <a:pt x="2734" y="3736"/>
                    </a:lnTo>
                    <a:lnTo>
                      <a:pt x="2630" y="3778"/>
                    </a:lnTo>
                    <a:lnTo>
                      <a:pt x="2522" y="3814"/>
                    </a:lnTo>
                    <a:lnTo>
                      <a:pt x="2412" y="3844"/>
                    </a:lnTo>
                    <a:lnTo>
                      <a:pt x="2300" y="3868"/>
                    </a:lnTo>
                    <a:lnTo>
                      <a:pt x="2185" y="3886"/>
                    </a:lnTo>
                    <a:lnTo>
                      <a:pt x="2068" y="3896"/>
                    </a:lnTo>
                    <a:lnTo>
                      <a:pt x="1950" y="3900"/>
                    </a:lnTo>
                    <a:lnTo>
                      <a:pt x="1832" y="3896"/>
                    </a:lnTo>
                    <a:lnTo>
                      <a:pt x="1715" y="3886"/>
                    </a:lnTo>
                    <a:lnTo>
                      <a:pt x="1600" y="3868"/>
                    </a:lnTo>
                    <a:lnTo>
                      <a:pt x="1488" y="3844"/>
                    </a:lnTo>
                    <a:lnTo>
                      <a:pt x="1378" y="3814"/>
                    </a:lnTo>
                    <a:lnTo>
                      <a:pt x="1270" y="3778"/>
                    </a:lnTo>
                    <a:lnTo>
                      <a:pt x="1166" y="3736"/>
                    </a:lnTo>
                    <a:lnTo>
                      <a:pt x="1065" y="3687"/>
                    </a:lnTo>
                    <a:lnTo>
                      <a:pt x="967" y="3633"/>
                    </a:lnTo>
                    <a:lnTo>
                      <a:pt x="872" y="3574"/>
                    </a:lnTo>
                    <a:lnTo>
                      <a:pt x="781" y="3510"/>
                    </a:lnTo>
                    <a:lnTo>
                      <a:pt x="695" y="3440"/>
                    </a:lnTo>
                    <a:lnTo>
                      <a:pt x="611" y="3367"/>
                    </a:lnTo>
                    <a:lnTo>
                      <a:pt x="533" y="3289"/>
                    </a:lnTo>
                    <a:lnTo>
                      <a:pt x="460" y="3205"/>
                    </a:lnTo>
                    <a:lnTo>
                      <a:pt x="390" y="3119"/>
                    </a:lnTo>
                    <a:lnTo>
                      <a:pt x="326" y="3028"/>
                    </a:lnTo>
                    <a:lnTo>
                      <a:pt x="267" y="2933"/>
                    </a:lnTo>
                    <a:lnTo>
                      <a:pt x="213" y="2835"/>
                    </a:lnTo>
                    <a:lnTo>
                      <a:pt x="164" y="2734"/>
                    </a:lnTo>
                    <a:lnTo>
                      <a:pt x="122" y="2630"/>
                    </a:lnTo>
                    <a:lnTo>
                      <a:pt x="86" y="2522"/>
                    </a:lnTo>
                    <a:lnTo>
                      <a:pt x="56" y="2412"/>
                    </a:lnTo>
                    <a:lnTo>
                      <a:pt x="32" y="2300"/>
                    </a:lnTo>
                    <a:lnTo>
                      <a:pt x="14" y="2185"/>
                    </a:lnTo>
                    <a:lnTo>
                      <a:pt x="4" y="2068"/>
                    </a:lnTo>
                    <a:lnTo>
                      <a:pt x="0" y="1950"/>
                    </a:lnTo>
                    <a:lnTo>
                      <a:pt x="4" y="1832"/>
                    </a:lnTo>
                    <a:lnTo>
                      <a:pt x="14" y="1715"/>
                    </a:lnTo>
                    <a:lnTo>
                      <a:pt x="32" y="1600"/>
                    </a:lnTo>
                    <a:lnTo>
                      <a:pt x="56" y="1488"/>
                    </a:lnTo>
                    <a:lnTo>
                      <a:pt x="86" y="1378"/>
                    </a:lnTo>
                    <a:lnTo>
                      <a:pt x="122" y="1270"/>
                    </a:lnTo>
                    <a:lnTo>
                      <a:pt x="164" y="1166"/>
                    </a:lnTo>
                    <a:lnTo>
                      <a:pt x="213" y="1065"/>
                    </a:lnTo>
                    <a:lnTo>
                      <a:pt x="267" y="967"/>
                    </a:lnTo>
                    <a:lnTo>
                      <a:pt x="326" y="872"/>
                    </a:lnTo>
                    <a:lnTo>
                      <a:pt x="390" y="781"/>
                    </a:lnTo>
                    <a:lnTo>
                      <a:pt x="460" y="695"/>
                    </a:lnTo>
                    <a:lnTo>
                      <a:pt x="533" y="611"/>
                    </a:lnTo>
                    <a:lnTo>
                      <a:pt x="611" y="533"/>
                    </a:lnTo>
                    <a:lnTo>
                      <a:pt x="695" y="460"/>
                    </a:lnTo>
                    <a:lnTo>
                      <a:pt x="781" y="390"/>
                    </a:lnTo>
                    <a:lnTo>
                      <a:pt x="872" y="326"/>
                    </a:lnTo>
                    <a:lnTo>
                      <a:pt x="967" y="267"/>
                    </a:lnTo>
                    <a:lnTo>
                      <a:pt x="1065" y="213"/>
                    </a:lnTo>
                    <a:lnTo>
                      <a:pt x="1166" y="164"/>
                    </a:lnTo>
                    <a:lnTo>
                      <a:pt x="1270" y="122"/>
                    </a:lnTo>
                    <a:lnTo>
                      <a:pt x="1378" y="86"/>
                    </a:lnTo>
                    <a:lnTo>
                      <a:pt x="1488" y="56"/>
                    </a:lnTo>
                    <a:lnTo>
                      <a:pt x="1600" y="32"/>
                    </a:lnTo>
                    <a:lnTo>
                      <a:pt x="1715" y="14"/>
                    </a:lnTo>
                    <a:lnTo>
                      <a:pt x="1832" y="4"/>
                    </a:lnTo>
                    <a:lnTo>
                      <a:pt x="1949" y="0"/>
                    </a:lnTo>
                    <a:lnTo>
                      <a:pt x="1950"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93" name="Freeform 40"/>
              <p:cNvSpPr/>
              <p:nvPr/>
            </p:nvSpPr>
            <p:spPr bwMode="auto">
              <a:xfrm>
                <a:off x="3282" y="1763"/>
                <a:ext cx="1116" cy="795"/>
              </a:xfrm>
              <a:custGeom>
                <a:avLst/>
                <a:gdLst>
                  <a:gd name="T0" fmla="*/ 2059 w 2232"/>
                  <a:gd name="T1" fmla="*/ 0 h 1589"/>
                  <a:gd name="T2" fmla="*/ 2086 w 2232"/>
                  <a:gd name="T3" fmla="*/ 0 h 1589"/>
                  <a:gd name="T4" fmla="*/ 2113 w 2232"/>
                  <a:gd name="T5" fmla="*/ 5 h 1589"/>
                  <a:gd name="T6" fmla="*/ 2139 w 2232"/>
                  <a:gd name="T7" fmla="*/ 13 h 1589"/>
                  <a:gd name="T8" fmla="*/ 2163 w 2232"/>
                  <a:gd name="T9" fmla="*/ 27 h 1589"/>
                  <a:gd name="T10" fmla="*/ 2186 w 2232"/>
                  <a:gd name="T11" fmla="*/ 46 h 1589"/>
                  <a:gd name="T12" fmla="*/ 2204 w 2232"/>
                  <a:gd name="T13" fmla="*/ 67 h 1589"/>
                  <a:gd name="T14" fmla="*/ 2217 w 2232"/>
                  <a:gd name="T15" fmla="*/ 92 h 1589"/>
                  <a:gd name="T16" fmla="*/ 2227 w 2232"/>
                  <a:gd name="T17" fmla="*/ 118 h 1589"/>
                  <a:gd name="T18" fmla="*/ 2232 w 2232"/>
                  <a:gd name="T19" fmla="*/ 145 h 1589"/>
                  <a:gd name="T20" fmla="*/ 2232 w 2232"/>
                  <a:gd name="T21" fmla="*/ 172 h 1589"/>
                  <a:gd name="T22" fmla="*/ 2227 w 2232"/>
                  <a:gd name="T23" fmla="*/ 200 h 1589"/>
                  <a:gd name="T24" fmla="*/ 2217 w 2232"/>
                  <a:gd name="T25" fmla="*/ 226 h 1589"/>
                  <a:gd name="T26" fmla="*/ 2204 w 2232"/>
                  <a:gd name="T27" fmla="*/ 249 h 1589"/>
                  <a:gd name="T28" fmla="*/ 2186 w 2232"/>
                  <a:gd name="T29" fmla="*/ 272 h 1589"/>
                  <a:gd name="T30" fmla="*/ 915 w 2232"/>
                  <a:gd name="T31" fmla="*/ 1542 h 1589"/>
                  <a:gd name="T32" fmla="*/ 895 w 2232"/>
                  <a:gd name="T33" fmla="*/ 1560 h 1589"/>
                  <a:gd name="T34" fmla="*/ 874 w 2232"/>
                  <a:gd name="T35" fmla="*/ 1573 h 1589"/>
                  <a:gd name="T36" fmla="*/ 850 w 2232"/>
                  <a:gd name="T37" fmla="*/ 1582 h 1589"/>
                  <a:gd name="T38" fmla="*/ 826 w 2232"/>
                  <a:gd name="T39" fmla="*/ 1587 h 1589"/>
                  <a:gd name="T40" fmla="*/ 802 w 2232"/>
                  <a:gd name="T41" fmla="*/ 1589 h 1589"/>
                  <a:gd name="T42" fmla="*/ 777 w 2232"/>
                  <a:gd name="T43" fmla="*/ 1587 h 1589"/>
                  <a:gd name="T44" fmla="*/ 753 w 2232"/>
                  <a:gd name="T45" fmla="*/ 1582 h 1589"/>
                  <a:gd name="T46" fmla="*/ 731 w 2232"/>
                  <a:gd name="T47" fmla="*/ 1573 h 1589"/>
                  <a:gd name="T48" fmla="*/ 708 w 2232"/>
                  <a:gd name="T49" fmla="*/ 1560 h 1589"/>
                  <a:gd name="T50" fmla="*/ 688 w 2232"/>
                  <a:gd name="T51" fmla="*/ 1542 h 1589"/>
                  <a:gd name="T52" fmla="*/ 46 w 2232"/>
                  <a:gd name="T53" fmla="*/ 900 h 1589"/>
                  <a:gd name="T54" fmla="*/ 28 w 2232"/>
                  <a:gd name="T55" fmla="*/ 878 h 1589"/>
                  <a:gd name="T56" fmla="*/ 15 w 2232"/>
                  <a:gd name="T57" fmla="*/ 853 h 1589"/>
                  <a:gd name="T58" fmla="*/ 5 w 2232"/>
                  <a:gd name="T59" fmla="*/ 827 h 1589"/>
                  <a:gd name="T60" fmla="*/ 0 w 2232"/>
                  <a:gd name="T61" fmla="*/ 801 h 1589"/>
                  <a:gd name="T62" fmla="*/ 0 w 2232"/>
                  <a:gd name="T63" fmla="*/ 774 h 1589"/>
                  <a:gd name="T64" fmla="*/ 5 w 2232"/>
                  <a:gd name="T65" fmla="*/ 747 h 1589"/>
                  <a:gd name="T66" fmla="*/ 15 w 2232"/>
                  <a:gd name="T67" fmla="*/ 721 h 1589"/>
                  <a:gd name="T68" fmla="*/ 28 w 2232"/>
                  <a:gd name="T69" fmla="*/ 696 h 1589"/>
                  <a:gd name="T70" fmla="*/ 46 w 2232"/>
                  <a:gd name="T71" fmla="*/ 673 h 1589"/>
                  <a:gd name="T72" fmla="*/ 69 w 2232"/>
                  <a:gd name="T73" fmla="*/ 656 h 1589"/>
                  <a:gd name="T74" fmla="*/ 93 w 2232"/>
                  <a:gd name="T75" fmla="*/ 642 h 1589"/>
                  <a:gd name="T76" fmla="*/ 119 w 2232"/>
                  <a:gd name="T77" fmla="*/ 632 h 1589"/>
                  <a:gd name="T78" fmla="*/ 146 w 2232"/>
                  <a:gd name="T79" fmla="*/ 627 h 1589"/>
                  <a:gd name="T80" fmla="*/ 173 w 2232"/>
                  <a:gd name="T81" fmla="*/ 627 h 1589"/>
                  <a:gd name="T82" fmla="*/ 200 w 2232"/>
                  <a:gd name="T83" fmla="*/ 632 h 1589"/>
                  <a:gd name="T84" fmla="*/ 226 w 2232"/>
                  <a:gd name="T85" fmla="*/ 642 h 1589"/>
                  <a:gd name="T86" fmla="*/ 250 w 2232"/>
                  <a:gd name="T87" fmla="*/ 656 h 1589"/>
                  <a:gd name="T88" fmla="*/ 272 w 2232"/>
                  <a:gd name="T89" fmla="*/ 673 h 1589"/>
                  <a:gd name="T90" fmla="*/ 802 w 2232"/>
                  <a:gd name="T91" fmla="*/ 1203 h 1589"/>
                  <a:gd name="T92" fmla="*/ 1960 w 2232"/>
                  <a:gd name="T93" fmla="*/ 46 h 1589"/>
                  <a:gd name="T94" fmla="*/ 1982 w 2232"/>
                  <a:gd name="T95" fmla="*/ 27 h 1589"/>
                  <a:gd name="T96" fmla="*/ 2006 w 2232"/>
                  <a:gd name="T97" fmla="*/ 13 h 1589"/>
                  <a:gd name="T98" fmla="*/ 2032 w 2232"/>
                  <a:gd name="T99" fmla="*/ 5 h 1589"/>
                  <a:gd name="T100" fmla="*/ 2059 w 2232"/>
                  <a:gd name="T101"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32" h="1589">
                    <a:moveTo>
                      <a:pt x="2059" y="0"/>
                    </a:moveTo>
                    <a:lnTo>
                      <a:pt x="2086" y="0"/>
                    </a:lnTo>
                    <a:lnTo>
                      <a:pt x="2113" y="5"/>
                    </a:lnTo>
                    <a:lnTo>
                      <a:pt x="2139" y="13"/>
                    </a:lnTo>
                    <a:lnTo>
                      <a:pt x="2163" y="27"/>
                    </a:lnTo>
                    <a:lnTo>
                      <a:pt x="2186" y="46"/>
                    </a:lnTo>
                    <a:lnTo>
                      <a:pt x="2204" y="67"/>
                    </a:lnTo>
                    <a:lnTo>
                      <a:pt x="2217" y="92"/>
                    </a:lnTo>
                    <a:lnTo>
                      <a:pt x="2227" y="118"/>
                    </a:lnTo>
                    <a:lnTo>
                      <a:pt x="2232" y="145"/>
                    </a:lnTo>
                    <a:lnTo>
                      <a:pt x="2232" y="172"/>
                    </a:lnTo>
                    <a:lnTo>
                      <a:pt x="2227" y="200"/>
                    </a:lnTo>
                    <a:lnTo>
                      <a:pt x="2217" y="226"/>
                    </a:lnTo>
                    <a:lnTo>
                      <a:pt x="2204" y="249"/>
                    </a:lnTo>
                    <a:lnTo>
                      <a:pt x="2186" y="272"/>
                    </a:lnTo>
                    <a:lnTo>
                      <a:pt x="915" y="1542"/>
                    </a:lnTo>
                    <a:lnTo>
                      <a:pt x="895" y="1560"/>
                    </a:lnTo>
                    <a:lnTo>
                      <a:pt x="874" y="1573"/>
                    </a:lnTo>
                    <a:lnTo>
                      <a:pt x="850" y="1582"/>
                    </a:lnTo>
                    <a:lnTo>
                      <a:pt x="826" y="1587"/>
                    </a:lnTo>
                    <a:lnTo>
                      <a:pt x="802" y="1589"/>
                    </a:lnTo>
                    <a:lnTo>
                      <a:pt x="777" y="1587"/>
                    </a:lnTo>
                    <a:lnTo>
                      <a:pt x="753" y="1582"/>
                    </a:lnTo>
                    <a:lnTo>
                      <a:pt x="731" y="1573"/>
                    </a:lnTo>
                    <a:lnTo>
                      <a:pt x="708" y="1560"/>
                    </a:lnTo>
                    <a:lnTo>
                      <a:pt x="688" y="1542"/>
                    </a:lnTo>
                    <a:lnTo>
                      <a:pt x="46" y="900"/>
                    </a:lnTo>
                    <a:lnTo>
                      <a:pt x="28" y="878"/>
                    </a:lnTo>
                    <a:lnTo>
                      <a:pt x="15" y="853"/>
                    </a:lnTo>
                    <a:lnTo>
                      <a:pt x="5" y="827"/>
                    </a:lnTo>
                    <a:lnTo>
                      <a:pt x="0" y="801"/>
                    </a:lnTo>
                    <a:lnTo>
                      <a:pt x="0" y="774"/>
                    </a:lnTo>
                    <a:lnTo>
                      <a:pt x="5" y="747"/>
                    </a:lnTo>
                    <a:lnTo>
                      <a:pt x="15" y="721"/>
                    </a:lnTo>
                    <a:lnTo>
                      <a:pt x="28" y="696"/>
                    </a:lnTo>
                    <a:lnTo>
                      <a:pt x="46" y="673"/>
                    </a:lnTo>
                    <a:lnTo>
                      <a:pt x="69" y="656"/>
                    </a:lnTo>
                    <a:lnTo>
                      <a:pt x="93" y="642"/>
                    </a:lnTo>
                    <a:lnTo>
                      <a:pt x="119" y="632"/>
                    </a:lnTo>
                    <a:lnTo>
                      <a:pt x="146" y="627"/>
                    </a:lnTo>
                    <a:lnTo>
                      <a:pt x="173" y="627"/>
                    </a:lnTo>
                    <a:lnTo>
                      <a:pt x="200" y="632"/>
                    </a:lnTo>
                    <a:lnTo>
                      <a:pt x="226" y="642"/>
                    </a:lnTo>
                    <a:lnTo>
                      <a:pt x="250" y="656"/>
                    </a:lnTo>
                    <a:lnTo>
                      <a:pt x="272" y="673"/>
                    </a:lnTo>
                    <a:lnTo>
                      <a:pt x="802" y="1203"/>
                    </a:lnTo>
                    <a:lnTo>
                      <a:pt x="1960" y="46"/>
                    </a:lnTo>
                    <a:lnTo>
                      <a:pt x="1982" y="27"/>
                    </a:lnTo>
                    <a:lnTo>
                      <a:pt x="2006" y="13"/>
                    </a:lnTo>
                    <a:lnTo>
                      <a:pt x="2032" y="5"/>
                    </a:lnTo>
                    <a:lnTo>
                      <a:pt x="2059"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p:cTn id="13" dur="500" fill="hold"/>
                                        <p:tgtEl>
                                          <p:spTgt spid="71"/>
                                        </p:tgtEl>
                                        <p:attrNameLst>
                                          <p:attrName>ppt_w</p:attrName>
                                        </p:attrNameLst>
                                      </p:cBhvr>
                                      <p:tavLst>
                                        <p:tav tm="0">
                                          <p:val>
                                            <p:fltVal val="0"/>
                                          </p:val>
                                        </p:tav>
                                        <p:tav tm="100000">
                                          <p:val>
                                            <p:strVal val="#ppt_w"/>
                                          </p:val>
                                        </p:tav>
                                      </p:tavLst>
                                    </p:anim>
                                    <p:anim calcmode="lin" valueType="num">
                                      <p:cBhvr>
                                        <p:cTn id="14" dur="500" fill="hold"/>
                                        <p:tgtEl>
                                          <p:spTgt spid="71"/>
                                        </p:tgtEl>
                                        <p:attrNameLst>
                                          <p:attrName>ppt_h</p:attrName>
                                        </p:attrNameLst>
                                      </p:cBhvr>
                                      <p:tavLst>
                                        <p:tav tm="0">
                                          <p:val>
                                            <p:fltVal val="0"/>
                                          </p:val>
                                        </p:tav>
                                        <p:tav tm="100000">
                                          <p:val>
                                            <p:strVal val="#ppt_h"/>
                                          </p:val>
                                        </p:tav>
                                      </p:tavLst>
                                    </p:anim>
                                    <p:animEffect transition="in" filter="fade">
                                      <p:cBhvr>
                                        <p:cTn id="15" dur="500"/>
                                        <p:tgtEl>
                                          <p:spTgt spid="7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p:cTn id="19" dur="500" fill="hold"/>
                                        <p:tgtEl>
                                          <p:spTgt spid="81"/>
                                        </p:tgtEl>
                                        <p:attrNameLst>
                                          <p:attrName>ppt_w</p:attrName>
                                        </p:attrNameLst>
                                      </p:cBhvr>
                                      <p:tavLst>
                                        <p:tav tm="0">
                                          <p:val>
                                            <p:fltVal val="0"/>
                                          </p:val>
                                        </p:tav>
                                        <p:tav tm="100000">
                                          <p:val>
                                            <p:strVal val="#ppt_w"/>
                                          </p:val>
                                        </p:tav>
                                      </p:tavLst>
                                    </p:anim>
                                    <p:anim calcmode="lin" valueType="num">
                                      <p:cBhvr>
                                        <p:cTn id="20" dur="500" fill="hold"/>
                                        <p:tgtEl>
                                          <p:spTgt spid="81"/>
                                        </p:tgtEl>
                                        <p:attrNameLst>
                                          <p:attrName>ppt_h</p:attrName>
                                        </p:attrNameLst>
                                      </p:cBhvr>
                                      <p:tavLst>
                                        <p:tav tm="0">
                                          <p:val>
                                            <p:fltVal val="0"/>
                                          </p:val>
                                        </p:tav>
                                        <p:tav tm="100000">
                                          <p:val>
                                            <p:strVal val="#ppt_h"/>
                                          </p:val>
                                        </p:tav>
                                      </p:tavLst>
                                    </p:anim>
                                    <p:animEffect transition="in" filter="fade">
                                      <p:cBhvr>
                                        <p:cTn id="21" dur="500"/>
                                        <p:tgtEl>
                                          <p:spTgt spid="81"/>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 calcmode="lin" valueType="num">
                                      <p:cBhvr>
                                        <p:cTn id="41" dur="500" fill="hold"/>
                                        <p:tgtEl>
                                          <p:spTgt spid="94"/>
                                        </p:tgtEl>
                                        <p:attrNameLst>
                                          <p:attrName>ppt_w</p:attrName>
                                        </p:attrNameLst>
                                      </p:cBhvr>
                                      <p:tavLst>
                                        <p:tav tm="0">
                                          <p:val>
                                            <p:fltVal val="0"/>
                                          </p:val>
                                        </p:tav>
                                        <p:tav tm="100000">
                                          <p:val>
                                            <p:strVal val="#ppt_w"/>
                                          </p:val>
                                        </p:tav>
                                      </p:tavLst>
                                    </p:anim>
                                    <p:anim calcmode="lin" valueType="num">
                                      <p:cBhvr>
                                        <p:cTn id="42" dur="500" fill="hold"/>
                                        <p:tgtEl>
                                          <p:spTgt spid="94"/>
                                        </p:tgtEl>
                                        <p:attrNameLst>
                                          <p:attrName>ppt_h</p:attrName>
                                        </p:attrNameLst>
                                      </p:cBhvr>
                                      <p:tavLst>
                                        <p:tav tm="0">
                                          <p:val>
                                            <p:fltVal val="0"/>
                                          </p:val>
                                        </p:tav>
                                        <p:tav tm="100000">
                                          <p:val>
                                            <p:strVal val="#ppt_h"/>
                                          </p:val>
                                        </p:tav>
                                      </p:tavLst>
                                    </p:anim>
                                    <p:animEffect transition="in" filter="fade">
                                      <p:cBhvr>
                                        <p:cTn id="43" dur="500"/>
                                        <p:tgtEl>
                                          <p:spTgt spid="94"/>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strVal val="#ppt_x"/>
                                          </p:val>
                                        </p:tav>
                                        <p:tav tm="100000">
                                          <p:val>
                                            <p:strVal val="#ppt_x"/>
                                          </p:val>
                                        </p:tav>
                                      </p:tavLst>
                                    </p:anim>
                                    <p:anim calcmode="lin" valueType="num">
                                      <p:cBhvr>
                                        <p:cTn id="5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291138" y="352279"/>
            <a:ext cx="9609756" cy="1323439"/>
          </a:xfrm>
          <a:prstGeom prst="rect">
            <a:avLst/>
          </a:prstGeom>
          <a:noFill/>
        </p:spPr>
        <p:txBody>
          <a:bodyPr wrap="square" rtlCol="0">
            <a:spAutoFit/>
          </a:bodyPr>
          <a:lstStyle/>
          <a:p>
            <a:pPr algn="ctr"/>
            <a:r>
              <a:rPr lang="zh-CN" altLang="en-US"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家庭事业展示会</a:t>
            </a:r>
            <a:endParaRPr lang="en-US" altLang="zh-CN"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sz="4000" b="1" cap="all" dirty="0">
                <a:ln w="3175">
                  <a:solidFill>
                    <a:prstClr val="white"/>
                  </a:solidFill>
                </a:ln>
                <a:solidFill>
                  <a:prstClr val="white"/>
                </a:solidFill>
              </a:rPr>
              <a:t>HOME PRESENTATION</a:t>
            </a:r>
          </a:p>
        </p:txBody>
      </p:sp>
      <p:sp>
        <p:nvSpPr>
          <p:cNvPr id="3" name="Rectangle 2"/>
          <p:cNvSpPr/>
          <p:nvPr/>
        </p:nvSpPr>
        <p:spPr>
          <a:xfrm>
            <a:off x="4626803" y="1854900"/>
            <a:ext cx="2938425" cy="461665"/>
          </a:xfrm>
          <a:prstGeom prst="rect">
            <a:avLst/>
          </a:prstGeom>
        </p:spPr>
        <p:txBody>
          <a:bodyPr wrap="none">
            <a:spAutoFit/>
          </a:bodyPr>
          <a:lstStyle/>
          <a:p>
            <a:pPr algn="ct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做好</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准备</a:t>
            </a:r>
            <a:r>
              <a:rPr lang="en-US" altLang="zh-TW" sz="2400" dirty="0">
                <a:ln>
                  <a:solidFill>
                    <a:prstClr val="white"/>
                  </a:solidFill>
                </a:ln>
                <a:solidFill>
                  <a:prstClr val="white"/>
                </a:solidFill>
                <a:latin typeface="Microsoft JhengHei" panose="020B0604030504040204" pitchFamily="34" charset="-120"/>
                <a:ea typeface="Microsoft JhengHei" panose="020B0604030504040204" pitchFamily="34" charset="-120"/>
              </a:rPr>
              <a:t>  Be Ready</a:t>
            </a:r>
            <a:endPar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5" name="Rectangle 4"/>
          <p:cNvSpPr/>
          <p:nvPr/>
        </p:nvSpPr>
        <p:spPr>
          <a:xfrm>
            <a:off x="1557634" y="2759356"/>
            <a:ext cx="2971389" cy="683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样</a:t>
            </a: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品</a:t>
            </a:r>
            <a:endParaRPr 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（如有需要，则需事先调配）</a:t>
            </a:r>
            <a:endParaRPr lang="en-US" altLang="zh-CN"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Samples</a:t>
            </a:r>
          </a:p>
          <a:p>
            <a:pPr marL="0" lvl="1" algn="ctr"/>
            <a:r>
              <a:rPr lang="en-US" sz="1200" dirty="0">
                <a:ln w="3175">
                  <a:solidFill>
                    <a:prstClr val="white"/>
                  </a:solidFill>
                </a:ln>
                <a:solidFill>
                  <a:prstClr val="white"/>
                </a:solidFill>
              </a:rPr>
              <a:t>(pre-mixed if necessary)</a:t>
            </a:r>
          </a:p>
        </p:txBody>
      </p:sp>
      <p:sp>
        <p:nvSpPr>
          <p:cNvPr id="18" name="Rectangle 17"/>
          <p:cNvSpPr/>
          <p:nvPr/>
        </p:nvSpPr>
        <p:spPr>
          <a:xfrm>
            <a:off x="1574126" y="3530461"/>
            <a:ext cx="2971389" cy="683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可展示的瓶装</a:t>
            </a: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产品</a:t>
            </a:r>
            <a:endParaRPr lang="en-US" altLang="zh-TW"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Product bottles </a:t>
            </a:r>
          </a:p>
          <a:p>
            <a:pPr marL="0" lvl="1" algn="ctr"/>
            <a:r>
              <a:rPr lang="en-US" sz="1200" dirty="0">
                <a:ln w="3175">
                  <a:solidFill>
                    <a:prstClr val="white"/>
                  </a:solidFill>
                </a:ln>
                <a:solidFill>
                  <a:prstClr val="white"/>
                </a:solidFill>
              </a:rPr>
              <a:t>physically available</a:t>
            </a:r>
          </a:p>
        </p:txBody>
      </p:sp>
      <p:sp>
        <p:nvSpPr>
          <p:cNvPr id="19" name="Rectangle 18"/>
          <p:cNvSpPr/>
          <p:nvPr/>
        </p:nvSpPr>
        <p:spPr>
          <a:xfrm>
            <a:off x="1557634" y="4301617"/>
            <a:ext cx="2971389" cy="6830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产品目录</a:t>
            </a:r>
            <a:endParaRPr lang="en-US" altLang="zh-TW"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Product catalogues </a:t>
            </a:r>
          </a:p>
        </p:txBody>
      </p:sp>
      <p:sp>
        <p:nvSpPr>
          <p:cNvPr id="20" name="Rectangle 19"/>
          <p:cNvSpPr/>
          <p:nvPr/>
        </p:nvSpPr>
        <p:spPr>
          <a:xfrm>
            <a:off x="1574126" y="5089262"/>
            <a:ext cx="2971389" cy="6830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送出</a:t>
            </a: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的</a:t>
            </a: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奖品</a:t>
            </a:r>
            <a:endParaRPr lang="en-US" altLang="zh-TW"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“Giveaway” door prizes</a:t>
            </a:r>
          </a:p>
        </p:txBody>
      </p:sp>
      <p:sp>
        <p:nvSpPr>
          <p:cNvPr id="23" name="Rectangle 22"/>
          <p:cNvSpPr/>
          <p:nvPr/>
        </p:nvSpPr>
        <p:spPr>
          <a:xfrm>
            <a:off x="4610322" y="2759356"/>
            <a:ext cx="2971389" cy="6830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笔记型电脑及接线</a:t>
            </a:r>
            <a:endParaRPr lang="en-US" altLang="zh-CN" sz="1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a:r>
              <a:rPr lang="en-US" altLang="zh-CN" sz="1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(HDMI/</a:t>
            </a: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CN" sz="1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VGA)</a:t>
            </a:r>
          </a:p>
          <a:p>
            <a:pPr marL="0" lvl="1" algn="ctr"/>
            <a:r>
              <a:rPr lang="en-US" sz="1200" dirty="0">
                <a:ln w="3175">
                  <a:solidFill>
                    <a:prstClr val="white"/>
                  </a:solidFill>
                </a:ln>
                <a:solidFill>
                  <a:prstClr val="white"/>
                </a:solidFill>
              </a:rPr>
              <a:t>Laptop with connecting cable (HDMI) </a:t>
            </a:r>
          </a:p>
        </p:txBody>
      </p:sp>
      <p:sp>
        <p:nvSpPr>
          <p:cNvPr id="24" name="Rectangle 23"/>
          <p:cNvSpPr/>
          <p:nvPr/>
        </p:nvSpPr>
        <p:spPr>
          <a:xfrm>
            <a:off x="4610322" y="3530461"/>
            <a:ext cx="2971389" cy="6830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产品样本</a:t>
            </a:r>
            <a:endParaRPr 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每日精选营养组合包</a:t>
            </a: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endParaRPr lang="en-US" altLang="zh-CN"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Products to sample</a:t>
            </a:r>
          </a:p>
        </p:txBody>
      </p:sp>
      <p:sp>
        <p:nvSpPr>
          <p:cNvPr id="25" name="Rectangle 24"/>
          <p:cNvSpPr/>
          <p:nvPr/>
        </p:nvSpPr>
        <p:spPr>
          <a:xfrm>
            <a:off x="4610322" y="4318112"/>
            <a:ext cx="2971389" cy="683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一些</a:t>
            </a: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常用</a:t>
            </a: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的</a:t>
            </a: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订购表格</a:t>
            </a:r>
            <a:br>
              <a:rPr 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b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记事</a:t>
            </a: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簿）</a:t>
            </a:r>
            <a:endParaRPr lang="en-US" altLang="zh-CN"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Some type of order form</a:t>
            </a:r>
            <a:br>
              <a:rPr lang="en-US" sz="1200" dirty="0">
                <a:ln w="3175">
                  <a:solidFill>
                    <a:prstClr val="white"/>
                  </a:solidFill>
                </a:ln>
                <a:solidFill>
                  <a:prstClr val="white"/>
                </a:solidFill>
              </a:rPr>
            </a:br>
            <a:r>
              <a:rPr lang="en-US" sz="1200" dirty="0">
                <a:ln w="3175">
                  <a:solidFill>
                    <a:prstClr val="white"/>
                  </a:solidFill>
                </a:ln>
                <a:solidFill>
                  <a:prstClr val="white"/>
                </a:solidFill>
              </a:rPr>
              <a:t>(note pads) </a:t>
            </a:r>
          </a:p>
        </p:txBody>
      </p:sp>
      <p:sp>
        <p:nvSpPr>
          <p:cNvPr id="26" name="Rectangle 25"/>
          <p:cNvSpPr/>
          <p:nvPr/>
        </p:nvSpPr>
        <p:spPr>
          <a:xfrm>
            <a:off x="4610322" y="5089262"/>
            <a:ext cx="2971389" cy="6830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套装</a:t>
            </a: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产品</a:t>
            </a: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或附加产品</a:t>
            </a:r>
            <a:endParaRPr lang="en-US" altLang="zh-TW"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Packages or add on products</a:t>
            </a:r>
          </a:p>
        </p:txBody>
      </p:sp>
      <p:sp>
        <p:nvSpPr>
          <p:cNvPr id="28" name="Rectangle 27"/>
          <p:cNvSpPr/>
          <p:nvPr/>
        </p:nvSpPr>
        <p:spPr>
          <a:xfrm>
            <a:off x="7663010" y="2759356"/>
            <a:ext cx="2971389" cy="683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居家购物清单</a:t>
            </a:r>
            <a:endParaRPr 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开始时填妥</a:t>
            </a:r>
            <a:r>
              <a:rPr lang="zh-CN"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endParaRPr lang="en-US" altLang="zh-CN"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Home Shopping List </a:t>
            </a:r>
          </a:p>
          <a:p>
            <a:pPr marL="0" lvl="1" algn="ctr"/>
            <a:r>
              <a:rPr lang="en-US" sz="1200" dirty="0">
                <a:ln w="3175">
                  <a:solidFill>
                    <a:prstClr val="white"/>
                  </a:solidFill>
                </a:ln>
                <a:solidFill>
                  <a:prstClr val="white"/>
                </a:solidFill>
              </a:rPr>
              <a:t>(fill out at the beginning)</a:t>
            </a:r>
          </a:p>
        </p:txBody>
      </p:sp>
      <p:sp>
        <p:nvSpPr>
          <p:cNvPr id="29" name="Rectangle 28"/>
          <p:cNvSpPr/>
          <p:nvPr/>
        </p:nvSpPr>
        <p:spPr>
          <a:xfrm>
            <a:off x="7663010" y="3530461"/>
            <a:ext cx="2971389" cy="683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销售的产品</a:t>
            </a:r>
            <a:endParaRPr lang="en-US" altLang="zh-TW"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Products to sell </a:t>
            </a:r>
          </a:p>
        </p:txBody>
      </p:sp>
      <p:sp>
        <p:nvSpPr>
          <p:cNvPr id="30" name="Rectangle 29"/>
          <p:cNvSpPr/>
          <p:nvPr/>
        </p:nvSpPr>
        <p:spPr>
          <a:xfrm>
            <a:off x="7663010" y="4318112"/>
            <a:ext cx="2971389" cy="6830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好玩</a:t>
            </a:r>
            <a:r>
              <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rPr>
              <a:t>愉快的派对气氛</a:t>
            </a:r>
            <a:endPar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31" name="Rectangle 30"/>
          <p:cNvSpPr/>
          <p:nvPr/>
        </p:nvSpPr>
        <p:spPr>
          <a:xfrm>
            <a:off x="7663010" y="5105757"/>
            <a:ext cx="2971389" cy="6830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寻求销售产品及约会跟进</a:t>
            </a:r>
            <a:endParaRPr lang="en-US" altLang="zh-TW"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algn="ctr"/>
            <a:r>
              <a:rPr lang="en-US" sz="1200" dirty="0">
                <a:ln w="3175">
                  <a:solidFill>
                    <a:prstClr val="white"/>
                  </a:solidFill>
                </a:ln>
                <a:solidFill>
                  <a:prstClr val="white"/>
                </a:solidFill>
              </a:rPr>
              <a:t>Ask for the sale and </a:t>
            </a:r>
          </a:p>
          <a:p>
            <a:pPr marL="0" lvl="1" algn="ctr"/>
            <a:r>
              <a:rPr lang="en-US" sz="1200" dirty="0">
                <a:ln w="3175">
                  <a:solidFill>
                    <a:prstClr val="white"/>
                  </a:solidFill>
                </a:ln>
                <a:solidFill>
                  <a:prstClr val="white"/>
                </a:solidFill>
              </a:rPr>
              <a:t>book follow ups</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par>
                          <p:cTn id="54" fill="hold">
                            <p:stCondLst>
                              <p:cond delay="6000"/>
                            </p:stCondLst>
                            <p:childTnLst>
                              <p:par>
                                <p:cTn id="55" presetID="10" presetClass="entr" presetSubtype="0"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8" grpId="0" animBg="1"/>
      <p:bldP spid="19" grpId="0" animBg="1"/>
      <p:bldP spid="20" grpId="0" animBg="1"/>
      <p:bldP spid="23" grpId="0" animBg="1"/>
      <p:bldP spid="24" grpId="0" animBg="1"/>
      <p:bldP spid="25" grpId="0" animBg="1"/>
      <p:bldP spid="26" grpId="0" animBg="1"/>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5" name="Picture 14" descr="one-on-one-meeting.png"/>
          <p:cNvPicPr>
            <a:picLocks noChangeAspect="1"/>
          </p:cNvPicPr>
          <p:nvPr/>
        </p:nvPicPr>
        <p:blipFill rotWithShape="1">
          <a:blip r:embed="rId2" cstate="print">
            <a:extLst>
              <a:ext uri="{28A0092B-C50C-407E-A947-70E740481C1C}">
                <a14:useLocalDpi xmlns:a14="http://schemas.microsoft.com/office/drawing/2010/main" val="0"/>
              </a:ext>
            </a:extLst>
          </a:blip>
          <a:srcRect l="17644" r="16774"/>
          <a:stretch>
            <a:fillRect/>
          </a:stretch>
        </p:blipFill>
        <p:spPr>
          <a:xfrm>
            <a:off x="5213684" y="0"/>
            <a:ext cx="697831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951880" y="3261809"/>
            <a:ext cx="6966860" cy="443251"/>
          </a:xfrm>
          <a:prstGeom prst="rect">
            <a:avLst/>
          </a:prstGeom>
        </p:spPr>
      </p:pic>
      <p:sp>
        <p:nvSpPr>
          <p:cNvPr id="4" name="Rectangle 3"/>
          <p:cNvSpPr/>
          <p:nvPr/>
        </p:nvSpPr>
        <p:spPr>
          <a:xfrm>
            <a:off x="486277" y="335041"/>
            <a:ext cx="3649156" cy="1169551"/>
          </a:xfrm>
          <a:prstGeom prst="rect">
            <a:avLst/>
          </a:prstGeom>
        </p:spPr>
        <p:txBody>
          <a:bodyPr wrap="none">
            <a:spAutoFit/>
          </a:bodyPr>
          <a:lstStyle/>
          <a:p>
            <a:r>
              <a:rPr lang="zh-TW" altLang="en-US" sz="35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完成交易</a:t>
            </a:r>
            <a:endParaRPr lang="en-US" altLang="zh-TW" sz="35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r>
              <a:rPr lang="en-US" sz="3500" b="1" cap="all" dirty="0">
                <a:ln w="3175">
                  <a:solidFill>
                    <a:prstClr val="white"/>
                  </a:solidFill>
                </a:ln>
                <a:solidFill>
                  <a:prstClr val="white"/>
                </a:solidFill>
              </a:rPr>
              <a:t>Closing the Sale</a:t>
            </a:r>
          </a:p>
        </p:txBody>
      </p:sp>
      <p:cxnSp>
        <p:nvCxnSpPr>
          <p:cNvPr id="6" name="Straight Connector 5"/>
          <p:cNvCxnSpPr/>
          <p:nvPr/>
        </p:nvCxnSpPr>
        <p:spPr>
          <a:xfrm>
            <a:off x="489531" y="1567543"/>
            <a:ext cx="420914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86293" y="1806002"/>
            <a:ext cx="3403559" cy="1212592"/>
            <a:chOff x="486270" y="2267862"/>
            <a:chExt cx="3403559" cy="1212592"/>
          </a:xfrm>
        </p:grpSpPr>
        <p:sp>
          <p:nvSpPr>
            <p:cNvPr id="7" name="Oval 6"/>
            <p:cNvSpPr/>
            <p:nvPr/>
          </p:nvSpPr>
          <p:spPr>
            <a:xfrm>
              <a:off x="486270" y="2267862"/>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0" name="Rectangle 9"/>
            <p:cNvSpPr/>
            <p:nvPr/>
          </p:nvSpPr>
          <p:spPr>
            <a:xfrm>
              <a:off x="1359304" y="2387847"/>
              <a:ext cx="2530525" cy="1092607"/>
            </a:xfrm>
            <a:prstGeom prst="rect">
              <a:avLst/>
            </a:prstGeom>
          </p:spPr>
          <p:txBody>
            <a:bodyPr wrap="square">
              <a:spAutoFit/>
            </a:bodyPr>
            <a:lstStyle/>
            <a:p>
              <a:pPr>
                <a:spcAft>
                  <a:spcPts val="600"/>
                </a:spcAf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答覆各类问题</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spcAft>
                  <a:spcPts val="600"/>
                </a:spcAft>
                <a:defRPr/>
              </a:pPr>
              <a:r>
                <a:rPr lang="en-US" sz="2000" dirty="0">
                  <a:ln w="3175">
                    <a:solidFill>
                      <a:prstClr val="white"/>
                    </a:solidFill>
                  </a:ln>
                  <a:solidFill>
                    <a:prstClr val="white"/>
                  </a:solidFill>
                </a:rPr>
                <a:t>Address and answer any questions</a:t>
              </a:r>
            </a:p>
          </p:txBody>
        </p:sp>
        <p:sp>
          <p:nvSpPr>
            <p:cNvPr id="26" name="Freeform 12"/>
            <p:cNvSpPr/>
            <p:nvPr/>
          </p:nvSpPr>
          <p:spPr bwMode="auto">
            <a:xfrm>
              <a:off x="623430" y="2450742"/>
              <a:ext cx="365760" cy="274320"/>
            </a:xfrm>
            <a:custGeom>
              <a:avLst/>
              <a:gdLst>
                <a:gd name="T0" fmla="*/ 3126 w 3486"/>
                <a:gd name="T1" fmla="*/ 2 h 2639"/>
                <a:gd name="T2" fmla="*/ 3213 w 3486"/>
                <a:gd name="T3" fmla="*/ 21 h 2639"/>
                <a:gd name="T4" fmla="*/ 3294 w 3486"/>
                <a:gd name="T5" fmla="*/ 60 h 2639"/>
                <a:gd name="T6" fmla="*/ 3368 w 3486"/>
                <a:gd name="T7" fmla="*/ 120 h 2639"/>
                <a:gd name="T8" fmla="*/ 3424 w 3486"/>
                <a:gd name="T9" fmla="*/ 192 h 2639"/>
                <a:gd name="T10" fmla="*/ 3464 w 3486"/>
                <a:gd name="T11" fmla="*/ 274 h 2639"/>
                <a:gd name="T12" fmla="*/ 3484 w 3486"/>
                <a:gd name="T13" fmla="*/ 365 h 2639"/>
                <a:gd name="T14" fmla="*/ 3484 w 3486"/>
                <a:gd name="T15" fmla="*/ 457 h 2639"/>
                <a:gd name="T16" fmla="*/ 3464 w 3486"/>
                <a:gd name="T17" fmla="*/ 547 h 2639"/>
                <a:gd name="T18" fmla="*/ 3424 w 3486"/>
                <a:gd name="T19" fmla="*/ 629 h 2639"/>
                <a:gd name="T20" fmla="*/ 3368 w 3486"/>
                <a:gd name="T21" fmla="*/ 701 h 2639"/>
                <a:gd name="T22" fmla="*/ 1543 w 3486"/>
                <a:gd name="T23" fmla="*/ 2551 h 2639"/>
                <a:gd name="T24" fmla="*/ 1465 w 3486"/>
                <a:gd name="T25" fmla="*/ 2600 h 2639"/>
                <a:gd name="T26" fmla="*/ 1380 w 3486"/>
                <a:gd name="T27" fmla="*/ 2630 h 2639"/>
                <a:gd name="T28" fmla="*/ 1291 w 3486"/>
                <a:gd name="T29" fmla="*/ 2639 h 2639"/>
                <a:gd name="T30" fmla="*/ 1204 w 3486"/>
                <a:gd name="T31" fmla="*/ 2630 h 2639"/>
                <a:gd name="T32" fmla="*/ 1118 w 3486"/>
                <a:gd name="T33" fmla="*/ 2600 h 2639"/>
                <a:gd name="T34" fmla="*/ 1041 w 3486"/>
                <a:gd name="T35" fmla="*/ 2551 h 2639"/>
                <a:gd name="T36" fmla="*/ 119 w 3486"/>
                <a:gd name="T37" fmla="*/ 1618 h 2639"/>
                <a:gd name="T38" fmla="*/ 61 w 3486"/>
                <a:gd name="T39" fmla="*/ 1544 h 2639"/>
                <a:gd name="T40" fmla="*/ 21 w 3486"/>
                <a:gd name="T41" fmla="*/ 1460 h 2639"/>
                <a:gd name="T42" fmla="*/ 2 w 3486"/>
                <a:gd name="T43" fmla="*/ 1372 h 2639"/>
                <a:gd name="T44" fmla="*/ 2 w 3486"/>
                <a:gd name="T45" fmla="*/ 1282 h 2639"/>
                <a:gd name="T46" fmla="*/ 21 w 3486"/>
                <a:gd name="T47" fmla="*/ 1194 h 2639"/>
                <a:gd name="T48" fmla="*/ 61 w 3486"/>
                <a:gd name="T49" fmla="*/ 1110 h 2639"/>
                <a:gd name="T50" fmla="*/ 119 w 3486"/>
                <a:gd name="T51" fmla="*/ 1037 h 2639"/>
                <a:gd name="T52" fmla="*/ 191 w 3486"/>
                <a:gd name="T53" fmla="*/ 978 h 2639"/>
                <a:gd name="T54" fmla="*/ 274 w 3486"/>
                <a:gd name="T55" fmla="*/ 938 h 2639"/>
                <a:gd name="T56" fmla="*/ 360 w 3486"/>
                <a:gd name="T57" fmla="*/ 918 h 2639"/>
                <a:gd name="T58" fmla="*/ 449 w 3486"/>
                <a:gd name="T59" fmla="*/ 918 h 2639"/>
                <a:gd name="T60" fmla="*/ 536 w 3486"/>
                <a:gd name="T61" fmla="*/ 938 h 2639"/>
                <a:gd name="T62" fmla="*/ 618 w 3486"/>
                <a:gd name="T63" fmla="*/ 978 h 2639"/>
                <a:gd name="T64" fmla="*/ 691 w 3486"/>
                <a:gd name="T65" fmla="*/ 1037 h 2639"/>
                <a:gd name="T66" fmla="*/ 1238 w 3486"/>
                <a:gd name="T67" fmla="*/ 1588 h 2639"/>
                <a:gd name="T68" fmla="*/ 1281 w 3486"/>
                <a:gd name="T69" fmla="*/ 1603 h 2639"/>
                <a:gd name="T70" fmla="*/ 1325 w 3486"/>
                <a:gd name="T71" fmla="*/ 1598 h 2639"/>
                <a:gd name="T72" fmla="*/ 1364 w 3486"/>
                <a:gd name="T73" fmla="*/ 1573 h 2639"/>
                <a:gd name="T74" fmla="*/ 2830 w 3486"/>
                <a:gd name="T75" fmla="*/ 88 h 2639"/>
                <a:gd name="T76" fmla="*/ 2908 w 3486"/>
                <a:gd name="T77" fmla="*/ 39 h 2639"/>
                <a:gd name="T78" fmla="*/ 2993 w 3486"/>
                <a:gd name="T79" fmla="*/ 9 h 2639"/>
                <a:gd name="T80" fmla="*/ 3081 w 3486"/>
                <a:gd name="T81" fmla="*/ 0 h 2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86" h="2639">
                  <a:moveTo>
                    <a:pt x="3081" y="0"/>
                  </a:moveTo>
                  <a:lnTo>
                    <a:pt x="3126" y="2"/>
                  </a:lnTo>
                  <a:lnTo>
                    <a:pt x="3170" y="9"/>
                  </a:lnTo>
                  <a:lnTo>
                    <a:pt x="3213" y="21"/>
                  </a:lnTo>
                  <a:lnTo>
                    <a:pt x="3254" y="39"/>
                  </a:lnTo>
                  <a:lnTo>
                    <a:pt x="3294" y="60"/>
                  </a:lnTo>
                  <a:lnTo>
                    <a:pt x="3332" y="88"/>
                  </a:lnTo>
                  <a:lnTo>
                    <a:pt x="3368" y="120"/>
                  </a:lnTo>
                  <a:lnTo>
                    <a:pt x="3398" y="155"/>
                  </a:lnTo>
                  <a:lnTo>
                    <a:pt x="3424" y="192"/>
                  </a:lnTo>
                  <a:lnTo>
                    <a:pt x="3446" y="232"/>
                  </a:lnTo>
                  <a:lnTo>
                    <a:pt x="3464" y="274"/>
                  </a:lnTo>
                  <a:lnTo>
                    <a:pt x="3476" y="319"/>
                  </a:lnTo>
                  <a:lnTo>
                    <a:pt x="3484" y="365"/>
                  </a:lnTo>
                  <a:lnTo>
                    <a:pt x="3486" y="411"/>
                  </a:lnTo>
                  <a:lnTo>
                    <a:pt x="3484" y="457"/>
                  </a:lnTo>
                  <a:lnTo>
                    <a:pt x="3476" y="502"/>
                  </a:lnTo>
                  <a:lnTo>
                    <a:pt x="3464" y="547"/>
                  </a:lnTo>
                  <a:lnTo>
                    <a:pt x="3446" y="589"/>
                  </a:lnTo>
                  <a:lnTo>
                    <a:pt x="3424" y="629"/>
                  </a:lnTo>
                  <a:lnTo>
                    <a:pt x="3398" y="666"/>
                  </a:lnTo>
                  <a:lnTo>
                    <a:pt x="3368" y="701"/>
                  </a:lnTo>
                  <a:lnTo>
                    <a:pt x="1578" y="2519"/>
                  </a:lnTo>
                  <a:lnTo>
                    <a:pt x="1543" y="2551"/>
                  </a:lnTo>
                  <a:lnTo>
                    <a:pt x="1505" y="2577"/>
                  </a:lnTo>
                  <a:lnTo>
                    <a:pt x="1465" y="2600"/>
                  </a:lnTo>
                  <a:lnTo>
                    <a:pt x="1423" y="2618"/>
                  </a:lnTo>
                  <a:lnTo>
                    <a:pt x="1380" y="2630"/>
                  </a:lnTo>
                  <a:lnTo>
                    <a:pt x="1336" y="2637"/>
                  </a:lnTo>
                  <a:lnTo>
                    <a:pt x="1291" y="2639"/>
                  </a:lnTo>
                  <a:lnTo>
                    <a:pt x="1248" y="2637"/>
                  </a:lnTo>
                  <a:lnTo>
                    <a:pt x="1204" y="2630"/>
                  </a:lnTo>
                  <a:lnTo>
                    <a:pt x="1161" y="2618"/>
                  </a:lnTo>
                  <a:lnTo>
                    <a:pt x="1118" y="2600"/>
                  </a:lnTo>
                  <a:lnTo>
                    <a:pt x="1079" y="2577"/>
                  </a:lnTo>
                  <a:lnTo>
                    <a:pt x="1041" y="2551"/>
                  </a:lnTo>
                  <a:lnTo>
                    <a:pt x="1006" y="2519"/>
                  </a:lnTo>
                  <a:lnTo>
                    <a:pt x="119" y="1618"/>
                  </a:lnTo>
                  <a:lnTo>
                    <a:pt x="87" y="1582"/>
                  </a:lnTo>
                  <a:lnTo>
                    <a:pt x="61" y="1544"/>
                  </a:lnTo>
                  <a:lnTo>
                    <a:pt x="38" y="1504"/>
                  </a:lnTo>
                  <a:lnTo>
                    <a:pt x="21" y="1460"/>
                  </a:lnTo>
                  <a:lnTo>
                    <a:pt x="10" y="1417"/>
                  </a:lnTo>
                  <a:lnTo>
                    <a:pt x="2" y="1372"/>
                  </a:lnTo>
                  <a:lnTo>
                    <a:pt x="0" y="1328"/>
                  </a:lnTo>
                  <a:lnTo>
                    <a:pt x="2" y="1282"/>
                  </a:lnTo>
                  <a:lnTo>
                    <a:pt x="10" y="1238"/>
                  </a:lnTo>
                  <a:lnTo>
                    <a:pt x="21" y="1194"/>
                  </a:lnTo>
                  <a:lnTo>
                    <a:pt x="38" y="1152"/>
                  </a:lnTo>
                  <a:lnTo>
                    <a:pt x="61" y="1110"/>
                  </a:lnTo>
                  <a:lnTo>
                    <a:pt x="87" y="1072"/>
                  </a:lnTo>
                  <a:lnTo>
                    <a:pt x="119" y="1037"/>
                  </a:lnTo>
                  <a:lnTo>
                    <a:pt x="154" y="1004"/>
                  </a:lnTo>
                  <a:lnTo>
                    <a:pt x="191" y="978"/>
                  </a:lnTo>
                  <a:lnTo>
                    <a:pt x="232" y="955"/>
                  </a:lnTo>
                  <a:lnTo>
                    <a:pt x="274" y="938"/>
                  </a:lnTo>
                  <a:lnTo>
                    <a:pt x="316" y="926"/>
                  </a:lnTo>
                  <a:lnTo>
                    <a:pt x="360" y="918"/>
                  </a:lnTo>
                  <a:lnTo>
                    <a:pt x="405" y="916"/>
                  </a:lnTo>
                  <a:lnTo>
                    <a:pt x="449" y="918"/>
                  </a:lnTo>
                  <a:lnTo>
                    <a:pt x="493" y="926"/>
                  </a:lnTo>
                  <a:lnTo>
                    <a:pt x="536" y="938"/>
                  </a:lnTo>
                  <a:lnTo>
                    <a:pt x="577" y="955"/>
                  </a:lnTo>
                  <a:lnTo>
                    <a:pt x="618" y="978"/>
                  </a:lnTo>
                  <a:lnTo>
                    <a:pt x="655" y="1004"/>
                  </a:lnTo>
                  <a:lnTo>
                    <a:pt x="691" y="1037"/>
                  </a:lnTo>
                  <a:lnTo>
                    <a:pt x="1220" y="1573"/>
                  </a:lnTo>
                  <a:lnTo>
                    <a:pt x="1238" y="1588"/>
                  </a:lnTo>
                  <a:lnTo>
                    <a:pt x="1258" y="1598"/>
                  </a:lnTo>
                  <a:lnTo>
                    <a:pt x="1281" y="1603"/>
                  </a:lnTo>
                  <a:lnTo>
                    <a:pt x="1303" y="1603"/>
                  </a:lnTo>
                  <a:lnTo>
                    <a:pt x="1325" y="1598"/>
                  </a:lnTo>
                  <a:lnTo>
                    <a:pt x="1346" y="1588"/>
                  </a:lnTo>
                  <a:lnTo>
                    <a:pt x="1364" y="1573"/>
                  </a:lnTo>
                  <a:lnTo>
                    <a:pt x="2795" y="120"/>
                  </a:lnTo>
                  <a:lnTo>
                    <a:pt x="2830" y="88"/>
                  </a:lnTo>
                  <a:lnTo>
                    <a:pt x="2868" y="60"/>
                  </a:lnTo>
                  <a:lnTo>
                    <a:pt x="2908" y="39"/>
                  </a:lnTo>
                  <a:lnTo>
                    <a:pt x="2950" y="21"/>
                  </a:lnTo>
                  <a:lnTo>
                    <a:pt x="2993" y="9"/>
                  </a:lnTo>
                  <a:lnTo>
                    <a:pt x="3037" y="2"/>
                  </a:lnTo>
                  <a:lnTo>
                    <a:pt x="308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nvGrpSpPr>
          <p:cNvPr id="13" name="Group 12"/>
          <p:cNvGrpSpPr/>
          <p:nvPr/>
        </p:nvGrpSpPr>
        <p:grpSpPr>
          <a:xfrm>
            <a:off x="540967" y="5411296"/>
            <a:ext cx="2648680" cy="920204"/>
            <a:chOff x="486270" y="3541165"/>
            <a:chExt cx="2648680" cy="920204"/>
          </a:xfrm>
        </p:grpSpPr>
        <p:sp>
          <p:nvSpPr>
            <p:cNvPr id="8" name="Oval 7"/>
            <p:cNvSpPr/>
            <p:nvPr/>
          </p:nvSpPr>
          <p:spPr>
            <a:xfrm>
              <a:off x="486270" y="3541165"/>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1" name="Rectangle 10"/>
            <p:cNvSpPr/>
            <p:nvPr/>
          </p:nvSpPr>
          <p:spPr>
            <a:xfrm>
              <a:off x="1359304" y="3676539"/>
              <a:ext cx="1775646" cy="784830"/>
            </a:xfrm>
            <a:prstGeom prst="rect">
              <a:avLst/>
            </a:prstGeom>
          </p:spPr>
          <p:txBody>
            <a:bodyPr wrap="none">
              <a:spAutoFit/>
            </a:bodyPr>
            <a:lstStyle/>
            <a:p>
              <a:pPr>
                <a:spcAft>
                  <a:spcPts val="600"/>
                </a:spcAf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接受订单</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spcAft>
                  <a:spcPts val="600"/>
                </a:spcAft>
                <a:defRPr/>
              </a:pPr>
              <a:r>
                <a:rPr lang="en-US" sz="2000" dirty="0">
                  <a:ln w="3175">
                    <a:solidFill>
                      <a:prstClr val="white"/>
                    </a:solidFill>
                  </a:ln>
                  <a:solidFill>
                    <a:prstClr val="white"/>
                  </a:solidFill>
                </a:rPr>
                <a:t>Place the order</a:t>
              </a:r>
            </a:p>
          </p:txBody>
        </p:sp>
        <p:grpSp>
          <p:nvGrpSpPr>
            <p:cNvPr id="28" name="Group 15"/>
            <p:cNvGrpSpPr>
              <a:grpSpLocks noChangeAspect="1"/>
            </p:cNvGrpSpPr>
            <p:nvPr/>
          </p:nvGrpSpPr>
          <p:grpSpPr bwMode="auto">
            <a:xfrm>
              <a:off x="666552" y="3678684"/>
              <a:ext cx="279516" cy="365042"/>
              <a:chOff x="2760" y="748"/>
              <a:chExt cx="2157" cy="2817"/>
            </a:xfrm>
            <a:solidFill>
              <a:schemeClr val="accent4">
                <a:lumMod val="75000"/>
              </a:schemeClr>
            </a:solidFill>
          </p:grpSpPr>
          <p:sp>
            <p:nvSpPr>
              <p:cNvPr id="31" name="Freeform 17"/>
              <p:cNvSpPr/>
              <p:nvPr/>
            </p:nvSpPr>
            <p:spPr bwMode="auto">
              <a:xfrm>
                <a:off x="3304" y="748"/>
                <a:ext cx="1069" cy="585"/>
              </a:xfrm>
              <a:custGeom>
                <a:avLst/>
                <a:gdLst>
                  <a:gd name="T0" fmla="*/ 1230 w 2137"/>
                  <a:gd name="T1" fmla="*/ 0 h 1170"/>
                  <a:gd name="T2" fmla="*/ 1362 w 2137"/>
                  <a:gd name="T3" fmla="*/ 20 h 1170"/>
                  <a:gd name="T4" fmla="*/ 1478 w 2137"/>
                  <a:gd name="T5" fmla="*/ 73 h 1170"/>
                  <a:gd name="T6" fmla="*/ 1572 w 2137"/>
                  <a:gd name="T7" fmla="*/ 157 h 1170"/>
                  <a:gd name="T8" fmla="*/ 1641 w 2137"/>
                  <a:gd name="T9" fmla="*/ 263 h 1170"/>
                  <a:gd name="T10" fmla="*/ 1677 w 2137"/>
                  <a:gd name="T11" fmla="*/ 389 h 1170"/>
                  <a:gd name="T12" fmla="*/ 1810 w 2137"/>
                  <a:gd name="T13" fmla="*/ 394 h 1170"/>
                  <a:gd name="T14" fmla="*/ 1927 w 2137"/>
                  <a:gd name="T15" fmla="*/ 433 h 1170"/>
                  <a:gd name="T16" fmla="*/ 2023 w 2137"/>
                  <a:gd name="T17" fmla="*/ 503 h 1170"/>
                  <a:gd name="T18" fmla="*/ 2093 w 2137"/>
                  <a:gd name="T19" fmla="*/ 599 h 1170"/>
                  <a:gd name="T20" fmla="*/ 2132 w 2137"/>
                  <a:gd name="T21" fmla="*/ 716 h 1170"/>
                  <a:gd name="T22" fmla="*/ 2132 w 2137"/>
                  <a:gd name="T23" fmla="*/ 842 h 1170"/>
                  <a:gd name="T24" fmla="*/ 2093 w 2137"/>
                  <a:gd name="T25" fmla="*/ 959 h 1170"/>
                  <a:gd name="T26" fmla="*/ 2023 w 2137"/>
                  <a:gd name="T27" fmla="*/ 1055 h 1170"/>
                  <a:gd name="T28" fmla="*/ 1927 w 2137"/>
                  <a:gd name="T29" fmla="*/ 1125 h 1170"/>
                  <a:gd name="T30" fmla="*/ 1810 w 2137"/>
                  <a:gd name="T31" fmla="*/ 1164 h 1170"/>
                  <a:gd name="T32" fmla="*/ 388 w 2137"/>
                  <a:gd name="T33" fmla="*/ 1170 h 1170"/>
                  <a:gd name="T34" fmla="*/ 265 w 2137"/>
                  <a:gd name="T35" fmla="*/ 1149 h 1170"/>
                  <a:gd name="T36" fmla="*/ 159 w 2137"/>
                  <a:gd name="T37" fmla="*/ 1094 h 1170"/>
                  <a:gd name="T38" fmla="*/ 75 w 2137"/>
                  <a:gd name="T39" fmla="*/ 1009 h 1170"/>
                  <a:gd name="T40" fmla="*/ 18 w 2137"/>
                  <a:gd name="T41" fmla="*/ 902 h 1170"/>
                  <a:gd name="T42" fmla="*/ 0 w 2137"/>
                  <a:gd name="T43" fmla="*/ 779 h 1170"/>
                  <a:gd name="T44" fmla="*/ 18 w 2137"/>
                  <a:gd name="T45" fmla="*/ 656 h 1170"/>
                  <a:gd name="T46" fmla="*/ 75 w 2137"/>
                  <a:gd name="T47" fmla="*/ 548 h 1170"/>
                  <a:gd name="T48" fmla="*/ 159 w 2137"/>
                  <a:gd name="T49" fmla="*/ 464 h 1170"/>
                  <a:gd name="T50" fmla="*/ 265 w 2137"/>
                  <a:gd name="T51" fmla="*/ 409 h 1170"/>
                  <a:gd name="T52" fmla="*/ 388 w 2137"/>
                  <a:gd name="T53" fmla="*/ 389 h 1170"/>
                  <a:gd name="T54" fmla="*/ 472 w 2137"/>
                  <a:gd name="T55" fmla="*/ 325 h 1170"/>
                  <a:gd name="T56" fmla="*/ 525 w 2137"/>
                  <a:gd name="T57" fmla="*/ 209 h 1170"/>
                  <a:gd name="T58" fmla="*/ 607 w 2137"/>
                  <a:gd name="T59" fmla="*/ 113 h 1170"/>
                  <a:gd name="T60" fmla="*/ 713 w 2137"/>
                  <a:gd name="T61" fmla="*/ 43 h 1170"/>
                  <a:gd name="T62" fmla="*/ 838 w 2137"/>
                  <a:gd name="T63" fmla="*/ 5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7" h="1170">
                    <a:moveTo>
                      <a:pt x="905" y="0"/>
                    </a:moveTo>
                    <a:lnTo>
                      <a:pt x="1230" y="0"/>
                    </a:lnTo>
                    <a:lnTo>
                      <a:pt x="1299" y="5"/>
                    </a:lnTo>
                    <a:lnTo>
                      <a:pt x="1362" y="20"/>
                    </a:lnTo>
                    <a:lnTo>
                      <a:pt x="1422" y="43"/>
                    </a:lnTo>
                    <a:lnTo>
                      <a:pt x="1478" y="73"/>
                    </a:lnTo>
                    <a:lnTo>
                      <a:pt x="1528" y="113"/>
                    </a:lnTo>
                    <a:lnTo>
                      <a:pt x="1572" y="157"/>
                    </a:lnTo>
                    <a:lnTo>
                      <a:pt x="1610" y="209"/>
                    </a:lnTo>
                    <a:lnTo>
                      <a:pt x="1641" y="263"/>
                    </a:lnTo>
                    <a:lnTo>
                      <a:pt x="1663" y="325"/>
                    </a:lnTo>
                    <a:lnTo>
                      <a:pt x="1677" y="389"/>
                    </a:lnTo>
                    <a:lnTo>
                      <a:pt x="1747" y="389"/>
                    </a:lnTo>
                    <a:lnTo>
                      <a:pt x="1810" y="394"/>
                    </a:lnTo>
                    <a:lnTo>
                      <a:pt x="1870" y="409"/>
                    </a:lnTo>
                    <a:lnTo>
                      <a:pt x="1927" y="433"/>
                    </a:lnTo>
                    <a:lnTo>
                      <a:pt x="1976" y="464"/>
                    </a:lnTo>
                    <a:lnTo>
                      <a:pt x="2023" y="503"/>
                    </a:lnTo>
                    <a:lnTo>
                      <a:pt x="2062" y="548"/>
                    </a:lnTo>
                    <a:lnTo>
                      <a:pt x="2093" y="599"/>
                    </a:lnTo>
                    <a:lnTo>
                      <a:pt x="2117" y="656"/>
                    </a:lnTo>
                    <a:lnTo>
                      <a:pt x="2132" y="716"/>
                    </a:lnTo>
                    <a:lnTo>
                      <a:pt x="2137" y="779"/>
                    </a:lnTo>
                    <a:lnTo>
                      <a:pt x="2132" y="842"/>
                    </a:lnTo>
                    <a:lnTo>
                      <a:pt x="2117" y="902"/>
                    </a:lnTo>
                    <a:lnTo>
                      <a:pt x="2093" y="959"/>
                    </a:lnTo>
                    <a:lnTo>
                      <a:pt x="2062" y="1009"/>
                    </a:lnTo>
                    <a:lnTo>
                      <a:pt x="2023" y="1055"/>
                    </a:lnTo>
                    <a:lnTo>
                      <a:pt x="1976" y="1094"/>
                    </a:lnTo>
                    <a:lnTo>
                      <a:pt x="1927" y="1125"/>
                    </a:lnTo>
                    <a:lnTo>
                      <a:pt x="1870" y="1149"/>
                    </a:lnTo>
                    <a:lnTo>
                      <a:pt x="1810" y="1164"/>
                    </a:lnTo>
                    <a:lnTo>
                      <a:pt x="1747" y="1170"/>
                    </a:lnTo>
                    <a:lnTo>
                      <a:pt x="388" y="1170"/>
                    </a:lnTo>
                    <a:lnTo>
                      <a:pt x="325" y="1164"/>
                    </a:lnTo>
                    <a:lnTo>
                      <a:pt x="265" y="1149"/>
                    </a:lnTo>
                    <a:lnTo>
                      <a:pt x="210" y="1125"/>
                    </a:lnTo>
                    <a:lnTo>
                      <a:pt x="159" y="1094"/>
                    </a:lnTo>
                    <a:lnTo>
                      <a:pt x="113" y="1055"/>
                    </a:lnTo>
                    <a:lnTo>
                      <a:pt x="75" y="1009"/>
                    </a:lnTo>
                    <a:lnTo>
                      <a:pt x="42" y="959"/>
                    </a:lnTo>
                    <a:lnTo>
                      <a:pt x="18" y="902"/>
                    </a:lnTo>
                    <a:lnTo>
                      <a:pt x="5" y="842"/>
                    </a:lnTo>
                    <a:lnTo>
                      <a:pt x="0" y="779"/>
                    </a:lnTo>
                    <a:lnTo>
                      <a:pt x="5" y="716"/>
                    </a:lnTo>
                    <a:lnTo>
                      <a:pt x="18" y="656"/>
                    </a:lnTo>
                    <a:lnTo>
                      <a:pt x="42" y="599"/>
                    </a:lnTo>
                    <a:lnTo>
                      <a:pt x="75" y="548"/>
                    </a:lnTo>
                    <a:lnTo>
                      <a:pt x="113" y="503"/>
                    </a:lnTo>
                    <a:lnTo>
                      <a:pt x="159" y="464"/>
                    </a:lnTo>
                    <a:lnTo>
                      <a:pt x="210" y="433"/>
                    </a:lnTo>
                    <a:lnTo>
                      <a:pt x="265" y="409"/>
                    </a:lnTo>
                    <a:lnTo>
                      <a:pt x="325" y="394"/>
                    </a:lnTo>
                    <a:lnTo>
                      <a:pt x="388" y="389"/>
                    </a:lnTo>
                    <a:lnTo>
                      <a:pt x="458" y="389"/>
                    </a:lnTo>
                    <a:lnTo>
                      <a:pt x="472" y="325"/>
                    </a:lnTo>
                    <a:lnTo>
                      <a:pt x="494" y="263"/>
                    </a:lnTo>
                    <a:lnTo>
                      <a:pt x="525" y="209"/>
                    </a:lnTo>
                    <a:lnTo>
                      <a:pt x="563" y="157"/>
                    </a:lnTo>
                    <a:lnTo>
                      <a:pt x="607" y="113"/>
                    </a:lnTo>
                    <a:lnTo>
                      <a:pt x="659" y="73"/>
                    </a:lnTo>
                    <a:lnTo>
                      <a:pt x="713" y="43"/>
                    </a:lnTo>
                    <a:lnTo>
                      <a:pt x="773" y="20"/>
                    </a:lnTo>
                    <a:lnTo>
                      <a:pt x="838" y="5"/>
                    </a:lnTo>
                    <a:lnTo>
                      <a:pt x="905"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2" name="Freeform 18"/>
              <p:cNvSpPr/>
              <p:nvPr/>
            </p:nvSpPr>
            <p:spPr bwMode="auto">
              <a:xfrm>
                <a:off x="2760" y="881"/>
                <a:ext cx="2157" cy="2684"/>
              </a:xfrm>
              <a:custGeom>
                <a:avLst/>
                <a:gdLst>
                  <a:gd name="T0" fmla="*/ 1140 w 4313"/>
                  <a:gd name="T1" fmla="*/ 38 h 5368"/>
                  <a:gd name="T2" fmla="*/ 994 w 4313"/>
                  <a:gd name="T3" fmla="*/ 190 h 5368"/>
                  <a:gd name="T4" fmla="*/ 909 w 4313"/>
                  <a:gd name="T5" fmla="*/ 387 h 5368"/>
                  <a:gd name="T6" fmla="*/ 703 w 4313"/>
                  <a:gd name="T7" fmla="*/ 445 h 5368"/>
                  <a:gd name="T8" fmla="*/ 536 w 4313"/>
                  <a:gd name="T9" fmla="*/ 570 h 5368"/>
                  <a:gd name="T10" fmla="*/ 424 w 4313"/>
                  <a:gd name="T11" fmla="*/ 748 h 5368"/>
                  <a:gd name="T12" fmla="*/ 383 w 4313"/>
                  <a:gd name="T13" fmla="*/ 961 h 5368"/>
                  <a:gd name="T14" fmla="*/ 404 w 4313"/>
                  <a:gd name="T15" fmla="*/ 4559 h 5368"/>
                  <a:gd name="T16" fmla="*/ 505 w 4313"/>
                  <a:gd name="T17" fmla="*/ 4758 h 5368"/>
                  <a:gd name="T18" fmla="*/ 669 w 4313"/>
                  <a:gd name="T19" fmla="*/ 4903 h 5368"/>
                  <a:gd name="T20" fmla="*/ 881 w 4313"/>
                  <a:gd name="T21" fmla="*/ 4977 h 5368"/>
                  <a:gd name="T22" fmla="*/ 3432 w 4313"/>
                  <a:gd name="T23" fmla="*/ 4977 h 5368"/>
                  <a:gd name="T24" fmla="*/ 3644 w 4313"/>
                  <a:gd name="T25" fmla="*/ 4903 h 5368"/>
                  <a:gd name="T26" fmla="*/ 3810 w 4313"/>
                  <a:gd name="T27" fmla="*/ 4758 h 5368"/>
                  <a:gd name="T28" fmla="*/ 3909 w 4313"/>
                  <a:gd name="T29" fmla="*/ 4559 h 5368"/>
                  <a:gd name="T30" fmla="*/ 3930 w 4313"/>
                  <a:gd name="T31" fmla="*/ 961 h 5368"/>
                  <a:gd name="T32" fmla="*/ 3889 w 4313"/>
                  <a:gd name="T33" fmla="*/ 748 h 5368"/>
                  <a:gd name="T34" fmla="*/ 3777 w 4313"/>
                  <a:gd name="T35" fmla="*/ 570 h 5368"/>
                  <a:gd name="T36" fmla="*/ 3610 w 4313"/>
                  <a:gd name="T37" fmla="*/ 445 h 5368"/>
                  <a:gd name="T38" fmla="*/ 3404 w 4313"/>
                  <a:gd name="T39" fmla="*/ 387 h 5368"/>
                  <a:gd name="T40" fmla="*/ 3320 w 4313"/>
                  <a:gd name="T41" fmla="*/ 190 h 5368"/>
                  <a:gd name="T42" fmla="*/ 3173 w 4313"/>
                  <a:gd name="T43" fmla="*/ 38 h 5368"/>
                  <a:gd name="T44" fmla="*/ 3452 w 4313"/>
                  <a:gd name="T45" fmla="*/ 5 h 5368"/>
                  <a:gd name="T46" fmla="*/ 3728 w 4313"/>
                  <a:gd name="T47" fmla="*/ 75 h 5368"/>
                  <a:gd name="T48" fmla="*/ 3964 w 4313"/>
                  <a:gd name="T49" fmla="*/ 219 h 5368"/>
                  <a:gd name="T50" fmla="*/ 4149 w 4313"/>
                  <a:gd name="T51" fmla="*/ 425 h 5368"/>
                  <a:gd name="T52" fmla="*/ 4270 w 4313"/>
                  <a:gd name="T53" fmla="*/ 675 h 5368"/>
                  <a:gd name="T54" fmla="*/ 4313 w 4313"/>
                  <a:gd name="T55" fmla="*/ 961 h 5368"/>
                  <a:gd name="T56" fmla="*/ 4294 w 4313"/>
                  <a:gd name="T57" fmla="*/ 4600 h 5368"/>
                  <a:gd name="T58" fmla="*/ 4198 w 4313"/>
                  <a:gd name="T59" fmla="*/ 4864 h 5368"/>
                  <a:gd name="T60" fmla="*/ 4032 w 4313"/>
                  <a:gd name="T61" fmla="*/ 5085 h 5368"/>
                  <a:gd name="T62" fmla="*/ 3812 w 4313"/>
                  <a:gd name="T63" fmla="*/ 5251 h 5368"/>
                  <a:gd name="T64" fmla="*/ 3546 w 4313"/>
                  <a:gd name="T65" fmla="*/ 5347 h 5368"/>
                  <a:gd name="T66" fmla="*/ 960 w 4313"/>
                  <a:gd name="T67" fmla="*/ 5368 h 5368"/>
                  <a:gd name="T68" fmla="*/ 674 w 4313"/>
                  <a:gd name="T69" fmla="*/ 5323 h 5368"/>
                  <a:gd name="T70" fmla="*/ 423 w 4313"/>
                  <a:gd name="T71" fmla="*/ 5203 h 5368"/>
                  <a:gd name="T72" fmla="*/ 219 w 4313"/>
                  <a:gd name="T73" fmla="*/ 5016 h 5368"/>
                  <a:gd name="T74" fmla="*/ 75 w 4313"/>
                  <a:gd name="T75" fmla="*/ 4780 h 5368"/>
                  <a:gd name="T76" fmla="*/ 5 w 4313"/>
                  <a:gd name="T77" fmla="*/ 4504 h 5368"/>
                  <a:gd name="T78" fmla="*/ 5 w 4313"/>
                  <a:gd name="T79" fmla="*/ 863 h 5368"/>
                  <a:gd name="T80" fmla="*/ 75 w 4313"/>
                  <a:gd name="T81" fmla="*/ 587 h 5368"/>
                  <a:gd name="T82" fmla="*/ 219 w 4313"/>
                  <a:gd name="T83" fmla="*/ 349 h 5368"/>
                  <a:gd name="T84" fmla="*/ 423 w 4313"/>
                  <a:gd name="T85" fmla="*/ 164 h 5368"/>
                  <a:gd name="T86" fmla="*/ 674 w 4313"/>
                  <a:gd name="T87" fmla="*/ 43 h 5368"/>
                  <a:gd name="T88" fmla="*/ 960 w 4313"/>
                  <a:gd name="T89" fmla="*/ 0 h 5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13" h="5368">
                    <a:moveTo>
                      <a:pt x="960" y="0"/>
                    </a:moveTo>
                    <a:lnTo>
                      <a:pt x="1202" y="0"/>
                    </a:lnTo>
                    <a:lnTo>
                      <a:pt x="1140" y="38"/>
                    </a:lnTo>
                    <a:lnTo>
                      <a:pt x="1085" y="82"/>
                    </a:lnTo>
                    <a:lnTo>
                      <a:pt x="1037" y="133"/>
                    </a:lnTo>
                    <a:lnTo>
                      <a:pt x="994" y="190"/>
                    </a:lnTo>
                    <a:lnTo>
                      <a:pt x="958" y="252"/>
                    </a:lnTo>
                    <a:lnTo>
                      <a:pt x="929" y="317"/>
                    </a:lnTo>
                    <a:lnTo>
                      <a:pt x="909" y="387"/>
                    </a:lnTo>
                    <a:lnTo>
                      <a:pt x="837" y="397"/>
                    </a:lnTo>
                    <a:lnTo>
                      <a:pt x="768" y="418"/>
                    </a:lnTo>
                    <a:lnTo>
                      <a:pt x="703" y="445"/>
                    </a:lnTo>
                    <a:lnTo>
                      <a:pt x="642" y="479"/>
                    </a:lnTo>
                    <a:lnTo>
                      <a:pt x="587" y="522"/>
                    </a:lnTo>
                    <a:lnTo>
                      <a:pt x="536" y="570"/>
                    </a:lnTo>
                    <a:lnTo>
                      <a:pt x="493" y="625"/>
                    </a:lnTo>
                    <a:lnTo>
                      <a:pt x="455" y="683"/>
                    </a:lnTo>
                    <a:lnTo>
                      <a:pt x="424" y="748"/>
                    </a:lnTo>
                    <a:lnTo>
                      <a:pt x="402" y="815"/>
                    </a:lnTo>
                    <a:lnTo>
                      <a:pt x="389" y="887"/>
                    </a:lnTo>
                    <a:lnTo>
                      <a:pt x="383" y="961"/>
                    </a:lnTo>
                    <a:lnTo>
                      <a:pt x="383" y="4407"/>
                    </a:lnTo>
                    <a:lnTo>
                      <a:pt x="389" y="4484"/>
                    </a:lnTo>
                    <a:lnTo>
                      <a:pt x="404" y="4559"/>
                    </a:lnTo>
                    <a:lnTo>
                      <a:pt x="430" y="4631"/>
                    </a:lnTo>
                    <a:lnTo>
                      <a:pt x="462" y="4696"/>
                    </a:lnTo>
                    <a:lnTo>
                      <a:pt x="505" y="4758"/>
                    </a:lnTo>
                    <a:lnTo>
                      <a:pt x="553" y="4814"/>
                    </a:lnTo>
                    <a:lnTo>
                      <a:pt x="608" y="4862"/>
                    </a:lnTo>
                    <a:lnTo>
                      <a:pt x="669" y="4903"/>
                    </a:lnTo>
                    <a:lnTo>
                      <a:pt x="736" y="4938"/>
                    </a:lnTo>
                    <a:lnTo>
                      <a:pt x="806" y="4962"/>
                    </a:lnTo>
                    <a:lnTo>
                      <a:pt x="881" y="4977"/>
                    </a:lnTo>
                    <a:lnTo>
                      <a:pt x="960" y="4982"/>
                    </a:lnTo>
                    <a:lnTo>
                      <a:pt x="3353" y="4982"/>
                    </a:lnTo>
                    <a:lnTo>
                      <a:pt x="3432" y="4977"/>
                    </a:lnTo>
                    <a:lnTo>
                      <a:pt x="3507" y="4962"/>
                    </a:lnTo>
                    <a:lnTo>
                      <a:pt x="3577" y="4938"/>
                    </a:lnTo>
                    <a:lnTo>
                      <a:pt x="3644" y="4903"/>
                    </a:lnTo>
                    <a:lnTo>
                      <a:pt x="3706" y="4862"/>
                    </a:lnTo>
                    <a:lnTo>
                      <a:pt x="3760" y="4814"/>
                    </a:lnTo>
                    <a:lnTo>
                      <a:pt x="3810" y="4758"/>
                    </a:lnTo>
                    <a:lnTo>
                      <a:pt x="3851" y="4696"/>
                    </a:lnTo>
                    <a:lnTo>
                      <a:pt x="3884" y="4631"/>
                    </a:lnTo>
                    <a:lnTo>
                      <a:pt x="3909" y="4559"/>
                    </a:lnTo>
                    <a:lnTo>
                      <a:pt x="3925" y="4484"/>
                    </a:lnTo>
                    <a:lnTo>
                      <a:pt x="3930" y="4407"/>
                    </a:lnTo>
                    <a:lnTo>
                      <a:pt x="3930" y="961"/>
                    </a:lnTo>
                    <a:lnTo>
                      <a:pt x="3925" y="887"/>
                    </a:lnTo>
                    <a:lnTo>
                      <a:pt x="3911" y="815"/>
                    </a:lnTo>
                    <a:lnTo>
                      <a:pt x="3889" y="748"/>
                    </a:lnTo>
                    <a:lnTo>
                      <a:pt x="3860" y="683"/>
                    </a:lnTo>
                    <a:lnTo>
                      <a:pt x="3822" y="625"/>
                    </a:lnTo>
                    <a:lnTo>
                      <a:pt x="3777" y="570"/>
                    </a:lnTo>
                    <a:lnTo>
                      <a:pt x="3726" y="522"/>
                    </a:lnTo>
                    <a:lnTo>
                      <a:pt x="3671" y="479"/>
                    </a:lnTo>
                    <a:lnTo>
                      <a:pt x="3610" y="445"/>
                    </a:lnTo>
                    <a:lnTo>
                      <a:pt x="3545" y="418"/>
                    </a:lnTo>
                    <a:lnTo>
                      <a:pt x="3476" y="397"/>
                    </a:lnTo>
                    <a:lnTo>
                      <a:pt x="3404" y="387"/>
                    </a:lnTo>
                    <a:lnTo>
                      <a:pt x="3384" y="317"/>
                    </a:lnTo>
                    <a:lnTo>
                      <a:pt x="3356" y="252"/>
                    </a:lnTo>
                    <a:lnTo>
                      <a:pt x="3320" y="190"/>
                    </a:lnTo>
                    <a:lnTo>
                      <a:pt x="3278" y="133"/>
                    </a:lnTo>
                    <a:lnTo>
                      <a:pt x="3228" y="82"/>
                    </a:lnTo>
                    <a:lnTo>
                      <a:pt x="3173" y="38"/>
                    </a:lnTo>
                    <a:lnTo>
                      <a:pt x="3113" y="0"/>
                    </a:lnTo>
                    <a:lnTo>
                      <a:pt x="3353" y="0"/>
                    </a:lnTo>
                    <a:lnTo>
                      <a:pt x="3452" y="5"/>
                    </a:lnTo>
                    <a:lnTo>
                      <a:pt x="3546" y="19"/>
                    </a:lnTo>
                    <a:lnTo>
                      <a:pt x="3639" y="43"/>
                    </a:lnTo>
                    <a:lnTo>
                      <a:pt x="3728" y="75"/>
                    </a:lnTo>
                    <a:lnTo>
                      <a:pt x="3812" y="116"/>
                    </a:lnTo>
                    <a:lnTo>
                      <a:pt x="3890" y="164"/>
                    </a:lnTo>
                    <a:lnTo>
                      <a:pt x="3964" y="219"/>
                    </a:lnTo>
                    <a:lnTo>
                      <a:pt x="4032" y="282"/>
                    </a:lnTo>
                    <a:lnTo>
                      <a:pt x="4094" y="349"/>
                    </a:lnTo>
                    <a:lnTo>
                      <a:pt x="4149" y="425"/>
                    </a:lnTo>
                    <a:lnTo>
                      <a:pt x="4198" y="503"/>
                    </a:lnTo>
                    <a:lnTo>
                      <a:pt x="4238" y="587"/>
                    </a:lnTo>
                    <a:lnTo>
                      <a:pt x="4270" y="675"/>
                    </a:lnTo>
                    <a:lnTo>
                      <a:pt x="4294" y="767"/>
                    </a:lnTo>
                    <a:lnTo>
                      <a:pt x="4308" y="863"/>
                    </a:lnTo>
                    <a:lnTo>
                      <a:pt x="4313" y="961"/>
                    </a:lnTo>
                    <a:lnTo>
                      <a:pt x="4313" y="4407"/>
                    </a:lnTo>
                    <a:lnTo>
                      <a:pt x="4308" y="4504"/>
                    </a:lnTo>
                    <a:lnTo>
                      <a:pt x="4294" y="4600"/>
                    </a:lnTo>
                    <a:lnTo>
                      <a:pt x="4270" y="4691"/>
                    </a:lnTo>
                    <a:lnTo>
                      <a:pt x="4238" y="4780"/>
                    </a:lnTo>
                    <a:lnTo>
                      <a:pt x="4198" y="4864"/>
                    </a:lnTo>
                    <a:lnTo>
                      <a:pt x="4149" y="4943"/>
                    </a:lnTo>
                    <a:lnTo>
                      <a:pt x="4094" y="5016"/>
                    </a:lnTo>
                    <a:lnTo>
                      <a:pt x="4032" y="5085"/>
                    </a:lnTo>
                    <a:lnTo>
                      <a:pt x="3964" y="5147"/>
                    </a:lnTo>
                    <a:lnTo>
                      <a:pt x="3890" y="5203"/>
                    </a:lnTo>
                    <a:lnTo>
                      <a:pt x="3812" y="5251"/>
                    </a:lnTo>
                    <a:lnTo>
                      <a:pt x="3728" y="5292"/>
                    </a:lnTo>
                    <a:lnTo>
                      <a:pt x="3639" y="5323"/>
                    </a:lnTo>
                    <a:lnTo>
                      <a:pt x="3546" y="5347"/>
                    </a:lnTo>
                    <a:lnTo>
                      <a:pt x="3452" y="5362"/>
                    </a:lnTo>
                    <a:lnTo>
                      <a:pt x="3353" y="5368"/>
                    </a:lnTo>
                    <a:lnTo>
                      <a:pt x="960" y="5368"/>
                    </a:lnTo>
                    <a:lnTo>
                      <a:pt x="863" y="5362"/>
                    </a:lnTo>
                    <a:lnTo>
                      <a:pt x="767" y="5347"/>
                    </a:lnTo>
                    <a:lnTo>
                      <a:pt x="674" y="5323"/>
                    </a:lnTo>
                    <a:lnTo>
                      <a:pt x="587" y="5292"/>
                    </a:lnTo>
                    <a:lnTo>
                      <a:pt x="503" y="5251"/>
                    </a:lnTo>
                    <a:lnTo>
                      <a:pt x="423" y="5203"/>
                    </a:lnTo>
                    <a:lnTo>
                      <a:pt x="349" y="5147"/>
                    </a:lnTo>
                    <a:lnTo>
                      <a:pt x="281" y="5085"/>
                    </a:lnTo>
                    <a:lnTo>
                      <a:pt x="219" y="5016"/>
                    </a:lnTo>
                    <a:lnTo>
                      <a:pt x="164" y="4943"/>
                    </a:lnTo>
                    <a:lnTo>
                      <a:pt x="116" y="4864"/>
                    </a:lnTo>
                    <a:lnTo>
                      <a:pt x="75" y="4780"/>
                    </a:lnTo>
                    <a:lnTo>
                      <a:pt x="43" y="4691"/>
                    </a:lnTo>
                    <a:lnTo>
                      <a:pt x="19" y="4600"/>
                    </a:lnTo>
                    <a:lnTo>
                      <a:pt x="5" y="4504"/>
                    </a:lnTo>
                    <a:lnTo>
                      <a:pt x="0" y="4407"/>
                    </a:lnTo>
                    <a:lnTo>
                      <a:pt x="0" y="961"/>
                    </a:lnTo>
                    <a:lnTo>
                      <a:pt x="5" y="863"/>
                    </a:lnTo>
                    <a:lnTo>
                      <a:pt x="19" y="767"/>
                    </a:lnTo>
                    <a:lnTo>
                      <a:pt x="43" y="675"/>
                    </a:lnTo>
                    <a:lnTo>
                      <a:pt x="75" y="587"/>
                    </a:lnTo>
                    <a:lnTo>
                      <a:pt x="116" y="503"/>
                    </a:lnTo>
                    <a:lnTo>
                      <a:pt x="164" y="425"/>
                    </a:lnTo>
                    <a:lnTo>
                      <a:pt x="219" y="349"/>
                    </a:lnTo>
                    <a:lnTo>
                      <a:pt x="281" y="282"/>
                    </a:lnTo>
                    <a:lnTo>
                      <a:pt x="349" y="219"/>
                    </a:lnTo>
                    <a:lnTo>
                      <a:pt x="423" y="164"/>
                    </a:lnTo>
                    <a:lnTo>
                      <a:pt x="503" y="116"/>
                    </a:lnTo>
                    <a:lnTo>
                      <a:pt x="587" y="75"/>
                    </a:lnTo>
                    <a:lnTo>
                      <a:pt x="674" y="43"/>
                    </a:lnTo>
                    <a:lnTo>
                      <a:pt x="767" y="19"/>
                    </a:lnTo>
                    <a:lnTo>
                      <a:pt x="863" y="5"/>
                    </a:lnTo>
                    <a:lnTo>
                      <a:pt x="960"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3" name="Freeform 19"/>
              <p:cNvSpPr/>
              <p:nvPr/>
            </p:nvSpPr>
            <p:spPr bwMode="auto">
              <a:xfrm>
                <a:off x="3742" y="1666"/>
                <a:ext cx="788" cy="193"/>
              </a:xfrm>
              <a:custGeom>
                <a:avLst/>
                <a:gdLst>
                  <a:gd name="T0" fmla="*/ 192 w 1575"/>
                  <a:gd name="T1" fmla="*/ 0 h 385"/>
                  <a:gd name="T2" fmla="*/ 1383 w 1575"/>
                  <a:gd name="T3" fmla="*/ 0 h 385"/>
                  <a:gd name="T4" fmla="*/ 1426 w 1575"/>
                  <a:gd name="T5" fmla="*/ 5 h 385"/>
                  <a:gd name="T6" fmla="*/ 1467 w 1575"/>
                  <a:gd name="T7" fmla="*/ 20 h 385"/>
                  <a:gd name="T8" fmla="*/ 1503 w 1575"/>
                  <a:gd name="T9" fmla="*/ 43 h 385"/>
                  <a:gd name="T10" fmla="*/ 1532 w 1575"/>
                  <a:gd name="T11" fmla="*/ 72 h 385"/>
                  <a:gd name="T12" fmla="*/ 1554 w 1575"/>
                  <a:gd name="T13" fmla="*/ 108 h 385"/>
                  <a:gd name="T14" fmla="*/ 1569 w 1575"/>
                  <a:gd name="T15" fmla="*/ 149 h 385"/>
                  <a:gd name="T16" fmla="*/ 1575 w 1575"/>
                  <a:gd name="T17" fmla="*/ 192 h 385"/>
                  <a:gd name="T18" fmla="*/ 1569 w 1575"/>
                  <a:gd name="T19" fmla="*/ 236 h 385"/>
                  <a:gd name="T20" fmla="*/ 1554 w 1575"/>
                  <a:gd name="T21" fmla="*/ 277 h 385"/>
                  <a:gd name="T22" fmla="*/ 1532 w 1575"/>
                  <a:gd name="T23" fmla="*/ 313 h 385"/>
                  <a:gd name="T24" fmla="*/ 1503 w 1575"/>
                  <a:gd name="T25" fmla="*/ 342 h 385"/>
                  <a:gd name="T26" fmla="*/ 1467 w 1575"/>
                  <a:gd name="T27" fmla="*/ 365 h 385"/>
                  <a:gd name="T28" fmla="*/ 1426 w 1575"/>
                  <a:gd name="T29" fmla="*/ 380 h 385"/>
                  <a:gd name="T30" fmla="*/ 1383 w 1575"/>
                  <a:gd name="T31" fmla="*/ 385 h 385"/>
                  <a:gd name="T32" fmla="*/ 192 w 1575"/>
                  <a:gd name="T33" fmla="*/ 385 h 385"/>
                  <a:gd name="T34" fmla="*/ 147 w 1575"/>
                  <a:gd name="T35" fmla="*/ 380 h 385"/>
                  <a:gd name="T36" fmla="*/ 108 w 1575"/>
                  <a:gd name="T37" fmla="*/ 365 h 385"/>
                  <a:gd name="T38" fmla="*/ 72 w 1575"/>
                  <a:gd name="T39" fmla="*/ 342 h 385"/>
                  <a:gd name="T40" fmla="*/ 43 w 1575"/>
                  <a:gd name="T41" fmla="*/ 313 h 385"/>
                  <a:gd name="T42" fmla="*/ 19 w 1575"/>
                  <a:gd name="T43" fmla="*/ 277 h 385"/>
                  <a:gd name="T44" fmla="*/ 5 w 1575"/>
                  <a:gd name="T45" fmla="*/ 236 h 385"/>
                  <a:gd name="T46" fmla="*/ 0 w 1575"/>
                  <a:gd name="T47" fmla="*/ 192 h 385"/>
                  <a:gd name="T48" fmla="*/ 5 w 1575"/>
                  <a:gd name="T49" fmla="*/ 149 h 385"/>
                  <a:gd name="T50" fmla="*/ 19 w 1575"/>
                  <a:gd name="T51" fmla="*/ 108 h 385"/>
                  <a:gd name="T52" fmla="*/ 43 w 1575"/>
                  <a:gd name="T53" fmla="*/ 72 h 385"/>
                  <a:gd name="T54" fmla="*/ 72 w 1575"/>
                  <a:gd name="T55" fmla="*/ 43 h 385"/>
                  <a:gd name="T56" fmla="*/ 108 w 1575"/>
                  <a:gd name="T57" fmla="*/ 20 h 385"/>
                  <a:gd name="T58" fmla="*/ 147 w 1575"/>
                  <a:gd name="T59" fmla="*/ 5 h 385"/>
                  <a:gd name="T60" fmla="*/ 192 w 1575"/>
                  <a:gd name="T61"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5" h="385">
                    <a:moveTo>
                      <a:pt x="192" y="0"/>
                    </a:moveTo>
                    <a:lnTo>
                      <a:pt x="1383" y="0"/>
                    </a:lnTo>
                    <a:lnTo>
                      <a:pt x="1426" y="5"/>
                    </a:lnTo>
                    <a:lnTo>
                      <a:pt x="1467" y="20"/>
                    </a:lnTo>
                    <a:lnTo>
                      <a:pt x="1503" y="43"/>
                    </a:lnTo>
                    <a:lnTo>
                      <a:pt x="1532" y="72"/>
                    </a:lnTo>
                    <a:lnTo>
                      <a:pt x="1554" y="108"/>
                    </a:lnTo>
                    <a:lnTo>
                      <a:pt x="1569" y="149"/>
                    </a:lnTo>
                    <a:lnTo>
                      <a:pt x="1575" y="192"/>
                    </a:lnTo>
                    <a:lnTo>
                      <a:pt x="1569" y="236"/>
                    </a:lnTo>
                    <a:lnTo>
                      <a:pt x="1554" y="277"/>
                    </a:lnTo>
                    <a:lnTo>
                      <a:pt x="1532" y="313"/>
                    </a:lnTo>
                    <a:lnTo>
                      <a:pt x="1503" y="342"/>
                    </a:lnTo>
                    <a:lnTo>
                      <a:pt x="1467" y="365"/>
                    </a:lnTo>
                    <a:lnTo>
                      <a:pt x="1426" y="380"/>
                    </a:lnTo>
                    <a:lnTo>
                      <a:pt x="1383" y="385"/>
                    </a:lnTo>
                    <a:lnTo>
                      <a:pt x="192" y="385"/>
                    </a:lnTo>
                    <a:lnTo>
                      <a:pt x="147" y="380"/>
                    </a:lnTo>
                    <a:lnTo>
                      <a:pt x="108" y="365"/>
                    </a:lnTo>
                    <a:lnTo>
                      <a:pt x="72" y="342"/>
                    </a:lnTo>
                    <a:lnTo>
                      <a:pt x="43" y="313"/>
                    </a:lnTo>
                    <a:lnTo>
                      <a:pt x="19" y="277"/>
                    </a:lnTo>
                    <a:lnTo>
                      <a:pt x="5" y="236"/>
                    </a:lnTo>
                    <a:lnTo>
                      <a:pt x="0" y="192"/>
                    </a:lnTo>
                    <a:lnTo>
                      <a:pt x="5" y="149"/>
                    </a:lnTo>
                    <a:lnTo>
                      <a:pt x="19" y="108"/>
                    </a:lnTo>
                    <a:lnTo>
                      <a:pt x="43" y="72"/>
                    </a:lnTo>
                    <a:lnTo>
                      <a:pt x="72" y="43"/>
                    </a:lnTo>
                    <a:lnTo>
                      <a:pt x="108" y="20"/>
                    </a:lnTo>
                    <a:lnTo>
                      <a:pt x="147" y="5"/>
                    </a:lnTo>
                    <a:lnTo>
                      <a:pt x="192"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4" name="Freeform 20"/>
              <p:cNvSpPr/>
              <p:nvPr/>
            </p:nvSpPr>
            <p:spPr bwMode="auto">
              <a:xfrm>
                <a:off x="3742" y="2179"/>
                <a:ext cx="788" cy="192"/>
              </a:xfrm>
              <a:custGeom>
                <a:avLst/>
                <a:gdLst>
                  <a:gd name="T0" fmla="*/ 192 w 1575"/>
                  <a:gd name="T1" fmla="*/ 0 h 383"/>
                  <a:gd name="T2" fmla="*/ 1383 w 1575"/>
                  <a:gd name="T3" fmla="*/ 0 h 383"/>
                  <a:gd name="T4" fmla="*/ 1426 w 1575"/>
                  <a:gd name="T5" fmla="*/ 3 h 383"/>
                  <a:gd name="T6" fmla="*/ 1467 w 1575"/>
                  <a:gd name="T7" fmla="*/ 19 h 383"/>
                  <a:gd name="T8" fmla="*/ 1503 w 1575"/>
                  <a:gd name="T9" fmla="*/ 41 h 383"/>
                  <a:gd name="T10" fmla="*/ 1532 w 1575"/>
                  <a:gd name="T11" fmla="*/ 72 h 383"/>
                  <a:gd name="T12" fmla="*/ 1554 w 1575"/>
                  <a:gd name="T13" fmla="*/ 106 h 383"/>
                  <a:gd name="T14" fmla="*/ 1569 w 1575"/>
                  <a:gd name="T15" fmla="*/ 147 h 383"/>
                  <a:gd name="T16" fmla="*/ 1575 w 1575"/>
                  <a:gd name="T17" fmla="*/ 192 h 383"/>
                  <a:gd name="T18" fmla="*/ 1569 w 1575"/>
                  <a:gd name="T19" fmla="*/ 234 h 383"/>
                  <a:gd name="T20" fmla="*/ 1554 w 1575"/>
                  <a:gd name="T21" fmla="*/ 275 h 383"/>
                  <a:gd name="T22" fmla="*/ 1532 w 1575"/>
                  <a:gd name="T23" fmla="*/ 311 h 383"/>
                  <a:gd name="T24" fmla="*/ 1503 w 1575"/>
                  <a:gd name="T25" fmla="*/ 341 h 383"/>
                  <a:gd name="T26" fmla="*/ 1467 w 1575"/>
                  <a:gd name="T27" fmla="*/ 363 h 383"/>
                  <a:gd name="T28" fmla="*/ 1426 w 1575"/>
                  <a:gd name="T29" fmla="*/ 378 h 383"/>
                  <a:gd name="T30" fmla="*/ 1383 w 1575"/>
                  <a:gd name="T31" fmla="*/ 383 h 383"/>
                  <a:gd name="T32" fmla="*/ 192 w 1575"/>
                  <a:gd name="T33" fmla="*/ 383 h 383"/>
                  <a:gd name="T34" fmla="*/ 147 w 1575"/>
                  <a:gd name="T35" fmla="*/ 378 h 383"/>
                  <a:gd name="T36" fmla="*/ 108 w 1575"/>
                  <a:gd name="T37" fmla="*/ 363 h 383"/>
                  <a:gd name="T38" fmla="*/ 72 w 1575"/>
                  <a:gd name="T39" fmla="*/ 341 h 383"/>
                  <a:gd name="T40" fmla="*/ 43 w 1575"/>
                  <a:gd name="T41" fmla="*/ 311 h 383"/>
                  <a:gd name="T42" fmla="*/ 19 w 1575"/>
                  <a:gd name="T43" fmla="*/ 275 h 383"/>
                  <a:gd name="T44" fmla="*/ 5 w 1575"/>
                  <a:gd name="T45" fmla="*/ 234 h 383"/>
                  <a:gd name="T46" fmla="*/ 0 w 1575"/>
                  <a:gd name="T47" fmla="*/ 192 h 383"/>
                  <a:gd name="T48" fmla="*/ 5 w 1575"/>
                  <a:gd name="T49" fmla="*/ 147 h 383"/>
                  <a:gd name="T50" fmla="*/ 19 w 1575"/>
                  <a:gd name="T51" fmla="*/ 106 h 383"/>
                  <a:gd name="T52" fmla="*/ 43 w 1575"/>
                  <a:gd name="T53" fmla="*/ 72 h 383"/>
                  <a:gd name="T54" fmla="*/ 72 w 1575"/>
                  <a:gd name="T55" fmla="*/ 41 h 383"/>
                  <a:gd name="T56" fmla="*/ 108 w 1575"/>
                  <a:gd name="T57" fmla="*/ 19 h 383"/>
                  <a:gd name="T58" fmla="*/ 147 w 1575"/>
                  <a:gd name="T59" fmla="*/ 3 h 383"/>
                  <a:gd name="T60" fmla="*/ 192 w 1575"/>
                  <a:gd name="T61"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5" h="383">
                    <a:moveTo>
                      <a:pt x="192" y="0"/>
                    </a:moveTo>
                    <a:lnTo>
                      <a:pt x="1383" y="0"/>
                    </a:lnTo>
                    <a:lnTo>
                      <a:pt x="1426" y="3"/>
                    </a:lnTo>
                    <a:lnTo>
                      <a:pt x="1467" y="19"/>
                    </a:lnTo>
                    <a:lnTo>
                      <a:pt x="1503" y="41"/>
                    </a:lnTo>
                    <a:lnTo>
                      <a:pt x="1532" y="72"/>
                    </a:lnTo>
                    <a:lnTo>
                      <a:pt x="1554" y="106"/>
                    </a:lnTo>
                    <a:lnTo>
                      <a:pt x="1569" y="147"/>
                    </a:lnTo>
                    <a:lnTo>
                      <a:pt x="1575" y="192"/>
                    </a:lnTo>
                    <a:lnTo>
                      <a:pt x="1569" y="234"/>
                    </a:lnTo>
                    <a:lnTo>
                      <a:pt x="1554" y="275"/>
                    </a:lnTo>
                    <a:lnTo>
                      <a:pt x="1532" y="311"/>
                    </a:lnTo>
                    <a:lnTo>
                      <a:pt x="1503" y="341"/>
                    </a:lnTo>
                    <a:lnTo>
                      <a:pt x="1467" y="363"/>
                    </a:lnTo>
                    <a:lnTo>
                      <a:pt x="1426" y="378"/>
                    </a:lnTo>
                    <a:lnTo>
                      <a:pt x="1383" y="383"/>
                    </a:lnTo>
                    <a:lnTo>
                      <a:pt x="192" y="383"/>
                    </a:lnTo>
                    <a:lnTo>
                      <a:pt x="147" y="378"/>
                    </a:lnTo>
                    <a:lnTo>
                      <a:pt x="108" y="363"/>
                    </a:lnTo>
                    <a:lnTo>
                      <a:pt x="72" y="341"/>
                    </a:lnTo>
                    <a:lnTo>
                      <a:pt x="43" y="311"/>
                    </a:lnTo>
                    <a:lnTo>
                      <a:pt x="19" y="275"/>
                    </a:lnTo>
                    <a:lnTo>
                      <a:pt x="5" y="234"/>
                    </a:lnTo>
                    <a:lnTo>
                      <a:pt x="0" y="192"/>
                    </a:lnTo>
                    <a:lnTo>
                      <a:pt x="5" y="147"/>
                    </a:lnTo>
                    <a:lnTo>
                      <a:pt x="19" y="106"/>
                    </a:lnTo>
                    <a:lnTo>
                      <a:pt x="43" y="72"/>
                    </a:lnTo>
                    <a:lnTo>
                      <a:pt x="72" y="41"/>
                    </a:lnTo>
                    <a:lnTo>
                      <a:pt x="108" y="19"/>
                    </a:lnTo>
                    <a:lnTo>
                      <a:pt x="147" y="3"/>
                    </a:lnTo>
                    <a:lnTo>
                      <a:pt x="192"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5" name="Freeform 21"/>
              <p:cNvSpPr/>
              <p:nvPr/>
            </p:nvSpPr>
            <p:spPr bwMode="auto">
              <a:xfrm>
                <a:off x="3742" y="2691"/>
                <a:ext cx="788" cy="192"/>
              </a:xfrm>
              <a:custGeom>
                <a:avLst/>
                <a:gdLst>
                  <a:gd name="T0" fmla="*/ 192 w 1575"/>
                  <a:gd name="T1" fmla="*/ 0 h 384"/>
                  <a:gd name="T2" fmla="*/ 1383 w 1575"/>
                  <a:gd name="T3" fmla="*/ 0 h 384"/>
                  <a:gd name="T4" fmla="*/ 1426 w 1575"/>
                  <a:gd name="T5" fmla="*/ 5 h 384"/>
                  <a:gd name="T6" fmla="*/ 1467 w 1575"/>
                  <a:gd name="T7" fmla="*/ 19 h 384"/>
                  <a:gd name="T8" fmla="*/ 1503 w 1575"/>
                  <a:gd name="T9" fmla="*/ 41 h 384"/>
                  <a:gd name="T10" fmla="*/ 1532 w 1575"/>
                  <a:gd name="T11" fmla="*/ 72 h 384"/>
                  <a:gd name="T12" fmla="*/ 1554 w 1575"/>
                  <a:gd name="T13" fmla="*/ 108 h 384"/>
                  <a:gd name="T14" fmla="*/ 1569 w 1575"/>
                  <a:gd name="T15" fmla="*/ 147 h 384"/>
                  <a:gd name="T16" fmla="*/ 1575 w 1575"/>
                  <a:gd name="T17" fmla="*/ 192 h 384"/>
                  <a:gd name="T18" fmla="*/ 1569 w 1575"/>
                  <a:gd name="T19" fmla="*/ 236 h 384"/>
                  <a:gd name="T20" fmla="*/ 1554 w 1575"/>
                  <a:gd name="T21" fmla="*/ 276 h 384"/>
                  <a:gd name="T22" fmla="*/ 1532 w 1575"/>
                  <a:gd name="T23" fmla="*/ 312 h 384"/>
                  <a:gd name="T24" fmla="*/ 1503 w 1575"/>
                  <a:gd name="T25" fmla="*/ 342 h 384"/>
                  <a:gd name="T26" fmla="*/ 1467 w 1575"/>
                  <a:gd name="T27" fmla="*/ 365 h 384"/>
                  <a:gd name="T28" fmla="*/ 1426 w 1575"/>
                  <a:gd name="T29" fmla="*/ 378 h 384"/>
                  <a:gd name="T30" fmla="*/ 1383 w 1575"/>
                  <a:gd name="T31" fmla="*/ 384 h 384"/>
                  <a:gd name="T32" fmla="*/ 192 w 1575"/>
                  <a:gd name="T33" fmla="*/ 384 h 384"/>
                  <a:gd name="T34" fmla="*/ 147 w 1575"/>
                  <a:gd name="T35" fmla="*/ 378 h 384"/>
                  <a:gd name="T36" fmla="*/ 108 w 1575"/>
                  <a:gd name="T37" fmla="*/ 365 h 384"/>
                  <a:gd name="T38" fmla="*/ 72 w 1575"/>
                  <a:gd name="T39" fmla="*/ 342 h 384"/>
                  <a:gd name="T40" fmla="*/ 43 w 1575"/>
                  <a:gd name="T41" fmla="*/ 312 h 384"/>
                  <a:gd name="T42" fmla="*/ 19 w 1575"/>
                  <a:gd name="T43" fmla="*/ 276 h 384"/>
                  <a:gd name="T44" fmla="*/ 5 w 1575"/>
                  <a:gd name="T45" fmla="*/ 236 h 384"/>
                  <a:gd name="T46" fmla="*/ 0 w 1575"/>
                  <a:gd name="T47" fmla="*/ 192 h 384"/>
                  <a:gd name="T48" fmla="*/ 5 w 1575"/>
                  <a:gd name="T49" fmla="*/ 147 h 384"/>
                  <a:gd name="T50" fmla="*/ 19 w 1575"/>
                  <a:gd name="T51" fmla="*/ 108 h 384"/>
                  <a:gd name="T52" fmla="*/ 43 w 1575"/>
                  <a:gd name="T53" fmla="*/ 72 h 384"/>
                  <a:gd name="T54" fmla="*/ 72 w 1575"/>
                  <a:gd name="T55" fmla="*/ 41 h 384"/>
                  <a:gd name="T56" fmla="*/ 108 w 1575"/>
                  <a:gd name="T57" fmla="*/ 19 h 384"/>
                  <a:gd name="T58" fmla="*/ 147 w 1575"/>
                  <a:gd name="T59" fmla="*/ 5 h 384"/>
                  <a:gd name="T60" fmla="*/ 192 w 1575"/>
                  <a:gd name="T6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5" h="384">
                    <a:moveTo>
                      <a:pt x="192" y="0"/>
                    </a:moveTo>
                    <a:lnTo>
                      <a:pt x="1383" y="0"/>
                    </a:lnTo>
                    <a:lnTo>
                      <a:pt x="1426" y="5"/>
                    </a:lnTo>
                    <a:lnTo>
                      <a:pt x="1467" y="19"/>
                    </a:lnTo>
                    <a:lnTo>
                      <a:pt x="1503" y="41"/>
                    </a:lnTo>
                    <a:lnTo>
                      <a:pt x="1532" y="72"/>
                    </a:lnTo>
                    <a:lnTo>
                      <a:pt x="1554" y="108"/>
                    </a:lnTo>
                    <a:lnTo>
                      <a:pt x="1569" y="147"/>
                    </a:lnTo>
                    <a:lnTo>
                      <a:pt x="1575" y="192"/>
                    </a:lnTo>
                    <a:lnTo>
                      <a:pt x="1569" y="236"/>
                    </a:lnTo>
                    <a:lnTo>
                      <a:pt x="1554" y="276"/>
                    </a:lnTo>
                    <a:lnTo>
                      <a:pt x="1532" y="312"/>
                    </a:lnTo>
                    <a:lnTo>
                      <a:pt x="1503" y="342"/>
                    </a:lnTo>
                    <a:lnTo>
                      <a:pt x="1467" y="365"/>
                    </a:lnTo>
                    <a:lnTo>
                      <a:pt x="1426" y="378"/>
                    </a:lnTo>
                    <a:lnTo>
                      <a:pt x="1383" y="384"/>
                    </a:lnTo>
                    <a:lnTo>
                      <a:pt x="192" y="384"/>
                    </a:lnTo>
                    <a:lnTo>
                      <a:pt x="147" y="378"/>
                    </a:lnTo>
                    <a:lnTo>
                      <a:pt x="108" y="365"/>
                    </a:lnTo>
                    <a:lnTo>
                      <a:pt x="72" y="342"/>
                    </a:lnTo>
                    <a:lnTo>
                      <a:pt x="43" y="312"/>
                    </a:lnTo>
                    <a:lnTo>
                      <a:pt x="19" y="276"/>
                    </a:lnTo>
                    <a:lnTo>
                      <a:pt x="5" y="236"/>
                    </a:lnTo>
                    <a:lnTo>
                      <a:pt x="0" y="192"/>
                    </a:lnTo>
                    <a:lnTo>
                      <a:pt x="5" y="147"/>
                    </a:lnTo>
                    <a:lnTo>
                      <a:pt x="19" y="108"/>
                    </a:lnTo>
                    <a:lnTo>
                      <a:pt x="43" y="72"/>
                    </a:lnTo>
                    <a:lnTo>
                      <a:pt x="72" y="41"/>
                    </a:lnTo>
                    <a:lnTo>
                      <a:pt x="108" y="19"/>
                    </a:lnTo>
                    <a:lnTo>
                      <a:pt x="147" y="5"/>
                    </a:lnTo>
                    <a:lnTo>
                      <a:pt x="192"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36" name="Freeform 22"/>
              <p:cNvSpPr>
                <a:spLocks noEditPoints="1"/>
              </p:cNvSpPr>
              <p:nvPr/>
            </p:nvSpPr>
            <p:spPr bwMode="auto">
              <a:xfrm>
                <a:off x="3119" y="1474"/>
                <a:ext cx="576" cy="1601"/>
              </a:xfrm>
              <a:custGeom>
                <a:avLst/>
                <a:gdLst>
                  <a:gd name="T0" fmla="*/ 777 w 1152"/>
                  <a:gd name="T1" fmla="*/ 2374 h 3203"/>
                  <a:gd name="T2" fmla="*/ 325 w 1152"/>
                  <a:gd name="T3" fmla="*/ 2490 h 3203"/>
                  <a:gd name="T4" fmla="*/ 221 w 1152"/>
                  <a:gd name="T5" fmla="*/ 2518 h 3203"/>
                  <a:gd name="T6" fmla="*/ 192 w 1152"/>
                  <a:gd name="T7" fmla="*/ 2622 h 3203"/>
                  <a:gd name="T8" fmla="*/ 450 w 1152"/>
                  <a:gd name="T9" fmla="*/ 2896 h 3203"/>
                  <a:gd name="T10" fmla="*/ 556 w 1152"/>
                  <a:gd name="T11" fmla="*/ 2896 h 3203"/>
                  <a:gd name="T12" fmla="*/ 959 w 1152"/>
                  <a:gd name="T13" fmla="*/ 2478 h 3203"/>
                  <a:gd name="T14" fmla="*/ 931 w 1152"/>
                  <a:gd name="T15" fmla="*/ 2374 h 3203"/>
                  <a:gd name="T16" fmla="*/ 854 w 1152"/>
                  <a:gd name="T17" fmla="*/ 1317 h 3203"/>
                  <a:gd name="T18" fmla="*/ 503 w 1152"/>
                  <a:gd name="T19" fmla="*/ 1624 h 3203"/>
                  <a:gd name="T20" fmla="*/ 298 w 1152"/>
                  <a:gd name="T21" fmla="*/ 1461 h 3203"/>
                  <a:gd name="T22" fmla="*/ 204 w 1152"/>
                  <a:gd name="T23" fmla="*/ 1516 h 3203"/>
                  <a:gd name="T24" fmla="*/ 204 w 1152"/>
                  <a:gd name="T25" fmla="*/ 1624 h 3203"/>
                  <a:gd name="T26" fmla="*/ 476 w 1152"/>
                  <a:gd name="T27" fmla="*/ 1881 h 3203"/>
                  <a:gd name="T28" fmla="*/ 580 w 1152"/>
                  <a:gd name="T29" fmla="*/ 1853 h 3203"/>
                  <a:gd name="T30" fmla="*/ 962 w 1152"/>
                  <a:gd name="T31" fmla="*/ 1425 h 3203"/>
                  <a:gd name="T32" fmla="*/ 907 w 1152"/>
                  <a:gd name="T33" fmla="*/ 1331 h 3203"/>
                  <a:gd name="T34" fmla="*/ 827 w 1152"/>
                  <a:gd name="T35" fmla="*/ 296 h 3203"/>
                  <a:gd name="T36" fmla="*/ 375 w 1152"/>
                  <a:gd name="T37" fmla="*/ 469 h 3203"/>
                  <a:gd name="T38" fmla="*/ 271 w 1152"/>
                  <a:gd name="T39" fmla="*/ 440 h 3203"/>
                  <a:gd name="T40" fmla="*/ 192 w 1152"/>
                  <a:gd name="T41" fmla="*/ 517 h 3203"/>
                  <a:gd name="T42" fmla="*/ 221 w 1152"/>
                  <a:gd name="T43" fmla="*/ 622 h 3203"/>
                  <a:gd name="T44" fmla="*/ 503 w 1152"/>
                  <a:gd name="T45" fmla="*/ 860 h 3203"/>
                  <a:gd name="T46" fmla="*/ 931 w 1152"/>
                  <a:gd name="T47" fmla="*/ 478 h 3203"/>
                  <a:gd name="T48" fmla="*/ 959 w 1152"/>
                  <a:gd name="T49" fmla="*/ 373 h 3203"/>
                  <a:gd name="T50" fmla="*/ 882 w 1152"/>
                  <a:gd name="T51" fmla="*/ 296 h 3203"/>
                  <a:gd name="T52" fmla="*/ 729 w 1152"/>
                  <a:gd name="T53" fmla="*/ 21 h 3203"/>
                  <a:gd name="T54" fmla="*/ 983 w 1152"/>
                  <a:gd name="T55" fmla="*/ 168 h 3203"/>
                  <a:gd name="T56" fmla="*/ 1131 w 1152"/>
                  <a:gd name="T57" fmla="*/ 423 h 3203"/>
                  <a:gd name="T58" fmla="*/ 1133 w 1152"/>
                  <a:gd name="T59" fmla="*/ 719 h 3203"/>
                  <a:gd name="T60" fmla="*/ 1003 w 1152"/>
                  <a:gd name="T61" fmla="*/ 963 h 3203"/>
                  <a:gd name="T62" fmla="*/ 899 w 1152"/>
                  <a:gd name="T63" fmla="*/ 1124 h 3203"/>
                  <a:gd name="T64" fmla="*/ 1082 w 1152"/>
                  <a:gd name="T65" fmla="*/ 1327 h 3203"/>
                  <a:gd name="T66" fmla="*/ 1152 w 1152"/>
                  <a:gd name="T67" fmla="*/ 1602 h 3203"/>
                  <a:gd name="T68" fmla="*/ 1082 w 1152"/>
                  <a:gd name="T69" fmla="*/ 1876 h 3203"/>
                  <a:gd name="T70" fmla="*/ 899 w 1152"/>
                  <a:gd name="T71" fmla="*/ 2078 h 3203"/>
                  <a:gd name="T72" fmla="*/ 1003 w 1152"/>
                  <a:gd name="T73" fmla="*/ 2239 h 3203"/>
                  <a:gd name="T74" fmla="*/ 1133 w 1152"/>
                  <a:gd name="T75" fmla="*/ 2482 h 3203"/>
                  <a:gd name="T76" fmla="*/ 1131 w 1152"/>
                  <a:gd name="T77" fmla="*/ 2778 h 3203"/>
                  <a:gd name="T78" fmla="*/ 983 w 1152"/>
                  <a:gd name="T79" fmla="*/ 3033 h 3203"/>
                  <a:gd name="T80" fmla="*/ 729 w 1152"/>
                  <a:gd name="T81" fmla="*/ 3182 h 3203"/>
                  <a:gd name="T82" fmla="*/ 423 w 1152"/>
                  <a:gd name="T83" fmla="*/ 3182 h 3203"/>
                  <a:gd name="T84" fmla="*/ 168 w 1152"/>
                  <a:gd name="T85" fmla="*/ 3033 h 3203"/>
                  <a:gd name="T86" fmla="*/ 21 w 1152"/>
                  <a:gd name="T87" fmla="*/ 2778 h 3203"/>
                  <a:gd name="T88" fmla="*/ 17 w 1152"/>
                  <a:gd name="T89" fmla="*/ 2482 h 3203"/>
                  <a:gd name="T90" fmla="*/ 149 w 1152"/>
                  <a:gd name="T91" fmla="*/ 2239 h 3203"/>
                  <a:gd name="T92" fmla="*/ 252 w 1152"/>
                  <a:gd name="T93" fmla="*/ 2078 h 3203"/>
                  <a:gd name="T94" fmla="*/ 69 w 1152"/>
                  <a:gd name="T95" fmla="*/ 1876 h 3203"/>
                  <a:gd name="T96" fmla="*/ 0 w 1152"/>
                  <a:gd name="T97" fmla="*/ 1602 h 3203"/>
                  <a:gd name="T98" fmla="*/ 69 w 1152"/>
                  <a:gd name="T99" fmla="*/ 1327 h 3203"/>
                  <a:gd name="T100" fmla="*/ 252 w 1152"/>
                  <a:gd name="T101" fmla="*/ 1124 h 3203"/>
                  <a:gd name="T102" fmla="*/ 149 w 1152"/>
                  <a:gd name="T103" fmla="*/ 963 h 3203"/>
                  <a:gd name="T104" fmla="*/ 17 w 1152"/>
                  <a:gd name="T105" fmla="*/ 719 h 3203"/>
                  <a:gd name="T106" fmla="*/ 21 w 1152"/>
                  <a:gd name="T107" fmla="*/ 423 h 3203"/>
                  <a:gd name="T108" fmla="*/ 168 w 1152"/>
                  <a:gd name="T109" fmla="*/ 168 h 3203"/>
                  <a:gd name="T110" fmla="*/ 423 w 1152"/>
                  <a:gd name="T111" fmla="*/ 21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3203">
                    <a:moveTo>
                      <a:pt x="854" y="2341"/>
                    </a:moveTo>
                    <a:lnTo>
                      <a:pt x="827" y="2345"/>
                    </a:lnTo>
                    <a:lnTo>
                      <a:pt x="801" y="2355"/>
                    </a:lnTo>
                    <a:lnTo>
                      <a:pt x="777" y="2374"/>
                    </a:lnTo>
                    <a:lnTo>
                      <a:pt x="503" y="2648"/>
                    </a:lnTo>
                    <a:lnTo>
                      <a:pt x="375" y="2518"/>
                    </a:lnTo>
                    <a:lnTo>
                      <a:pt x="351" y="2501"/>
                    </a:lnTo>
                    <a:lnTo>
                      <a:pt x="325" y="2490"/>
                    </a:lnTo>
                    <a:lnTo>
                      <a:pt x="298" y="2487"/>
                    </a:lnTo>
                    <a:lnTo>
                      <a:pt x="271" y="2490"/>
                    </a:lnTo>
                    <a:lnTo>
                      <a:pt x="243" y="2501"/>
                    </a:lnTo>
                    <a:lnTo>
                      <a:pt x="221" y="2518"/>
                    </a:lnTo>
                    <a:lnTo>
                      <a:pt x="204" y="2542"/>
                    </a:lnTo>
                    <a:lnTo>
                      <a:pt x="192" y="2567"/>
                    </a:lnTo>
                    <a:lnTo>
                      <a:pt x="188" y="2595"/>
                    </a:lnTo>
                    <a:lnTo>
                      <a:pt x="192" y="2622"/>
                    </a:lnTo>
                    <a:lnTo>
                      <a:pt x="204" y="2648"/>
                    </a:lnTo>
                    <a:lnTo>
                      <a:pt x="221" y="2672"/>
                    </a:lnTo>
                    <a:lnTo>
                      <a:pt x="426" y="2877"/>
                    </a:lnTo>
                    <a:lnTo>
                      <a:pt x="450" y="2896"/>
                    </a:lnTo>
                    <a:lnTo>
                      <a:pt x="476" y="2907"/>
                    </a:lnTo>
                    <a:lnTo>
                      <a:pt x="503" y="2910"/>
                    </a:lnTo>
                    <a:lnTo>
                      <a:pt x="531" y="2907"/>
                    </a:lnTo>
                    <a:lnTo>
                      <a:pt x="556" y="2896"/>
                    </a:lnTo>
                    <a:lnTo>
                      <a:pt x="580" y="2877"/>
                    </a:lnTo>
                    <a:lnTo>
                      <a:pt x="931" y="2526"/>
                    </a:lnTo>
                    <a:lnTo>
                      <a:pt x="948" y="2504"/>
                    </a:lnTo>
                    <a:lnTo>
                      <a:pt x="959" y="2478"/>
                    </a:lnTo>
                    <a:lnTo>
                      <a:pt x="962" y="2451"/>
                    </a:lnTo>
                    <a:lnTo>
                      <a:pt x="959" y="2422"/>
                    </a:lnTo>
                    <a:lnTo>
                      <a:pt x="948" y="2396"/>
                    </a:lnTo>
                    <a:lnTo>
                      <a:pt x="931" y="2374"/>
                    </a:lnTo>
                    <a:lnTo>
                      <a:pt x="907" y="2355"/>
                    </a:lnTo>
                    <a:lnTo>
                      <a:pt x="882" y="2345"/>
                    </a:lnTo>
                    <a:lnTo>
                      <a:pt x="854" y="2341"/>
                    </a:lnTo>
                    <a:close/>
                    <a:moveTo>
                      <a:pt x="854" y="1317"/>
                    </a:moveTo>
                    <a:lnTo>
                      <a:pt x="827" y="1321"/>
                    </a:lnTo>
                    <a:lnTo>
                      <a:pt x="801" y="1331"/>
                    </a:lnTo>
                    <a:lnTo>
                      <a:pt x="777" y="1348"/>
                    </a:lnTo>
                    <a:lnTo>
                      <a:pt x="503" y="1624"/>
                    </a:lnTo>
                    <a:lnTo>
                      <a:pt x="375" y="1494"/>
                    </a:lnTo>
                    <a:lnTo>
                      <a:pt x="351" y="1476"/>
                    </a:lnTo>
                    <a:lnTo>
                      <a:pt x="325" y="1464"/>
                    </a:lnTo>
                    <a:lnTo>
                      <a:pt x="298" y="1461"/>
                    </a:lnTo>
                    <a:lnTo>
                      <a:pt x="271" y="1464"/>
                    </a:lnTo>
                    <a:lnTo>
                      <a:pt x="243" y="1476"/>
                    </a:lnTo>
                    <a:lnTo>
                      <a:pt x="221" y="1494"/>
                    </a:lnTo>
                    <a:lnTo>
                      <a:pt x="204" y="1516"/>
                    </a:lnTo>
                    <a:lnTo>
                      <a:pt x="192" y="1543"/>
                    </a:lnTo>
                    <a:lnTo>
                      <a:pt x="188" y="1571"/>
                    </a:lnTo>
                    <a:lnTo>
                      <a:pt x="192" y="1598"/>
                    </a:lnTo>
                    <a:lnTo>
                      <a:pt x="204" y="1624"/>
                    </a:lnTo>
                    <a:lnTo>
                      <a:pt x="221" y="1648"/>
                    </a:lnTo>
                    <a:lnTo>
                      <a:pt x="426" y="1853"/>
                    </a:lnTo>
                    <a:lnTo>
                      <a:pt x="450" y="1870"/>
                    </a:lnTo>
                    <a:lnTo>
                      <a:pt x="476" y="1881"/>
                    </a:lnTo>
                    <a:lnTo>
                      <a:pt x="503" y="1884"/>
                    </a:lnTo>
                    <a:lnTo>
                      <a:pt x="531" y="1881"/>
                    </a:lnTo>
                    <a:lnTo>
                      <a:pt x="556" y="1870"/>
                    </a:lnTo>
                    <a:lnTo>
                      <a:pt x="580" y="1853"/>
                    </a:lnTo>
                    <a:lnTo>
                      <a:pt x="931" y="1502"/>
                    </a:lnTo>
                    <a:lnTo>
                      <a:pt x="948" y="1480"/>
                    </a:lnTo>
                    <a:lnTo>
                      <a:pt x="959" y="1452"/>
                    </a:lnTo>
                    <a:lnTo>
                      <a:pt x="962" y="1425"/>
                    </a:lnTo>
                    <a:lnTo>
                      <a:pt x="959" y="1398"/>
                    </a:lnTo>
                    <a:lnTo>
                      <a:pt x="948" y="1370"/>
                    </a:lnTo>
                    <a:lnTo>
                      <a:pt x="931" y="1348"/>
                    </a:lnTo>
                    <a:lnTo>
                      <a:pt x="907" y="1331"/>
                    </a:lnTo>
                    <a:lnTo>
                      <a:pt x="882" y="1321"/>
                    </a:lnTo>
                    <a:lnTo>
                      <a:pt x="854" y="1317"/>
                    </a:lnTo>
                    <a:close/>
                    <a:moveTo>
                      <a:pt x="854" y="293"/>
                    </a:moveTo>
                    <a:lnTo>
                      <a:pt x="827" y="296"/>
                    </a:lnTo>
                    <a:lnTo>
                      <a:pt x="801" y="307"/>
                    </a:lnTo>
                    <a:lnTo>
                      <a:pt x="777" y="324"/>
                    </a:lnTo>
                    <a:lnTo>
                      <a:pt x="503" y="598"/>
                    </a:lnTo>
                    <a:lnTo>
                      <a:pt x="375" y="469"/>
                    </a:lnTo>
                    <a:lnTo>
                      <a:pt x="351" y="451"/>
                    </a:lnTo>
                    <a:lnTo>
                      <a:pt x="325" y="440"/>
                    </a:lnTo>
                    <a:lnTo>
                      <a:pt x="298" y="437"/>
                    </a:lnTo>
                    <a:lnTo>
                      <a:pt x="271" y="440"/>
                    </a:lnTo>
                    <a:lnTo>
                      <a:pt x="243" y="451"/>
                    </a:lnTo>
                    <a:lnTo>
                      <a:pt x="221" y="469"/>
                    </a:lnTo>
                    <a:lnTo>
                      <a:pt x="204" y="492"/>
                    </a:lnTo>
                    <a:lnTo>
                      <a:pt x="192" y="517"/>
                    </a:lnTo>
                    <a:lnTo>
                      <a:pt x="188" y="545"/>
                    </a:lnTo>
                    <a:lnTo>
                      <a:pt x="192" y="572"/>
                    </a:lnTo>
                    <a:lnTo>
                      <a:pt x="204" y="600"/>
                    </a:lnTo>
                    <a:lnTo>
                      <a:pt x="221" y="622"/>
                    </a:lnTo>
                    <a:lnTo>
                      <a:pt x="426" y="829"/>
                    </a:lnTo>
                    <a:lnTo>
                      <a:pt x="450" y="846"/>
                    </a:lnTo>
                    <a:lnTo>
                      <a:pt x="476" y="856"/>
                    </a:lnTo>
                    <a:lnTo>
                      <a:pt x="503" y="860"/>
                    </a:lnTo>
                    <a:lnTo>
                      <a:pt x="531" y="856"/>
                    </a:lnTo>
                    <a:lnTo>
                      <a:pt x="556" y="846"/>
                    </a:lnTo>
                    <a:lnTo>
                      <a:pt x="580" y="829"/>
                    </a:lnTo>
                    <a:lnTo>
                      <a:pt x="931" y="478"/>
                    </a:lnTo>
                    <a:lnTo>
                      <a:pt x="948" y="454"/>
                    </a:lnTo>
                    <a:lnTo>
                      <a:pt x="959" y="428"/>
                    </a:lnTo>
                    <a:lnTo>
                      <a:pt x="962" y="401"/>
                    </a:lnTo>
                    <a:lnTo>
                      <a:pt x="959" y="373"/>
                    </a:lnTo>
                    <a:lnTo>
                      <a:pt x="948" y="348"/>
                    </a:lnTo>
                    <a:lnTo>
                      <a:pt x="931" y="324"/>
                    </a:lnTo>
                    <a:lnTo>
                      <a:pt x="907" y="307"/>
                    </a:lnTo>
                    <a:lnTo>
                      <a:pt x="882" y="296"/>
                    </a:lnTo>
                    <a:lnTo>
                      <a:pt x="854" y="293"/>
                    </a:lnTo>
                    <a:close/>
                    <a:moveTo>
                      <a:pt x="575" y="0"/>
                    </a:moveTo>
                    <a:lnTo>
                      <a:pt x="654" y="5"/>
                    </a:lnTo>
                    <a:lnTo>
                      <a:pt x="729" y="21"/>
                    </a:lnTo>
                    <a:lnTo>
                      <a:pt x="799" y="45"/>
                    </a:lnTo>
                    <a:lnTo>
                      <a:pt x="866" y="79"/>
                    </a:lnTo>
                    <a:lnTo>
                      <a:pt x="928" y="120"/>
                    </a:lnTo>
                    <a:lnTo>
                      <a:pt x="983" y="168"/>
                    </a:lnTo>
                    <a:lnTo>
                      <a:pt x="1032" y="224"/>
                    </a:lnTo>
                    <a:lnTo>
                      <a:pt x="1073" y="286"/>
                    </a:lnTo>
                    <a:lnTo>
                      <a:pt x="1106" y="351"/>
                    </a:lnTo>
                    <a:lnTo>
                      <a:pt x="1131" y="423"/>
                    </a:lnTo>
                    <a:lnTo>
                      <a:pt x="1147" y="499"/>
                    </a:lnTo>
                    <a:lnTo>
                      <a:pt x="1152" y="576"/>
                    </a:lnTo>
                    <a:lnTo>
                      <a:pt x="1147" y="649"/>
                    </a:lnTo>
                    <a:lnTo>
                      <a:pt x="1133" y="719"/>
                    </a:lnTo>
                    <a:lnTo>
                      <a:pt x="1113" y="786"/>
                    </a:lnTo>
                    <a:lnTo>
                      <a:pt x="1082" y="850"/>
                    </a:lnTo>
                    <a:lnTo>
                      <a:pt x="1046" y="910"/>
                    </a:lnTo>
                    <a:lnTo>
                      <a:pt x="1003" y="963"/>
                    </a:lnTo>
                    <a:lnTo>
                      <a:pt x="953" y="1011"/>
                    </a:lnTo>
                    <a:lnTo>
                      <a:pt x="899" y="1053"/>
                    </a:lnTo>
                    <a:lnTo>
                      <a:pt x="839" y="1089"/>
                    </a:lnTo>
                    <a:lnTo>
                      <a:pt x="899" y="1124"/>
                    </a:lnTo>
                    <a:lnTo>
                      <a:pt x="953" y="1166"/>
                    </a:lnTo>
                    <a:lnTo>
                      <a:pt x="1003" y="1214"/>
                    </a:lnTo>
                    <a:lnTo>
                      <a:pt x="1046" y="1268"/>
                    </a:lnTo>
                    <a:lnTo>
                      <a:pt x="1082" y="1327"/>
                    </a:lnTo>
                    <a:lnTo>
                      <a:pt x="1113" y="1391"/>
                    </a:lnTo>
                    <a:lnTo>
                      <a:pt x="1133" y="1458"/>
                    </a:lnTo>
                    <a:lnTo>
                      <a:pt x="1147" y="1528"/>
                    </a:lnTo>
                    <a:lnTo>
                      <a:pt x="1152" y="1602"/>
                    </a:lnTo>
                    <a:lnTo>
                      <a:pt x="1147" y="1673"/>
                    </a:lnTo>
                    <a:lnTo>
                      <a:pt x="1133" y="1745"/>
                    </a:lnTo>
                    <a:lnTo>
                      <a:pt x="1113" y="1812"/>
                    </a:lnTo>
                    <a:lnTo>
                      <a:pt x="1082" y="1876"/>
                    </a:lnTo>
                    <a:lnTo>
                      <a:pt x="1046" y="1934"/>
                    </a:lnTo>
                    <a:lnTo>
                      <a:pt x="1003" y="1987"/>
                    </a:lnTo>
                    <a:lnTo>
                      <a:pt x="953" y="2037"/>
                    </a:lnTo>
                    <a:lnTo>
                      <a:pt x="899" y="2078"/>
                    </a:lnTo>
                    <a:lnTo>
                      <a:pt x="839" y="2114"/>
                    </a:lnTo>
                    <a:lnTo>
                      <a:pt x="899" y="2150"/>
                    </a:lnTo>
                    <a:lnTo>
                      <a:pt x="953" y="2191"/>
                    </a:lnTo>
                    <a:lnTo>
                      <a:pt x="1003" y="2239"/>
                    </a:lnTo>
                    <a:lnTo>
                      <a:pt x="1046" y="2293"/>
                    </a:lnTo>
                    <a:lnTo>
                      <a:pt x="1082" y="2352"/>
                    </a:lnTo>
                    <a:lnTo>
                      <a:pt x="1113" y="2415"/>
                    </a:lnTo>
                    <a:lnTo>
                      <a:pt x="1133" y="2482"/>
                    </a:lnTo>
                    <a:lnTo>
                      <a:pt x="1147" y="2552"/>
                    </a:lnTo>
                    <a:lnTo>
                      <a:pt x="1152" y="2626"/>
                    </a:lnTo>
                    <a:lnTo>
                      <a:pt x="1147" y="2705"/>
                    </a:lnTo>
                    <a:lnTo>
                      <a:pt x="1131" y="2778"/>
                    </a:lnTo>
                    <a:lnTo>
                      <a:pt x="1106" y="2850"/>
                    </a:lnTo>
                    <a:lnTo>
                      <a:pt x="1073" y="2917"/>
                    </a:lnTo>
                    <a:lnTo>
                      <a:pt x="1032" y="2979"/>
                    </a:lnTo>
                    <a:lnTo>
                      <a:pt x="983" y="3033"/>
                    </a:lnTo>
                    <a:lnTo>
                      <a:pt x="928" y="3081"/>
                    </a:lnTo>
                    <a:lnTo>
                      <a:pt x="866" y="3124"/>
                    </a:lnTo>
                    <a:lnTo>
                      <a:pt x="799" y="3157"/>
                    </a:lnTo>
                    <a:lnTo>
                      <a:pt x="729" y="3182"/>
                    </a:lnTo>
                    <a:lnTo>
                      <a:pt x="654" y="3196"/>
                    </a:lnTo>
                    <a:lnTo>
                      <a:pt x="575" y="3203"/>
                    </a:lnTo>
                    <a:lnTo>
                      <a:pt x="498" y="3196"/>
                    </a:lnTo>
                    <a:lnTo>
                      <a:pt x="423" y="3182"/>
                    </a:lnTo>
                    <a:lnTo>
                      <a:pt x="351" y="3157"/>
                    </a:lnTo>
                    <a:lnTo>
                      <a:pt x="284" y="3124"/>
                    </a:lnTo>
                    <a:lnTo>
                      <a:pt x="224" y="3081"/>
                    </a:lnTo>
                    <a:lnTo>
                      <a:pt x="168" y="3033"/>
                    </a:lnTo>
                    <a:lnTo>
                      <a:pt x="120" y="2979"/>
                    </a:lnTo>
                    <a:lnTo>
                      <a:pt x="79" y="2917"/>
                    </a:lnTo>
                    <a:lnTo>
                      <a:pt x="45" y="2850"/>
                    </a:lnTo>
                    <a:lnTo>
                      <a:pt x="21" y="2778"/>
                    </a:lnTo>
                    <a:lnTo>
                      <a:pt x="5" y="2705"/>
                    </a:lnTo>
                    <a:lnTo>
                      <a:pt x="0" y="2626"/>
                    </a:lnTo>
                    <a:lnTo>
                      <a:pt x="4" y="2552"/>
                    </a:lnTo>
                    <a:lnTo>
                      <a:pt x="17" y="2482"/>
                    </a:lnTo>
                    <a:lnTo>
                      <a:pt x="40" y="2415"/>
                    </a:lnTo>
                    <a:lnTo>
                      <a:pt x="69" y="2352"/>
                    </a:lnTo>
                    <a:lnTo>
                      <a:pt x="106" y="2293"/>
                    </a:lnTo>
                    <a:lnTo>
                      <a:pt x="149" y="2239"/>
                    </a:lnTo>
                    <a:lnTo>
                      <a:pt x="197" y="2191"/>
                    </a:lnTo>
                    <a:lnTo>
                      <a:pt x="252" y="2150"/>
                    </a:lnTo>
                    <a:lnTo>
                      <a:pt x="312" y="2114"/>
                    </a:lnTo>
                    <a:lnTo>
                      <a:pt x="252" y="2078"/>
                    </a:lnTo>
                    <a:lnTo>
                      <a:pt x="197" y="2037"/>
                    </a:lnTo>
                    <a:lnTo>
                      <a:pt x="149" y="1987"/>
                    </a:lnTo>
                    <a:lnTo>
                      <a:pt x="106" y="1934"/>
                    </a:lnTo>
                    <a:lnTo>
                      <a:pt x="69" y="1876"/>
                    </a:lnTo>
                    <a:lnTo>
                      <a:pt x="40" y="1812"/>
                    </a:lnTo>
                    <a:lnTo>
                      <a:pt x="17" y="1745"/>
                    </a:lnTo>
                    <a:lnTo>
                      <a:pt x="4" y="1673"/>
                    </a:lnTo>
                    <a:lnTo>
                      <a:pt x="0" y="1602"/>
                    </a:lnTo>
                    <a:lnTo>
                      <a:pt x="4" y="1528"/>
                    </a:lnTo>
                    <a:lnTo>
                      <a:pt x="17" y="1458"/>
                    </a:lnTo>
                    <a:lnTo>
                      <a:pt x="40" y="1391"/>
                    </a:lnTo>
                    <a:lnTo>
                      <a:pt x="69" y="1327"/>
                    </a:lnTo>
                    <a:lnTo>
                      <a:pt x="106" y="1268"/>
                    </a:lnTo>
                    <a:lnTo>
                      <a:pt x="149" y="1214"/>
                    </a:lnTo>
                    <a:lnTo>
                      <a:pt x="197" y="1166"/>
                    </a:lnTo>
                    <a:lnTo>
                      <a:pt x="252" y="1124"/>
                    </a:lnTo>
                    <a:lnTo>
                      <a:pt x="312" y="1089"/>
                    </a:lnTo>
                    <a:lnTo>
                      <a:pt x="252" y="1053"/>
                    </a:lnTo>
                    <a:lnTo>
                      <a:pt x="197" y="1011"/>
                    </a:lnTo>
                    <a:lnTo>
                      <a:pt x="149" y="963"/>
                    </a:lnTo>
                    <a:lnTo>
                      <a:pt x="106" y="910"/>
                    </a:lnTo>
                    <a:lnTo>
                      <a:pt x="69" y="850"/>
                    </a:lnTo>
                    <a:lnTo>
                      <a:pt x="40" y="786"/>
                    </a:lnTo>
                    <a:lnTo>
                      <a:pt x="17" y="719"/>
                    </a:lnTo>
                    <a:lnTo>
                      <a:pt x="4" y="649"/>
                    </a:lnTo>
                    <a:lnTo>
                      <a:pt x="0" y="576"/>
                    </a:lnTo>
                    <a:lnTo>
                      <a:pt x="5" y="499"/>
                    </a:lnTo>
                    <a:lnTo>
                      <a:pt x="21" y="423"/>
                    </a:lnTo>
                    <a:lnTo>
                      <a:pt x="45" y="351"/>
                    </a:lnTo>
                    <a:lnTo>
                      <a:pt x="79" y="286"/>
                    </a:lnTo>
                    <a:lnTo>
                      <a:pt x="120" y="224"/>
                    </a:lnTo>
                    <a:lnTo>
                      <a:pt x="168" y="168"/>
                    </a:lnTo>
                    <a:lnTo>
                      <a:pt x="224" y="120"/>
                    </a:lnTo>
                    <a:lnTo>
                      <a:pt x="284" y="79"/>
                    </a:lnTo>
                    <a:lnTo>
                      <a:pt x="351" y="45"/>
                    </a:lnTo>
                    <a:lnTo>
                      <a:pt x="423" y="21"/>
                    </a:lnTo>
                    <a:lnTo>
                      <a:pt x="498" y="5"/>
                    </a:lnTo>
                    <a:lnTo>
                      <a:pt x="575"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grpSp>
        <p:nvGrpSpPr>
          <p:cNvPr id="14" name="Group 13"/>
          <p:cNvGrpSpPr/>
          <p:nvPr/>
        </p:nvGrpSpPr>
        <p:grpSpPr>
          <a:xfrm>
            <a:off x="468501" y="3472145"/>
            <a:ext cx="4038483" cy="1631216"/>
            <a:chOff x="486270" y="4780564"/>
            <a:chExt cx="4038483" cy="1631216"/>
          </a:xfrm>
        </p:grpSpPr>
        <p:sp>
          <p:nvSpPr>
            <p:cNvPr id="9" name="Oval 8"/>
            <p:cNvSpPr/>
            <p:nvPr/>
          </p:nvSpPr>
          <p:spPr>
            <a:xfrm>
              <a:off x="486270" y="4786815"/>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2" name="Rectangle 11"/>
            <p:cNvSpPr/>
            <p:nvPr/>
          </p:nvSpPr>
          <p:spPr>
            <a:xfrm>
              <a:off x="1359304" y="4780564"/>
              <a:ext cx="3165449" cy="1631216"/>
            </a:xfrm>
            <a:prstGeom prst="rect">
              <a:avLst/>
            </a:prstGeom>
          </p:spPr>
          <p:txBody>
            <a:bodyPr wrap="square">
              <a:spAutoFit/>
            </a:bodyPr>
            <a:lstStyle/>
            <a:p>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为尚未正式登记的优惠顾客建立档案</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r>
                <a:rPr lang="en-US" sz="2000" dirty="0">
                  <a:ln w="3175">
                    <a:solidFill>
                      <a:prstClr val="white"/>
                    </a:solidFill>
                  </a:ln>
                  <a:solidFill>
                    <a:prstClr val="white"/>
                  </a:solidFill>
                </a:rPr>
                <a:t>Create a Preferred Customer Profile if they are not already registered</a:t>
              </a:r>
            </a:p>
          </p:txBody>
        </p:sp>
        <p:sp>
          <p:nvSpPr>
            <p:cNvPr id="41" name="Freeform 27"/>
            <p:cNvSpPr/>
            <p:nvPr/>
          </p:nvSpPr>
          <p:spPr bwMode="auto">
            <a:xfrm>
              <a:off x="649141" y="4969695"/>
              <a:ext cx="314338" cy="274320"/>
            </a:xfrm>
            <a:custGeom>
              <a:avLst/>
              <a:gdLst>
                <a:gd name="T0" fmla="*/ 3200 w 5738"/>
                <a:gd name="T1" fmla="*/ 26 h 5535"/>
                <a:gd name="T2" fmla="*/ 3545 w 5738"/>
                <a:gd name="T3" fmla="*/ 134 h 5535"/>
                <a:gd name="T4" fmla="*/ 3792 w 5738"/>
                <a:gd name="T5" fmla="*/ 309 h 5535"/>
                <a:gd name="T6" fmla="*/ 3959 w 5738"/>
                <a:gd name="T7" fmla="*/ 528 h 5535"/>
                <a:gd name="T8" fmla="*/ 4060 w 5738"/>
                <a:gd name="T9" fmla="*/ 774 h 5535"/>
                <a:gd name="T10" fmla="*/ 4109 w 5738"/>
                <a:gd name="T11" fmla="*/ 1028 h 5535"/>
                <a:gd name="T12" fmla="*/ 4123 w 5738"/>
                <a:gd name="T13" fmla="*/ 1269 h 5535"/>
                <a:gd name="T14" fmla="*/ 4114 w 5738"/>
                <a:gd name="T15" fmla="*/ 1479 h 5535"/>
                <a:gd name="T16" fmla="*/ 4098 w 5738"/>
                <a:gd name="T17" fmla="*/ 1638 h 5535"/>
                <a:gd name="T18" fmla="*/ 4126 w 5738"/>
                <a:gd name="T19" fmla="*/ 1748 h 5535"/>
                <a:gd name="T20" fmla="*/ 4208 w 5738"/>
                <a:gd name="T21" fmla="*/ 1938 h 5535"/>
                <a:gd name="T22" fmla="*/ 4205 w 5738"/>
                <a:gd name="T23" fmla="*/ 2161 h 5535"/>
                <a:gd name="T24" fmla="*/ 4135 w 5738"/>
                <a:gd name="T25" fmla="*/ 2363 h 5535"/>
                <a:gd name="T26" fmla="*/ 4015 w 5738"/>
                <a:gd name="T27" fmla="*/ 2490 h 5535"/>
                <a:gd name="T28" fmla="*/ 3902 w 5738"/>
                <a:gd name="T29" fmla="*/ 2678 h 5535"/>
                <a:gd name="T30" fmla="*/ 3781 w 5738"/>
                <a:gd name="T31" fmla="*/ 2983 h 5535"/>
                <a:gd name="T32" fmla="*/ 3635 w 5738"/>
                <a:gd name="T33" fmla="*/ 3227 h 5535"/>
                <a:gd name="T34" fmla="*/ 3506 w 5738"/>
                <a:gd name="T35" fmla="*/ 3394 h 5535"/>
                <a:gd name="T36" fmla="*/ 3438 w 5738"/>
                <a:gd name="T37" fmla="*/ 3471 h 5535"/>
                <a:gd name="T38" fmla="*/ 3435 w 5738"/>
                <a:gd name="T39" fmla="*/ 3516 h 5535"/>
                <a:gd name="T40" fmla="*/ 3451 w 5738"/>
                <a:gd name="T41" fmla="*/ 3652 h 5535"/>
                <a:gd name="T42" fmla="*/ 3492 w 5738"/>
                <a:gd name="T43" fmla="*/ 3805 h 5535"/>
                <a:gd name="T44" fmla="*/ 3579 w 5738"/>
                <a:gd name="T45" fmla="*/ 3887 h 5535"/>
                <a:gd name="T46" fmla="*/ 3832 w 5738"/>
                <a:gd name="T47" fmla="*/ 3953 h 5535"/>
                <a:gd name="T48" fmla="*/ 4179 w 5738"/>
                <a:gd name="T49" fmla="*/ 4089 h 5535"/>
                <a:gd name="T50" fmla="*/ 4577 w 5738"/>
                <a:gd name="T51" fmla="*/ 4283 h 5535"/>
                <a:gd name="T52" fmla="*/ 4978 w 5738"/>
                <a:gd name="T53" fmla="*/ 4525 h 5535"/>
                <a:gd name="T54" fmla="*/ 5335 w 5738"/>
                <a:gd name="T55" fmla="*/ 4807 h 5535"/>
                <a:gd name="T56" fmla="*/ 5602 w 5738"/>
                <a:gd name="T57" fmla="*/ 5119 h 5535"/>
                <a:gd name="T58" fmla="*/ 5732 w 5738"/>
                <a:gd name="T59" fmla="*/ 5450 h 5535"/>
                <a:gd name="T60" fmla="*/ 23 w 5738"/>
                <a:gd name="T61" fmla="*/ 5366 h 5535"/>
                <a:gd name="T62" fmla="*/ 193 w 5738"/>
                <a:gd name="T63" fmla="*/ 5039 h 5535"/>
                <a:gd name="T64" fmla="*/ 486 w 5738"/>
                <a:gd name="T65" fmla="*/ 4734 h 5535"/>
                <a:gd name="T66" fmla="*/ 859 w 5738"/>
                <a:gd name="T67" fmla="*/ 4460 h 5535"/>
                <a:gd name="T68" fmla="*/ 1263 w 5738"/>
                <a:gd name="T69" fmla="*/ 4229 h 5535"/>
                <a:gd name="T70" fmla="*/ 1653 w 5738"/>
                <a:gd name="T71" fmla="*/ 4049 h 5535"/>
                <a:gd name="T72" fmla="*/ 1980 w 5738"/>
                <a:gd name="T73" fmla="*/ 3931 h 5535"/>
                <a:gd name="T74" fmla="*/ 2186 w 5738"/>
                <a:gd name="T75" fmla="*/ 3877 h 5535"/>
                <a:gd name="T76" fmla="*/ 2259 w 5738"/>
                <a:gd name="T77" fmla="*/ 3770 h 5535"/>
                <a:gd name="T78" fmla="*/ 2294 w 5738"/>
                <a:gd name="T79" fmla="*/ 3614 h 5535"/>
                <a:gd name="T80" fmla="*/ 2304 w 5738"/>
                <a:gd name="T81" fmla="*/ 3493 h 5535"/>
                <a:gd name="T82" fmla="*/ 2290 w 5738"/>
                <a:gd name="T83" fmla="*/ 3462 h 5535"/>
                <a:gd name="T84" fmla="*/ 2203 w 5738"/>
                <a:gd name="T85" fmla="*/ 3359 h 5535"/>
                <a:gd name="T86" fmla="*/ 2066 w 5738"/>
                <a:gd name="T87" fmla="*/ 3171 h 5535"/>
                <a:gd name="T88" fmla="*/ 1923 w 5738"/>
                <a:gd name="T89" fmla="*/ 2912 h 5535"/>
                <a:gd name="T90" fmla="*/ 1815 w 5738"/>
                <a:gd name="T91" fmla="*/ 2594 h 5535"/>
                <a:gd name="T92" fmla="*/ 1690 w 5738"/>
                <a:gd name="T93" fmla="*/ 2469 h 5535"/>
                <a:gd name="T94" fmla="*/ 1582 w 5738"/>
                <a:gd name="T95" fmla="*/ 2317 h 5535"/>
                <a:gd name="T96" fmla="*/ 1526 w 5738"/>
                <a:gd name="T97" fmla="*/ 2105 h 5535"/>
                <a:gd name="T98" fmla="*/ 1543 w 5738"/>
                <a:gd name="T99" fmla="*/ 1885 h 5535"/>
                <a:gd name="T100" fmla="*/ 1646 w 5738"/>
                <a:gd name="T101" fmla="*/ 1713 h 5535"/>
                <a:gd name="T102" fmla="*/ 1636 w 5738"/>
                <a:gd name="T103" fmla="*/ 1605 h 5535"/>
                <a:gd name="T104" fmla="*/ 1622 w 5738"/>
                <a:gd name="T105" fmla="*/ 1431 h 5535"/>
                <a:gd name="T106" fmla="*/ 1616 w 5738"/>
                <a:gd name="T107" fmla="*/ 1211 h 5535"/>
                <a:gd name="T108" fmla="*/ 1637 w 5738"/>
                <a:gd name="T109" fmla="*/ 965 h 5535"/>
                <a:gd name="T110" fmla="*/ 1698 w 5738"/>
                <a:gd name="T111" fmla="*/ 711 h 5535"/>
                <a:gd name="T112" fmla="*/ 1813 w 5738"/>
                <a:gd name="T113" fmla="*/ 471 h 5535"/>
                <a:gd name="T114" fmla="*/ 2000 w 5738"/>
                <a:gd name="T115" fmla="*/ 260 h 5535"/>
                <a:gd name="T116" fmla="*/ 2271 w 5738"/>
                <a:gd name="T117" fmla="*/ 101 h 5535"/>
                <a:gd name="T118" fmla="*/ 2642 w 5738"/>
                <a:gd name="T119" fmla="*/ 12 h 5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38" h="5535">
                  <a:moveTo>
                    <a:pt x="2869" y="0"/>
                  </a:moveTo>
                  <a:lnTo>
                    <a:pt x="2987" y="4"/>
                  </a:lnTo>
                  <a:lnTo>
                    <a:pt x="3097" y="12"/>
                  </a:lnTo>
                  <a:lnTo>
                    <a:pt x="3200" y="26"/>
                  </a:lnTo>
                  <a:lnTo>
                    <a:pt x="3296" y="46"/>
                  </a:lnTo>
                  <a:lnTo>
                    <a:pt x="3384" y="72"/>
                  </a:lnTo>
                  <a:lnTo>
                    <a:pt x="3468" y="101"/>
                  </a:lnTo>
                  <a:lnTo>
                    <a:pt x="3545" y="134"/>
                  </a:lnTo>
                  <a:lnTo>
                    <a:pt x="3614" y="173"/>
                  </a:lnTo>
                  <a:lnTo>
                    <a:pt x="3679" y="215"/>
                  </a:lnTo>
                  <a:lnTo>
                    <a:pt x="3738" y="260"/>
                  </a:lnTo>
                  <a:lnTo>
                    <a:pt x="3792" y="309"/>
                  </a:lnTo>
                  <a:lnTo>
                    <a:pt x="3841" y="359"/>
                  </a:lnTo>
                  <a:lnTo>
                    <a:pt x="3884" y="413"/>
                  </a:lnTo>
                  <a:lnTo>
                    <a:pt x="3924" y="471"/>
                  </a:lnTo>
                  <a:lnTo>
                    <a:pt x="3959" y="528"/>
                  </a:lnTo>
                  <a:lnTo>
                    <a:pt x="3991" y="587"/>
                  </a:lnTo>
                  <a:lnTo>
                    <a:pt x="4017" y="648"/>
                  </a:lnTo>
                  <a:lnTo>
                    <a:pt x="4041" y="711"/>
                  </a:lnTo>
                  <a:lnTo>
                    <a:pt x="4060" y="774"/>
                  </a:lnTo>
                  <a:lnTo>
                    <a:pt x="4078" y="838"/>
                  </a:lnTo>
                  <a:lnTo>
                    <a:pt x="4090" y="901"/>
                  </a:lnTo>
                  <a:lnTo>
                    <a:pt x="4102" y="965"/>
                  </a:lnTo>
                  <a:lnTo>
                    <a:pt x="4109" y="1028"/>
                  </a:lnTo>
                  <a:lnTo>
                    <a:pt x="4116" y="1091"/>
                  </a:lnTo>
                  <a:lnTo>
                    <a:pt x="4119" y="1152"/>
                  </a:lnTo>
                  <a:lnTo>
                    <a:pt x="4121" y="1211"/>
                  </a:lnTo>
                  <a:lnTo>
                    <a:pt x="4123" y="1269"/>
                  </a:lnTo>
                  <a:lnTo>
                    <a:pt x="4121" y="1326"/>
                  </a:lnTo>
                  <a:lnTo>
                    <a:pt x="4119" y="1380"/>
                  </a:lnTo>
                  <a:lnTo>
                    <a:pt x="4118" y="1431"/>
                  </a:lnTo>
                  <a:lnTo>
                    <a:pt x="4114" y="1479"/>
                  </a:lnTo>
                  <a:lnTo>
                    <a:pt x="4111" y="1525"/>
                  </a:lnTo>
                  <a:lnTo>
                    <a:pt x="4105" y="1566"/>
                  </a:lnTo>
                  <a:lnTo>
                    <a:pt x="4102" y="1605"/>
                  </a:lnTo>
                  <a:lnTo>
                    <a:pt x="4098" y="1638"/>
                  </a:lnTo>
                  <a:lnTo>
                    <a:pt x="4095" y="1668"/>
                  </a:lnTo>
                  <a:lnTo>
                    <a:pt x="4093" y="1692"/>
                  </a:lnTo>
                  <a:lnTo>
                    <a:pt x="4092" y="1713"/>
                  </a:lnTo>
                  <a:lnTo>
                    <a:pt x="4126" y="1748"/>
                  </a:lnTo>
                  <a:lnTo>
                    <a:pt x="4156" y="1790"/>
                  </a:lnTo>
                  <a:lnTo>
                    <a:pt x="4179" y="1835"/>
                  </a:lnTo>
                  <a:lnTo>
                    <a:pt x="4196" y="1885"/>
                  </a:lnTo>
                  <a:lnTo>
                    <a:pt x="4208" y="1938"/>
                  </a:lnTo>
                  <a:lnTo>
                    <a:pt x="4213" y="1992"/>
                  </a:lnTo>
                  <a:lnTo>
                    <a:pt x="4215" y="2049"/>
                  </a:lnTo>
                  <a:lnTo>
                    <a:pt x="4212" y="2105"/>
                  </a:lnTo>
                  <a:lnTo>
                    <a:pt x="4205" y="2161"/>
                  </a:lnTo>
                  <a:lnTo>
                    <a:pt x="4193" y="2215"/>
                  </a:lnTo>
                  <a:lnTo>
                    <a:pt x="4177" y="2269"/>
                  </a:lnTo>
                  <a:lnTo>
                    <a:pt x="4158" y="2317"/>
                  </a:lnTo>
                  <a:lnTo>
                    <a:pt x="4135" y="2363"/>
                  </a:lnTo>
                  <a:lnTo>
                    <a:pt x="4109" y="2405"/>
                  </a:lnTo>
                  <a:lnTo>
                    <a:pt x="4079" y="2439"/>
                  </a:lnTo>
                  <a:lnTo>
                    <a:pt x="4048" y="2469"/>
                  </a:lnTo>
                  <a:lnTo>
                    <a:pt x="4015" y="2490"/>
                  </a:lnTo>
                  <a:lnTo>
                    <a:pt x="3978" y="2504"/>
                  </a:lnTo>
                  <a:lnTo>
                    <a:pt x="3942" y="2509"/>
                  </a:lnTo>
                  <a:lnTo>
                    <a:pt x="3924" y="2594"/>
                  </a:lnTo>
                  <a:lnTo>
                    <a:pt x="3902" y="2678"/>
                  </a:lnTo>
                  <a:lnTo>
                    <a:pt x="3877" y="2760"/>
                  </a:lnTo>
                  <a:lnTo>
                    <a:pt x="3848" y="2837"/>
                  </a:lnTo>
                  <a:lnTo>
                    <a:pt x="3815" y="2912"/>
                  </a:lnTo>
                  <a:lnTo>
                    <a:pt x="3781" y="2983"/>
                  </a:lnTo>
                  <a:lnTo>
                    <a:pt x="3745" y="3049"/>
                  </a:lnTo>
                  <a:lnTo>
                    <a:pt x="3708" y="3114"/>
                  </a:lnTo>
                  <a:lnTo>
                    <a:pt x="3672" y="3171"/>
                  </a:lnTo>
                  <a:lnTo>
                    <a:pt x="3635" y="3227"/>
                  </a:lnTo>
                  <a:lnTo>
                    <a:pt x="3600" y="3276"/>
                  </a:lnTo>
                  <a:lnTo>
                    <a:pt x="3567" y="3321"/>
                  </a:lnTo>
                  <a:lnTo>
                    <a:pt x="3536" y="3359"/>
                  </a:lnTo>
                  <a:lnTo>
                    <a:pt x="3506" y="3394"/>
                  </a:lnTo>
                  <a:lnTo>
                    <a:pt x="3482" y="3422"/>
                  </a:lnTo>
                  <a:lnTo>
                    <a:pt x="3463" y="3445"/>
                  </a:lnTo>
                  <a:lnTo>
                    <a:pt x="3447" y="3462"/>
                  </a:lnTo>
                  <a:lnTo>
                    <a:pt x="3438" y="3471"/>
                  </a:lnTo>
                  <a:lnTo>
                    <a:pt x="3435" y="3474"/>
                  </a:lnTo>
                  <a:lnTo>
                    <a:pt x="3435" y="3479"/>
                  </a:lnTo>
                  <a:lnTo>
                    <a:pt x="3435" y="3493"/>
                  </a:lnTo>
                  <a:lnTo>
                    <a:pt x="3435" y="3516"/>
                  </a:lnTo>
                  <a:lnTo>
                    <a:pt x="3437" y="3544"/>
                  </a:lnTo>
                  <a:lnTo>
                    <a:pt x="3440" y="3577"/>
                  </a:lnTo>
                  <a:lnTo>
                    <a:pt x="3444" y="3614"/>
                  </a:lnTo>
                  <a:lnTo>
                    <a:pt x="3451" y="3652"/>
                  </a:lnTo>
                  <a:lnTo>
                    <a:pt x="3458" y="3692"/>
                  </a:lnTo>
                  <a:lnTo>
                    <a:pt x="3466" y="3732"/>
                  </a:lnTo>
                  <a:lnTo>
                    <a:pt x="3478" y="3770"/>
                  </a:lnTo>
                  <a:lnTo>
                    <a:pt x="3492" y="3805"/>
                  </a:lnTo>
                  <a:lnTo>
                    <a:pt x="3510" y="3835"/>
                  </a:lnTo>
                  <a:lnTo>
                    <a:pt x="3529" y="3859"/>
                  </a:lnTo>
                  <a:lnTo>
                    <a:pt x="3553" y="3877"/>
                  </a:lnTo>
                  <a:lnTo>
                    <a:pt x="3579" y="3887"/>
                  </a:lnTo>
                  <a:lnTo>
                    <a:pt x="3630" y="3896"/>
                  </a:lnTo>
                  <a:lnTo>
                    <a:pt x="3691" y="3912"/>
                  </a:lnTo>
                  <a:lnTo>
                    <a:pt x="3757" y="3931"/>
                  </a:lnTo>
                  <a:lnTo>
                    <a:pt x="3832" y="3953"/>
                  </a:lnTo>
                  <a:lnTo>
                    <a:pt x="3910" y="3981"/>
                  </a:lnTo>
                  <a:lnTo>
                    <a:pt x="3996" y="4014"/>
                  </a:lnTo>
                  <a:lnTo>
                    <a:pt x="4086" y="4049"/>
                  </a:lnTo>
                  <a:lnTo>
                    <a:pt x="4179" y="4089"/>
                  </a:lnTo>
                  <a:lnTo>
                    <a:pt x="4276" y="4133"/>
                  </a:lnTo>
                  <a:lnTo>
                    <a:pt x="4375" y="4180"/>
                  </a:lnTo>
                  <a:lnTo>
                    <a:pt x="4475" y="4229"/>
                  </a:lnTo>
                  <a:lnTo>
                    <a:pt x="4577" y="4283"/>
                  </a:lnTo>
                  <a:lnTo>
                    <a:pt x="4679" y="4338"/>
                  </a:lnTo>
                  <a:lnTo>
                    <a:pt x="4780" y="4398"/>
                  </a:lnTo>
                  <a:lnTo>
                    <a:pt x="4879" y="4460"/>
                  </a:lnTo>
                  <a:lnTo>
                    <a:pt x="4978" y="4525"/>
                  </a:lnTo>
                  <a:lnTo>
                    <a:pt x="5072" y="4593"/>
                  </a:lnTo>
                  <a:lnTo>
                    <a:pt x="5164" y="4661"/>
                  </a:lnTo>
                  <a:lnTo>
                    <a:pt x="5252" y="4734"/>
                  </a:lnTo>
                  <a:lnTo>
                    <a:pt x="5335" y="4807"/>
                  </a:lnTo>
                  <a:lnTo>
                    <a:pt x="5412" y="4882"/>
                  </a:lnTo>
                  <a:lnTo>
                    <a:pt x="5482" y="4959"/>
                  </a:lnTo>
                  <a:lnTo>
                    <a:pt x="5546" y="5039"/>
                  </a:lnTo>
                  <a:lnTo>
                    <a:pt x="5602" y="5119"/>
                  </a:lnTo>
                  <a:lnTo>
                    <a:pt x="5649" y="5199"/>
                  </a:lnTo>
                  <a:lnTo>
                    <a:pt x="5687" y="5283"/>
                  </a:lnTo>
                  <a:lnTo>
                    <a:pt x="5715" y="5366"/>
                  </a:lnTo>
                  <a:lnTo>
                    <a:pt x="5732" y="5450"/>
                  </a:lnTo>
                  <a:lnTo>
                    <a:pt x="5738" y="5535"/>
                  </a:lnTo>
                  <a:lnTo>
                    <a:pt x="0" y="5535"/>
                  </a:lnTo>
                  <a:lnTo>
                    <a:pt x="5" y="5450"/>
                  </a:lnTo>
                  <a:lnTo>
                    <a:pt x="23" y="5366"/>
                  </a:lnTo>
                  <a:lnTo>
                    <a:pt x="52" y="5283"/>
                  </a:lnTo>
                  <a:lnTo>
                    <a:pt x="89" y="5199"/>
                  </a:lnTo>
                  <a:lnTo>
                    <a:pt x="138" y="5119"/>
                  </a:lnTo>
                  <a:lnTo>
                    <a:pt x="193" y="5039"/>
                  </a:lnTo>
                  <a:lnTo>
                    <a:pt x="256" y="4959"/>
                  </a:lnTo>
                  <a:lnTo>
                    <a:pt x="327" y="4882"/>
                  </a:lnTo>
                  <a:lnTo>
                    <a:pt x="404" y="4807"/>
                  </a:lnTo>
                  <a:lnTo>
                    <a:pt x="486" y="4734"/>
                  </a:lnTo>
                  <a:lnTo>
                    <a:pt x="575" y="4661"/>
                  </a:lnTo>
                  <a:lnTo>
                    <a:pt x="665" y="4593"/>
                  </a:lnTo>
                  <a:lnTo>
                    <a:pt x="761" y="4525"/>
                  </a:lnTo>
                  <a:lnTo>
                    <a:pt x="859" y="4460"/>
                  </a:lnTo>
                  <a:lnTo>
                    <a:pt x="958" y="4398"/>
                  </a:lnTo>
                  <a:lnTo>
                    <a:pt x="1061" y="4338"/>
                  </a:lnTo>
                  <a:lnTo>
                    <a:pt x="1162" y="4283"/>
                  </a:lnTo>
                  <a:lnTo>
                    <a:pt x="1263" y="4229"/>
                  </a:lnTo>
                  <a:lnTo>
                    <a:pt x="1364" y="4180"/>
                  </a:lnTo>
                  <a:lnTo>
                    <a:pt x="1463" y="4133"/>
                  </a:lnTo>
                  <a:lnTo>
                    <a:pt x="1559" y="4089"/>
                  </a:lnTo>
                  <a:lnTo>
                    <a:pt x="1653" y="4049"/>
                  </a:lnTo>
                  <a:lnTo>
                    <a:pt x="1742" y="4014"/>
                  </a:lnTo>
                  <a:lnTo>
                    <a:pt x="1827" y="3981"/>
                  </a:lnTo>
                  <a:lnTo>
                    <a:pt x="1907" y="3953"/>
                  </a:lnTo>
                  <a:lnTo>
                    <a:pt x="1980" y="3931"/>
                  </a:lnTo>
                  <a:lnTo>
                    <a:pt x="2048" y="3912"/>
                  </a:lnTo>
                  <a:lnTo>
                    <a:pt x="2108" y="3896"/>
                  </a:lnTo>
                  <a:lnTo>
                    <a:pt x="2160" y="3887"/>
                  </a:lnTo>
                  <a:lnTo>
                    <a:pt x="2186" y="3877"/>
                  </a:lnTo>
                  <a:lnTo>
                    <a:pt x="2209" y="3859"/>
                  </a:lnTo>
                  <a:lnTo>
                    <a:pt x="2230" y="3835"/>
                  </a:lnTo>
                  <a:lnTo>
                    <a:pt x="2245" y="3805"/>
                  </a:lnTo>
                  <a:lnTo>
                    <a:pt x="2259" y="3770"/>
                  </a:lnTo>
                  <a:lnTo>
                    <a:pt x="2271" y="3732"/>
                  </a:lnTo>
                  <a:lnTo>
                    <a:pt x="2282" y="3692"/>
                  </a:lnTo>
                  <a:lnTo>
                    <a:pt x="2289" y="3652"/>
                  </a:lnTo>
                  <a:lnTo>
                    <a:pt x="2294" y="3614"/>
                  </a:lnTo>
                  <a:lnTo>
                    <a:pt x="2297" y="3577"/>
                  </a:lnTo>
                  <a:lnTo>
                    <a:pt x="2301" y="3544"/>
                  </a:lnTo>
                  <a:lnTo>
                    <a:pt x="2303" y="3516"/>
                  </a:lnTo>
                  <a:lnTo>
                    <a:pt x="2304" y="3493"/>
                  </a:lnTo>
                  <a:lnTo>
                    <a:pt x="2304" y="3479"/>
                  </a:lnTo>
                  <a:lnTo>
                    <a:pt x="2304" y="3474"/>
                  </a:lnTo>
                  <a:lnTo>
                    <a:pt x="2301" y="3471"/>
                  </a:lnTo>
                  <a:lnTo>
                    <a:pt x="2290" y="3462"/>
                  </a:lnTo>
                  <a:lnTo>
                    <a:pt x="2277" y="3445"/>
                  </a:lnTo>
                  <a:lnTo>
                    <a:pt x="2256" y="3422"/>
                  </a:lnTo>
                  <a:lnTo>
                    <a:pt x="2231" y="3394"/>
                  </a:lnTo>
                  <a:lnTo>
                    <a:pt x="2203" y="3359"/>
                  </a:lnTo>
                  <a:lnTo>
                    <a:pt x="2172" y="3321"/>
                  </a:lnTo>
                  <a:lnTo>
                    <a:pt x="2139" y="3276"/>
                  </a:lnTo>
                  <a:lnTo>
                    <a:pt x="2102" y="3227"/>
                  </a:lnTo>
                  <a:lnTo>
                    <a:pt x="2066" y="3171"/>
                  </a:lnTo>
                  <a:lnTo>
                    <a:pt x="2029" y="3114"/>
                  </a:lnTo>
                  <a:lnTo>
                    <a:pt x="1993" y="3049"/>
                  </a:lnTo>
                  <a:lnTo>
                    <a:pt x="1958" y="2983"/>
                  </a:lnTo>
                  <a:lnTo>
                    <a:pt x="1923" y="2912"/>
                  </a:lnTo>
                  <a:lnTo>
                    <a:pt x="1892" y="2837"/>
                  </a:lnTo>
                  <a:lnTo>
                    <a:pt x="1862" y="2760"/>
                  </a:lnTo>
                  <a:lnTo>
                    <a:pt x="1836" y="2678"/>
                  </a:lnTo>
                  <a:lnTo>
                    <a:pt x="1815" y="2594"/>
                  </a:lnTo>
                  <a:lnTo>
                    <a:pt x="1798" y="2509"/>
                  </a:lnTo>
                  <a:lnTo>
                    <a:pt x="1759" y="2504"/>
                  </a:lnTo>
                  <a:lnTo>
                    <a:pt x="1724" y="2490"/>
                  </a:lnTo>
                  <a:lnTo>
                    <a:pt x="1690" y="2469"/>
                  </a:lnTo>
                  <a:lnTo>
                    <a:pt x="1658" y="2439"/>
                  </a:lnTo>
                  <a:lnTo>
                    <a:pt x="1630" y="2405"/>
                  </a:lnTo>
                  <a:lnTo>
                    <a:pt x="1604" y="2363"/>
                  </a:lnTo>
                  <a:lnTo>
                    <a:pt x="1582" y="2317"/>
                  </a:lnTo>
                  <a:lnTo>
                    <a:pt x="1561" y="2269"/>
                  </a:lnTo>
                  <a:lnTo>
                    <a:pt x="1545" y="2215"/>
                  </a:lnTo>
                  <a:lnTo>
                    <a:pt x="1535" y="2161"/>
                  </a:lnTo>
                  <a:lnTo>
                    <a:pt x="1526" y="2105"/>
                  </a:lnTo>
                  <a:lnTo>
                    <a:pt x="1522" y="2049"/>
                  </a:lnTo>
                  <a:lnTo>
                    <a:pt x="1524" y="1992"/>
                  </a:lnTo>
                  <a:lnTo>
                    <a:pt x="1531" y="1938"/>
                  </a:lnTo>
                  <a:lnTo>
                    <a:pt x="1543" y="1885"/>
                  </a:lnTo>
                  <a:lnTo>
                    <a:pt x="1559" y="1835"/>
                  </a:lnTo>
                  <a:lnTo>
                    <a:pt x="1583" y="1790"/>
                  </a:lnTo>
                  <a:lnTo>
                    <a:pt x="1611" y="1748"/>
                  </a:lnTo>
                  <a:lnTo>
                    <a:pt x="1646" y="1713"/>
                  </a:lnTo>
                  <a:lnTo>
                    <a:pt x="1646" y="1692"/>
                  </a:lnTo>
                  <a:lnTo>
                    <a:pt x="1643" y="1668"/>
                  </a:lnTo>
                  <a:lnTo>
                    <a:pt x="1641" y="1638"/>
                  </a:lnTo>
                  <a:lnTo>
                    <a:pt x="1636" y="1605"/>
                  </a:lnTo>
                  <a:lnTo>
                    <a:pt x="1632" y="1566"/>
                  </a:lnTo>
                  <a:lnTo>
                    <a:pt x="1629" y="1525"/>
                  </a:lnTo>
                  <a:lnTo>
                    <a:pt x="1625" y="1479"/>
                  </a:lnTo>
                  <a:lnTo>
                    <a:pt x="1622" y="1431"/>
                  </a:lnTo>
                  <a:lnTo>
                    <a:pt x="1618" y="1380"/>
                  </a:lnTo>
                  <a:lnTo>
                    <a:pt x="1616" y="1326"/>
                  </a:lnTo>
                  <a:lnTo>
                    <a:pt x="1616" y="1269"/>
                  </a:lnTo>
                  <a:lnTo>
                    <a:pt x="1616" y="1211"/>
                  </a:lnTo>
                  <a:lnTo>
                    <a:pt x="1618" y="1152"/>
                  </a:lnTo>
                  <a:lnTo>
                    <a:pt x="1623" y="1091"/>
                  </a:lnTo>
                  <a:lnTo>
                    <a:pt x="1629" y="1028"/>
                  </a:lnTo>
                  <a:lnTo>
                    <a:pt x="1637" y="965"/>
                  </a:lnTo>
                  <a:lnTo>
                    <a:pt x="1648" y="901"/>
                  </a:lnTo>
                  <a:lnTo>
                    <a:pt x="1662" y="838"/>
                  </a:lnTo>
                  <a:lnTo>
                    <a:pt x="1677" y="774"/>
                  </a:lnTo>
                  <a:lnTo>
                    <a:pt x="1698" y="711"/>
                  </a:lnTo>
                  <a:lnTo>
                    <a:pt x="1721" y="648"/>
                  </a:lnTo>
                  <a:lnTo>
                    <a:pt x="1749" y="587"/>
                  </a:lnTo>
                  <a:lnTo>
                    <a:pt x="1778" y="528"/>
                  </a:lnTo>
                  <a:lnTo>
                    <a:pt x="1813" y="471"/>
                  </a:lnTo>
                  <a:lnTo>
                    <a:pt x="1853" y="413"/>
                  </a:lnTo>
                  <a:lnTo>
                    <a:pt x="1897" y="359"/>
                  </a:lnTo>
                  <a:lnTo>
                    <a:pt x="1946" y="309"/>
                  </a:lnTo>
                  <a:lnTo>
                    <a:pt x="2000" y="260"/>
                  </a:lnTo>
                  <a:lnTo>
                    <a:pt x="2059" y="215"/>
                  </a:lnTo>
                  <a:lnTo>
                    <a:pt x="2123" y="173"/>
                  </a:lnTo>
                  <a:lnTo>
                    <a:pt x="2195" y="134"/>
                  </a:lnTo>
                  <a:lnTo>
                    <a:pt x="2271" y="101"/>
                  </a:lnTo>
                  <a:lnTo>
                    <a:pt x="2353" y="72"/>
                  </a:lnTo>
                  <a:lnTo>
                    <a:pt x="2442" y="46"/>
                  </a:lnTo>
                  <a:lnTo>
                    <a:pt x="2540" y="26"/>
                  </a:lnTo>
                  <a:lnTo>
                    <a:pt x="2642" y="12"/>
                  </a:lnTo>
                  <a:lnTo>
                    <a:pt x="2752" y="4"/>
                  </a:lnTo>
                  <a:lnTo>
                    <a:pt x="2869"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358" y="2170"/>
            <a:ext cx="6977574" cy="6853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486277" y="186586"/>
            <a:ext cx="4144083" cy="1323439"/>
          </a:xfrm>
          <a:prstGeom prst="rect">
            <a:avLst/>
          </a:prstGeom>
        </p:spPr>
        <p:txBody>
          <a:bodyPr wrap="none">
            <a:spAutoFit/>
          </a:bodyPr>
          <a:lstStyle/>
          <a:p>
            <a:r>
              <a:rPr lang="zh-TW" altLang="en-US"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完成交易</a:t>
            </a:r>
            <a:endParaRPr lang="en-US" altLang="zh-TW"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r>
              <a:rPr lang="en-US" sz="4000" b="1" cap="all" dirty="0">
                <a:ln w="3175">
                  <a:solidFill>
                    <a:prstClr val="white"/>
                  </a:solidFill>
                </a:ln>
                <a:solidFill>
                  <a:prstClr val="white"/>
                </a:solidFill>
              </a:rPr>
              <a:t>Closing the Sale</a:t>
            </a:r>
          </a:p>
        </p:txBody>
      </p:sp>
      <p:cxnSp>
        <p:nvCxnSpPr>
          <p:cNvPr id="6" name="Straight Connector 5"/>
          <p:cNvCxnSpPr/>
          <p:nvPr/>
        </p:nvCxnSpPr>
        <p:spPr>
          <a:xfrm>
            <a:off x="489531" y="1567543"/>
            <a:ext cx="420914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338908" y="2637407"/>
            <a:ext cx="3587934" cy="4011355"/>
          </a:xfrm>
          <a:prstGeom prst="rect">
            <a:avLst/>
          </a:prstGeom>
        </p:spPr>
        <p:txBody>
          <a:bodyPr wrap="square">
            <a:spAutoFit/>
          </a:bodyPr>
          <a:lstStyle/>
          <a:p>
            <a:pPr marL="285750" lvl="1" indent="-285750">
              <a:lnSpc>
                <a:spcPct val="150000"/>
              </a:lnSpc>
              <a:spcAft>
                <a:spcPts val="600"/>
              </a:spcAft>
              <a:buFont typeface="Courier New" panose="02070309020205020404" pitchFamily="49" charset="0"/>
              <a:buChar char="o"/>
              <a:defRPr/>
            </a:pP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MYS.SHOP.COM </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网站导览</a:t>
            </a:r>
            <a:endPar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lvl="1" indent="-285750">
              <a:lnSpc>
                <a:spcPct val="150000"/>
              </a:lnSpc>
              <a:spcAft>
                <a:spcPts val="600"/>
              </a:spcAft>
              <a:buFont typeface="Courier New" panose="02070309020205020404" pitchFamily="49" charset="0"/>
              <a:buChar char="o"/>
              <a:defRPr/>
            </a:pPr>
            <a:r>
              <a:rPr lang="en-US" sz="1600" dirty="0">
                <a:ln w="3175">
                  <a:solidFill>
                    <a:prstClr val="white"/>
                  </a:solidFill>
                </a:ln>
                <a:solidFill>
                  <a:prstClr val="white"/>
                </a:solidFill>
              </a:rPr>
              <a:t>MYS.SHOP.COM tour </a:t>
            </a:r>
            <a:endPar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lvl="2" indent="-285750">
              <a:lnSpc>
                <a:spcPct val="150000"/>
              </a:lnSpc>
              <a:spcAft>
                <a:spcPts val="600"/>
              </a:spcAft>
              <a:buFont typeface="Courier New" panose="02070309020205020404" pitchFamily="49" charset="0"/>
              <a:buChar char="o"/>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将</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MYS.SHOP.COM </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设为首页</a:t>
            </a:r>
            <a:endPar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lvl="2" indent="-285750">
              <a:lnSpc>
                <a:spcPct val="150000"/>
              </a:lnSpc>
              <a:spcAft>
                <a:spcPts val="600"/>
              </a:spcAft>
              <a:buFont typeface="Courier New" panose="02070309020205020404" pitchFamily="49" charset="0"/>
              <a:buChar char="o"/>
              <a:defRPr/>
            </a:pPr>
            <a:r>
              <a:rPr lang="en-US" sz="1600" dirty="0">
                <a:ln w="3175">
                  <a:solidFill>
                    <a:prstClr val="white"/>
                  </a:solidFill>
                </a:ln>
                <a:solidFill>
                  <a:prstClr val="white"/>
                </a:solidFill>
              </a:rPr>
              <a:t>Set MYS.SHOP.COM as home page</a:t>
            </a:r>
            <a:endPar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lvl="2" indent="-285750">
              <a:lnSpc>
                <a:spcPct val="150000"/>
              </a:lnSpc>
              <a:spcAft>
                <a:spcPts val="600"/>
              </a:spcAft>
              <a:buFont typeface="Courier New" panose="02070309020205020404" pitchFamily="49" charset="0"/>
              <a:buChar char="o"/>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多次销售</a:t>
            </a: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1600" dirty="0">
                <a:ln w="3175">
                  <a:solidFill>
                    <a:prstClr val="white"/>
                  </a:solidFill>
                </a:ln>
                <a:solidFill>
                  <a:prstClr val="white"/>
                </a:solidFill>
              </a:rPr>
              <a:t>Repeat sales</a:t>
            </a:r>
            <a:endPar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lvl="2" indent="-285750">
              <a:lnSpc>
                <a:spcPct val="150000"/>
              </a:lnSpc>
              <a:spcAft>
                <a:spcPts val="600"/>
              </a:spcAft>
              <a:buFont typeface="Courier New" panose="02070309020205020404" pitchFamily="49" charset="0"/>
              <a:buChar char="o"/>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自动</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送</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货</a:t>
            </a: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1600" dirty="0" err="1">
                <a:ln w="3175">
                  <a:solidFill>
                    <a:prstClr val="white"/>
                  </a:solidFill>
                </a:ln>
                <a:solidFill>
                  <a:prstClr val="white"/>
                </a:solidFill>
              </a:rPr>
              <a:t>AutoShip</a:t>
            </a:r>
            <a:endPar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lvl="2" indent="-285750">
              <a:lnSpc>
                <a:spcPct val="150000"/>
              </a:lnSpc>
              <a:spcAft>
                <a:spcPts val="600"/>
              </a:spcAft>
              <a:buFont typeface="Courier New" panose="02070309020205020404" pitchFamily="49" charset="0"/>
              <a:buChar char="o"/>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销售其他产品</a:t>
            </a: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a:p>
            <a:pPr marL="285750" lvl="2" indent="-285750">
              <a:lnSpc>
                <a:spcPct val="150000"/>
              </a:lnSpc>
              <a:spcAft>
                <a:spcPts val="600"/>
              </a:spcAft>
              <a:buFont typeface="Courier New" panose="02070309020205020404" pitchFamily="49" charset="0"/>
              <a:buChar char="o"/>
              <a:defRPr/>
            </a:pPr>
            <a:r>
              <a:rPr lang="en-US" sz="1600" dirty="0">
                <a:ln w="3175">
                  <a:solidFill>
                    <a:prstClr val="white"/>
                  </a:solidFill>
                </a:ln>
                <a:solidFill>
                  <a:prstClr val="white"/>
                </a:solidFill>
              </a:rPr>
              <a:t>Additional product sales</a:t>
            </a:r>
          </a:p>
          <a:p>
            <a:pPr marL="285750" lvl="2" indent="-285750">
              <a:lnSpc>
                <a:spcPct val="150000"/>
              </a:lnSpc>
              <a:spcAft>
                <a:spcPts val="600"/>
              </a:spcAft>
              <a:buFont typeface="Courier New" panose="02070309020205020404" pitchFamily="49" charset="0"/>
              <a:buChar char="o"/>
              <a:defRPr/>
            </a:pPr>
            <a:endPar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5" name="Group 4"/>
          <p:cNvGrpSpPr/>
          <p:nvPr/>
        </p:nvGrpSpPr>
        <p:grpSpPr>
          <a:xfrm>
            <a:off x="486293" y="1714485"/>
            <a:ext cx="3403559" cy="745396"/>
            <a:chOff x="486270" y="2085960"/>
            <a:chExt cx="3403559" cy="745396"/>
          </a:xfrm>
        </p:grpSpPr>
        <p:sp>
          <p:nvSpPr>
            <p:cNvPr id="10" name="Rectangle 9"/>
            <p:cNvSpPr/>
            <p:nvPr/>
          </p:nvSpPr>
          <p:spPr>
            <a:xfrm>
              <a:off x="1359304" y="2123470"/>
              <a:ext cx="2530525" cy="707886"/>
            </a:xfrm>
            <a:prstGeom prst="rect">
              <a:avLst/>
            </a:prstGeom>
          </p:spPr>
          <p:txBody>
            <a:bodyPr wrap="square">
              <a:spAutoFit/>
            </a:bodyPr>
            <a:lstStyle/>
            <a:p>
              <a:pPr>
                <a:spcAft>
                  <a:spcPts val="600"/>
                </a:spcAf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安排跟进计划</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sz="2000" dirty="0">
                  <a:ln w="3175">
                    <a:solidFill>
                      <a:prstClr val="white"/>
                    </a:solidFill>
                  </a:ln>
                  <a:solidFill>
                    <a:prstClr val="white"/>
                  </a:solidFill>
                </a:rPr>
                <a:t>Schedule a follow up</a:t>
              </a:r>
            </a:p>
          </p:txBody>
        </p:sp>
        <p:grpSp>
          <p:nvGrpSpPr>
            <p:cNvPr id="17" name="Group 16"/>
            <p:cNvGrpSpPr/>
            <p:nvPr/>
          </p:nvGrpSpPr>
          <p:grpSpPr>
            <a:xfrm>
              <a:off x="486270" y="2085960"/>
              <a:ext cx="640080" cy="640080"/>
              <a:chOff x="486270" y="2102912"/>
              <a:chExt cx="640080" cy="640080"/>
            </a:xfrm>
          </p:grpSpPr>
          <p:sp>
            <p:nvSpPr>
              <p:cNvPr id="7" name="Oval 6"/>
              <p:cNvSpPr/>
              <p:nvPr/>
            </p:nvSpPr>
            <p:spPr>
              <a:xfrm>
                <a:off x="486270" y="2102912"/>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16" name="Freeform 6"/>
              <p:cNvSpPr>
                <a:spLocks noEditPoints="1"/>
              </p:cNvSpPr>
              <p:nvPr/>
            </p:nvSpPr>
            <p:spPr bwMode="auto">
              <a:xfrm>
                <a:off x="623430" y="2223577"/>
                <a:ext cx="365760" cy="365760"/>
              </a:xfrm>
              <a:custGeom>
                <a:avLst/>
                <a:gdLst>
                  <a:gd name="T0" fmla="*/ 2292 w 3161"/>
                  <a:gd name="T1" fmla="*/ 2231 h 3242"/>
                  <a:gd name="T2" fmla="*/ 1580 w 3161"/>
                  <a:gd name="T3" fmla="*/ 674 h 3242"/>
                  <a:gd name="T4" fmla="*/ 1244 w 3161"/>
                  <a:gd name="T5" fmla="*/ 726 h 3242"/>
                  <a:gd name="T6" fmla="*/ 951 w 3161"/>
                  <a:gd name="T7" fmla="*/ 870 h 3242"/>
                  <a:gd name="T8" fmla="*/ 715 w 3161"/>
                  <a:gd name="T9" fmla="*/ 1092 h 3242"/>
                  <a:gd name="T10" fmla="*/ 553 w 3161"/>
                  <a:gd name="T11" fmla="*/ 1378 h 3242"/>
                  <a:gd name="T12" fmla="*/ 477 w 3161"/>
                  <a:gd name="T13" fmla="*/ 1709 h 3242"/>
                  <a:gd name="T14" fmla="*/ 503 w 3161"/>
                  <a:gd name="T15" fmla="*/ 2057 h 3242"/>
                  <a:gd name="T16" fmla="*/ 624 w 3161"/>
                  <a:gd name="T17" fmla="*/ 2367 h 3242"/>
                  <a:gd name="T18" fmla="*/ 825 w 3161"/>
                  <a:gd name="T19" fmla="*/ 2621 h 3242"/>
                  <a:gd name="T20" fmla="*/ 1091 w 3161"/>
                  <a:gd name="T21" fmla="*/ 2807 h 3242"/>
                  <a:gd name="T22" fmla="*/ 1408 w 3161"/>
                  <a:gd name="T23" fmla="*/ 2907 h 3242"/>
                  <a:gd name="T24" fmla="*/ 1753 w 3161"/>
                  <a:gd name="T25" fmla="*/ 2907 h 3242"/>
                  <a:gd name="T26" fmla="*/ 2070 w 3161"/>
                  <a:gd name="T27" fmla="*/ 2807 h 3242"/>
                  <a:gd name="T28" fmla="*/ 2336 w 3161"/>
                  <a:gd name="T29" fmla="*/ 2621 h 3242"/>
                  <a:gd name="T30" fmla="*/ 2537 w 3161"/>
                  <a:gd name="T31" fmla="*/ 2367 h 3242"/>
                  <a:gd name="T32" fmla="*/ 2658 w 3161"/>
                  <a:gd name="T33" fmla="*/ 2057 h 3242"/>
                  <a:gd name="T34" fmla="*/ 2684 w 3161"/>
                  <a:gd name="T35" fmla="*/ 1709 h 3242"/>
                  <a:gd name="T36" fmla="*/ 2608 w 3161"/>
                  <a:gd name="T37" fmla="*/ 1378 h 3242"/>
                  <a:gd name="T38" fmla="*/ 2446 w 3161"/>
                  <a:gd name="T39" fmla="*/ 1092 h 3242"/>
                  <a:gd name="T40" fmla="*/ 2210 w 3161"/>
                  <a:gd name="T41" fmla="*/ 870 h 3242"/>
                  <a:gd name="T42" fmla="*/ 1917 w 3161"/>
                  <a:gd name="T43" fmla="*/ 726 h 3242"/>
                  <a:gd name="T44" fmla="*/ 1580 w 3161"/>
                  <a:gd name="T45" fmla="*/ 674 h 3242"/>
                  <a:gd name="T46" fmla="*/ 1868 w 3161"/>
                  <a:gd name="T47" fmla="*/ 383 h 3242"/>
                  <a:gd name="T48" fmla="*/ 2219 w 3161"/>
                  <a:gd name="T49" fmla="*/ 506 h 3242"/>
                  <a:gd name="T50" fmla="*/ 2521 w 3161"/>
                  <a:gd name="T51" fmla="*/ 711 h 3242"/>
                  <a:gd name="T52" fmla="*/ 2761 w 3161"/>
                  <a:gd name="T53" fmla="*/ 988 h 3242"/>
                  <a:gd name="T54" fmla="*/ 2924 w 3161"/>
                  <a:gd name="T55" fmla="*/ 1322 h 3242"/>
                  <a:gd name="T56" fmla="*/ 2999 w 3161"/>
                  <a:gd name="T57" fmla="*/ 1698 h 3242"/>
                  <a:gd name="T58" fmla="*/ 2974 w 3161"/>
                  <a:gd name="T59" fmla="*/ 2090 h 3242"/>
                  <a:gd name="T60" fmla="*/ 2853 w 3161"/>
                  <a:gd name="T61" fmla="*/ 2446 h 3242"/>
                  <a:gd name="T62" fmla="*/ 2650 w 3161"/>
                  <a:gd name="T63" fmla="*/ 2753 h 3242"/>
                  <a:gd name="T64" fmla="*/ 2378 w 3161"/>
                  <a:gd name="T65" fmla="*/ 2996 h 3242"/>
                  <a:gd name="T66" fmla="*/ 2049 w 3161"/>
                  <a:gd name="T67" fmla="*/ 3162 h 3242"/>
                  <a:gd name="T68" fmla="*/ 1679 w 3161"/>
                  <a:gd name="T69" fmla="*/ 3238 h 3242"/>
                  <a:gd name="T70" fmla="*/ 1293 w 3161"/>
                  <a:gd name="T71" fmla="*/ 3212 h 3242"/>
                  <a:gd name="T72" fmla="*/ 942 w 3161"/>
                  <a:gd name="T73" fmla="*/ 3090 h 3242"/>
                  <a:gd name="T74" fmla="*/ 640 w 3161"/>
                  <a:gd name="T75" fmla="*/ 2883 h 3242"/>
                  <a:gd name="T76" fmla="*/ 400 w 3161"/>
                  <a:gd name="T77" fmla="*/ 2607 h 3242"/>
                  <a:gd name="T78" fmla="*/ 237 w 3161"/>
                  <a:gd name="T79" fmla="*/ 2274 h 3242"/>
                  <a:gd name="T80" fmla="*/ 162 w 3161"/>
                  <a:gd name="T81" fmla="*/ 1897 h 3242"/>
                  <a:gd name="T82" fmla="*/ 187 w 3161"/>
                  <a:gd name="T83" fmla="*/ 1506 h 3242"/>
                  <a:gd name="T84" fmla="*/ 308 w 3161"/>
                  <a:gd name="T85" fmla="*/ 1149 h 3242"/>
                  <a:gd name="T86" fmla="*/ 511 w 3161"/>
                  <a:gd name="T87" fmla="*/ 842 h 3242"/>
                  <a:gd name="T88" fmla="*/ 783 w 3161"/>
                  <a:gd name="T89" fmla="*/ 599 h 3242"/>
                  <a:gd name="T90" fmla="*/ 1112 w 3161"/>
                  <a:gd name="T91" fmla="*/ 432 h 3242"/>
                  <a:gd name="T92" fmla="*/ 1482 w 3161"/>
                  <a:gd name="T93" fmla="*/ 357 h 3242"/>
                  <a:gd name="T94" fmla="*/ 206 w 3161"/>
                  <a:gd name="T95" fmla="*/ 867 h 3242"/>
                  <a:gd name="T96" fmla="*/ 3161 w 3161"/>
                  <a:gd name="T97" fmla="*/ 626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1" h="3242">
                    <a:moveTo>
                      <a:pt x="1422" y="996"/>
                    </a:moveTo>
                    <a:lnTo>
                      <a:pt x="1659" y="996"/>
                    </a:lnTo>
                    <a:lnTo>
                      <a:pt x="1659" y="1845"/>
                    </a:lnTo>
                    <a:lnTo>
                      <a:pt x="2292" y="2231"/>
                    </a:lnTo>
                    <a:lnTo>
                      <a:pt x="2165" y="2422"/>
                    </a:lnTo>
                    <a:lnTo>
                      <a:pt x="1422" y="1959"/>
                    </a:lnTo>
                    <a:lnTo>
                      <a:pt x="1422" y="996"/>
                    </a:lnTo>
                    <a:close/>
                    <a:moveTo>
                      <a:pt x="1580" y="674"/>
                    </a:moveTo>
                    <a:lnTo>
                      <a:pt x="1493" y="678"/>
                    </a:lnTo>
                    <a:lnTo>
                      <a:pt x="1408" y="687"/>
                    </a:lnTo>
                    <a:lnTo>
                      <a:pt x="1325" y="704"/>
                    </a:lnTo>
                    <a:lnTo>
                      <a:pt x="1244" y="726"/>
                    </a:lnTo>
                    <a:lnTo>
                      <a:pt x="1167" y="754"/>
                    </a:lnTo>
                    <a:lnTo>
                      <a:pt x="1091" y="787"/>
                    </a:lnTo>
                    <a:lnTo>
                      <a:pt x="1019" y="826"/>
                    </a:lnTo>
                    <a:lnTo>
                      <a:pt x="951" y="870"/>
                    </a:lnTo>
                    <a:lnTo>
                      <a:pt x="887" y="919"/>
                    </a:lnTo>
                    <a:lnTo>
                      <a:pt x="825" y="973"/>
                    </a:lnTo>
                    <a:lnTo>
                      <a:pt x="768" y="1031"/>
                    </a:lnTo>
                    <a:lnTo>
                      <a:pt x="715" y="1092"/>
                    </a:lnTo>
                    <a:lnTo>
                      <a:pt x="667" y="1159"/>
                    </a:lnTo>
                    <a:lnTo>
                      <a:pt x="624" y="1228"/>
                    </a:lnTo>
                    <a:lnTo>
                      <a:pt x="585" y="1301"/>
                    </a:lnTo>
                    <a:lnTo>
                      <a:pt x="553" y="1378"/>
                    </a:lnTo>
                    <a:lnTo>
                      <a:pt x="525" y="1456"/>
                    </a:lnTo>
                    <a:lnTo>
                      <a:pt x="503" y="1538"/>
                    </a:lnTo>
                    <a:lnTo>
                      <a:pt x="487" y="1623"/>
                    </a:lnTo>
                    <a:lnTo>
                      <a:pt x="477" y="1709"/>
                    </a:lnTo>
                    <a:lnTo>
                      <a:pt x="474" y="1798"/>
                    </a:lnTo>
                    <a:lnTo>
                      <a:pt x="477" y="1886"/>
                    </a:lnTo>
                    <a:lnTo>
                      <a:pt x="487" y="1973"/>
                    </a:lnTo>
                    <a:lnTo>
                      <a:pt x="503" y="2057"/>
                    </a:lnTo>
                    <a:lnTo>
                      <a:pt x="525" y="2138"/>
                    </a:lnTo>
                    <a:lnTo>
                      <a:pt x="553" y="2218"/>
                    </a:lnTo>
                    <a:lnTo>
                      <a:pt x="585" y="2293"/>
                    </a:lnTo>
                    <a:lnTo>
                      <a:pt x="624" y="2367"/>
                    </a:lnTo>
                    <a:lnTo>
                      <a:pt x="667" y="2435"/>
                    </a:lnTo>
                    <a:lnTo>
                      <a:pt x="715" y="2502"/>
                    </a:lnTo>
                    <a:lnTo>
                      <a:pt x="768" y="2563"/>
                    </a:lnTo>
                    <a:lnTo>
                      <a:pt x="825" y="2621"/>
                    </a:lnTo>
                    <a:lnTo>
                      <a:pt x="887" y="2675"/>
                    </a:lnTo>
                    <a:lnTo>
                      <a:pt x="951" y="2724"/>
                    </a:lnTo>
                    <a:lnTo>
                      <a:pt x="1019" y="2768"/>
                    </a:lnTo>
                    <a:lnTo>
                      <a:pt x="1091" y="2807"/>
                    </a:lnTo>
                    <a:lnTo>
                      <a:pt x="1167" y="2840"/>
                    </a:lnTo>
                    <a:lnTo>
                      <a:pt x="1244" y="2869"/>
                    </a:lnTo>
                    <a:lnTo>
                      <a:pt x="1325" y="2891"/>
                    </a:lnTo>
                    <a:lnTo>
                      <a:pt x="1408" y="2907"/>
                    </a:lnTo>
                    <a:lnTo>
                      <a:pt x="1493" y="2917"/>
                    </a:lnTo>
                    <a:lnTo>
                      <a:pt x="1580" y="2920"/>
                    </a:lnTo>
                    <a:lnTo>
                      <a:pt x="1668" y="2917"/>
                    </a:lnTo>
                    <a:lnTo>
                      <a:pt x="1753" y="2907"/>
                    </a:lnTo>
                    <a:lnTo>
                      <a:pt x="1836" y="2891"/>
                    </a:lnTo>
                    <a:lnTo>
                      <a:pt x="1917" y="2869"/>
                    </a:lnTo>
                    <a:lnTo>
                      <a:pt x="1994" y="2840"/>
                    </a:lnTo>
                    <a:lnTo>
                      <a:pt x="2070" y="2807"/>
                    </a:lnTo>
                    <a:lnTo>
                      <a:pt x="2142" y="2768"/>
                    </a:lnTo>
                    <a:lnTo>
                      <a:pt x="2210" y="2724"/>
                    </a:lnTo>
                    <a:lnTo>
                      <a:pt x="2274" y="2675"/>
                    </a:lnTo>
                    <a:lnTo>
                      <a:pt x="2336" y="2621"/>
                    </a:lnTo>
                    <a:lnTo>
                      <a:pt x="2393" y="2563"/>
                    </a:lnTo>
                    <a:lnTo>
                      <a:pt x="2446" y="2502"/>
                    </a:lnTo>
                    <a:lnTo>
                      <a:pt x="2494" y="2435"/>
                    </a:lnTo>
                    <a:lnTo>
                      <a:pt x="2537" y="2367"/>
                    </a:lnTo>
                    <a:lnTo>
                      <a:pt x="2576" y="2293"/>
                    </a:lnTo>
                    <a:lnTo>
                      <a:pt x="2608" y="2218"/>
                    </a:lnTo>
                    <a:lnTo>
                      <a:pt x="2636" y="2138"/>
                    </a:lnTo>
                    <a:lnTo>
                      <a:pt x="2658" y="2057"/>
                    </a:lnTo>
                    <a:lnTo>
                      <a:pt x="2674" y="1973"/>
                    </a:lnTo>
                    <a:lnTo>
                      <a:pt x="2684" y="1886"/>
                    </a:lnTo>
                    <a:lnTo>
                      <a:pt x="2687" y="1798"/>
                    </a:lnTo>
                    <a:lnTo>
                      <a:pt x="2684" y="1709"/>
                    </a:lnTo>
                    <a:lnTo>
                      <a:pt x="2674" y="1623"/>
                    </a:lnTo>
                    <a:lnTo>
                      <a:pt x="2658" y="1538"/>
                    </a:lnTo>
                    <a:lnTo>
                      <a:pt x="2636" y="1456"/>
                    </a:lnTo>
                    <a:lnTo>
                      <a:pt x="2608" y="1378"/>
                    </a:lnTo>
                    <a:lnTo>
                      <a:pt x="2576" y="1301"/>
                    </a:lnTo>
                    <a:lnTo>
                      <a:pt x="2537" y="1228"/>
                    </a:lnTo>
                    <a:lnTo>
                      <a:pt x="2494" y="1159"/>
                    </a:lnTo>
                    <a:lnTo>
                      <a:pt x="2446" y="1092"/>
                    </a:lnTo>
                    <a:lnTo>
                      <a:pt x="2393" y="1031"/>
                    </a:lnTo>
                    <a:lnTo>
                      <a:pt x="2336" y="973"/>
                    </a:lnTo>
                    <a:lnTo>
                      <a:pt x="2274" y="919"/>
                    </a:lnTo>
                    <a:lnTo>
                      <a:pt x="2210" y="870"/>
                    </a:lnTo>
                    <a:lnTo>
                      <a:pt x="2142" y="826"/>
                    </a:lnTo>
                    <a:lnTo>
                      <a:pt x="2070" y="787"/>
                    </a:lnTo>
                    <a:lnTo>
                      <a:pt x="1994" y="754"/>
                    </a:lnTo>
                    <a:lnTo>
                      <a:pt x="1917" y="726"/>
                    </a:lnTo>
                    <a:lnTo>
                      <a:pt x="1836" y="704"/>
                    </a:lnTo>
                    <a:lnTo>
                      <a:pt x="1753" y="687"/>
                    </a:lnTo>
                    <a:lnTo>
                      <a:pt x="1668" y="678"/>
                    </a:lnTo>
                    <a:lnTo>
                      <a:pt x="1580" y="674"/>
                    </a:lnTo>
                    <a:close/>
                    <a:moveTo>
                      <a:pt x="1580" y="354"/>
                    </a:moveTo>
                    <a:lnTo>
                      <a:pt x="1679" y="357"/>
                    </a:lnTo>
                    <a:lnTo>
                      <a:pt x="1774" y="367"/>
                    </a:lnTo>
                    <a:lnTo>
                      <a:pt x="1868" y="383"/>
                    </a:lnTo>
                    <a:lnTo>
                      <a:pt x="1960" y="405"/>
                    </a:lnTo>
                    <a:lnTo>
                      <a:pt x="2049" y="432"/>
                    </a:lnTo>
                    <a:lnTo>
                      <a:pt x="2136" y="466"/>
                    </a:lnTo>
                    <a:lnTo>
                      <a:pt x="2219" y="506"/>
                    </a:lnTo>
                    <a:lnTo>
                      <a:pt x="2300" y="550"/>
                    </a:lnTo>
                    <a:lnTo>
                      <a:pt x="2378" y="599"/>
                    </a:lnTo>
                    <a:lnTo>
                      <a:pt x="2451" y="653"/>
                    </a:lnTo>
                    <a:lnTo>
                      <a:pt x="2521" y="711"/>
                    </a:lnTo>
                    <a:lnTo>
                      <a:pt x="2588" y="775"/>
                    </a:lnTo>
                    <a:lnTo>
                      <a:pt x="2650" y="842"/>
                    </a:lnTo>
                    <a:lnTo>
                      <a:pt x="2707" y="913"/>
                    </a:lnTo>
                    <a:lnTo>
                      <a:pt x="2761" y="988"/>
                    </a:lnTo>
                    <a:lnTo>
                      <a:pt x="2810" y="1067"/>
                    </a:lnTo>
                    <a:lnTo>
                      <a:pt x="2853" y="1149"/>
                    </a:lnTo>
                    <a:lnTo>
                      <a:pt x="2892" y="1233"/>
                    </a:lnTo>
                    <a:lnTo>
                      <a:pt x="2924" y="1322"/>
                    </a:lnTo>
                    <a:lnTo>
                      <a:pt x="2952" y="1412"/>
                    </a:lnTo>
                    <a:lnTo>
                      <a:pt x="2974" y="1506"/>
                    </a:lnTo>
                    <a:lnTo>
                      <a:pt x="2990" y="1601"/>
                    </a:lnTo>
                    <a:lnTo>
                      <a:pt x="2999" y="1698"/>
                    </a:lnTo>
                    <a:lnTo>
                      <a:pt x="3003" y="1798"/>
                    </a:lnTo>
                    <a:lnTo>
                      <a:pt x="2999" y="1897"/>
                    </a:lnTo>
                    <a:lnTo>
                      <a:pt x="2990" y="1995"/>
                    </a:lnTo>
                    <a:lnTo>
                      <a:pt x="2974" y="2090"/>
                    </a:lnTo>
                    <a:lnTo>
                      <a:pt x="2952" y="2183"/>
                    </a:lnTo>
                    <a:lnTo>
                      <a:pt x="2924" y="2274"/>
                    </a:lnTo>
                    <a:lnTo>
                      <a:pt x="2892" y="2361"/>
                    </a:lnTo>
                    <a:lnTo>
                      <a:pt x="2853" y="2446"/>
                    </a:lnTo>
                    <a:lnTo>
                      <a:pt x="2810" y="2528"/>
                    </a:lnTo>
                    <a:lnTo>
                      <a:pt x="2761" y="2607"/>
                    </a:lnTo>
                    <a:lnTo>
                      <a:pt x="2707" y="2682"/>
                    </a:lnTo>
                    <a:lnTo>
                      <a:pt x="2650" y="2753"/>
                    </a:lnTo>
                    <a:lnTo>
                      <a:pt x="2588" y="2821"/>
                    </a:lnTo>
                    <a:lnTo>
                      <a:pt x="2521" y="2883"/>
                    </a:lnTo>
                    <a:lnTo>
                      <a:pt x="2451" y="2942"/>
                    </a:lnTo>
                    <a:lnTo>
                      <a:pt x="2378" y="2996"/>
                    </a:lnTo>
                    <a:lnTo>
                      <a:pt x="2300" y="3045"/>
                    </a:lnTo>
                    <a:lnTo>
                      <a:pt x="2219" y="3090"/>
                    </a:lnTo>
                    <a:lnTo>
                      <a:pt x="2136" y="3129"/>
                    </a:lnTo>
                    <a:lnTo>
                      <a:pt x="2049" y="3162"/>
                    </a:lnTo>
                    <a:lnTo>
                      <a:pt x="1960" y="3190"/>
                    </a:lnTo>
                    <a:lnTo>
                      <a:pt x="1868" y="3212"/>
                    </a:lnTo>
                    <a:lnTo>
                      <a:pt x="1774" y="3229"/>
                    </a:lnTo>
                    <a:lnTo>
                      <a:pt x="1679" y="3238"/>
                    </a:lnTo>
                    <a:lnTo>
                      <a:pt x="1580" y="3242"/>
                    </a:lnTo>
                    <a:lnTo>
                      <a:pt x="1482" y="3238"/>
                    </a:lnTo>
                    <a:lnTo>
                      <a:pt x="1387" y="3229"/>
                    </a:lnTo>
                    <a:lnTo>
                      <a:pt x="1293" y="3212"/>
                    </a:lnTo>
                    <a:lnTo>
                      <a:pt x="1201" y="3190"/>
                    </a:lnTo>
                    <a:lnTo>
                      <a:pt x="1112" y="3162"/>
                    </a:lnTo>
                    <a:lnTo>
                      <a:pt x="1025" y="3129"/>
                    </a:lnTo>
                    <a:lnTo>
                      <a:pt x="942" y="3090"/>
                    </a:lnTo>
                    <a:lnTo>
                      <a:pt x="861" y="3045"/>
                    </a:lnTo>
                    <a:lnTo>
                      <a:pt x="783" y="2996"/>
                    </a:lnTo>
                    <a:lnTo>
                      <a:pt x="710" y="2942"/>
                    </a:lnTo>
                    <a:lnTo>
                      <a:pt x="640" y="2883"/>
                    </a:lnTo>
                    <a:lnTo>
                      <a:pt x="573" y="2821"/>
                    </a:lnTo>
                    <a:lnTo>
                      <a:pt x="511" y="2753"/>
                    </a:lnTo>
                    <a:lnTo>
                      <a:pt x="454" y="2682"/>
                    </a:lnTo>
                    <a:lnTo>
                      <a:pt x="400" y="2607"/>
                    </a:lnTo>
                    <a:lnTo>
                      <a:pt x="351" y="2528"/>
                    </a:lnTo>
                    <a:lnTo>
                      <a:pt x="308" y="2446"/>
                    </a:lnTo>
                    <a:lnTo>
                      <a:pt x="269" y="2361"/>
                    </a:lnTo>
                    <a:lnTo>
                      <a:pt x="237" y="2274"/>
                    </a:lnTo>
                    <a:lnTo>
                      <a:pt x="209" y="2183"/>
                    </a:lnTo>
                    <a:lnTo>
                      <a:pt x="187" y="2090"/>
                    </a:lnTo>
                    <a:lnTo>
                      <a:pt x="171" y="1995"/>
                    </a:lnTo>
                    <a:lnTo>
                      <a:pt x="162" y="1897"/>
                    </a:lnTo>
                    <a:lnTo>
                      <a:pt x="158" y="1798"/>
                    </a:lnTo>
                    <a:lnTo>
                      <a:pt x="162" y="1698"/>
                    </a:lnTo>
                    <a:lnTo>
                      <a:pt x="171" y="1601"/>
                    </a:lnTo>
                    <a:lnTo>
                      <a:pt x="187" y="1506"/>
                    </a:lnTo>
                    <a:lnTo>
                      <a:pt x="209" y="1412"/>
                    </a:lnTo>
                    <a:lnTo>
                      <a:pt x="237" y="1322"/>
                    </a:lnTo>
                    <a:lnTo>
                      <a:pt x="269" y="1233"/>
                    </a:lnTo>
                    <a:lnTo>
                      <a:pt x="308" y="1149"/>
                    </a:lnTo>
                    <a:lnTo>
                      <a:pt x="351" y="1067"/>
                    </a:lnTo>
                    <a:lnTo>
                      <a:pt x="400" y="988"/>
                    </a:lnTo>
                    <a:lnTo>
                      <a:pt x="454" y="913"/>
                    </a:lnTo>
                    <a:lnTo>
                      <a:pt x="511" y="842"/>
                    </a:lnTo>
                    <a:lnTo>
                      <a:pt x="573" y="775"/>
                    </a:lnTo>
                    <a:lnTo>
                      <a:pt x="640" y="711"/>
                    </a:lnTo>
                    <a:lnTo>
                      <a:pt x="710" y="653"/>
                    </a:lnTo>
                    <a:lnTo>
                      <a:pt x="783" y="599"/>
                    </a:lnTo>
                    <a:lnTo>
                      <a:pt x="861" y="550"/>
                    </a:lnTo>
                    <a:lnTo>
                      <a:pt x="942" y="506"/>
                    </a:lnTo>
                    <a:lnTo>
                      <a:pt x="1025" y="466"/>
                    </a:lnTo>
                    <a:lnTo>
                      <a:pt x="1112" y="432"/>
                    </a:lnTo>
                    <a:lnTo>
                      <a:pt x="1201" y="405"/>
                    </a:lnTo>
                    <a:lnTo>
                      <a:pt x="1293" y="383"/>
                    </a:lnTo>
                    <a:lnTo>
                      <a:pt x="1387" y="367"/>
                    </a:lnTo>
                    <a:lnTo>
                      <a:pt x="1482" y="357"/>
                    </a:lnTo>
                    <a:lnTo>
                      <a:pt x="1580" y="354"/>
                    </a:lnTo>
                    <a:close/>
                    <a:moveTo>
                      <a:pt x="727" y="16"/>
                    </a:moveTo>
                    <a:lnTo>
                      <a:pt x="932" y="257"/>
                    </a:lnTo>
                    <a:lnTo>
                      <a:pt x="206" y="867"/>
                    </a:lnTo>
                    <a:lnTo>
                      <a:pt x="0" y="626"/>
                    </a:lnTo>
                    <a:lnTo>
                      <a:pt x="727" y="16"/>
                    </a:lnTo>
                    <a:close/>
                    <a:moveTo>
                      <a:pt x="2434" y="0"/>
                    </a:moveTo>
                    <a:lnTo>
                      <a:pt x="3161" y="626"/>
                    </a:lnTo>
                    <a:lnTo>
                      <a:pt x="2955" y="867"/>
                    </a:lnTo>
                    <a:lnTo>
                      <a:pt x="2229" y="241"/>
                    </a:lnTo>
                    <a:lnTo>
                      <a:pt x="2434"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pic>
        <p:nvPicPr>
          <p:cNvPr id="13" name="Picture 12" descr="one-on-one-meeting.png"/>
          <p:cNvPicPr>
            <a:picLocks noChangeAspect="1"/>
          </p:cNvPicPr>
          <p:nvPr/>
        </p:nvPicPr>
        <p:blipFill rotWithShape="1">
          <a:blip r:embed="rId2" cstate="print">
            <a:extLst>
              <a:ext uri="{28A0092B-C50C-407E-A947-70E740481C1C}">
                <a14:useLocalDpi xmlns:a14="http://schemas.microsoft.com/office/drawing/2010/main" val="0"/>
              </a:ext>
            </a:extLst>
          </a:blip>
          <a:srcRect l="17644" r="16774"/>
          <a:stretch>
            <a:fillRect/>
          </a:stretch>
        </p:blipFill>
        <p:spPr>
          <a:xfrm>
            <a:off x="5213684" y="0"/>
            <a:ext cx="6978316" cy="68580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951880" y="3261809"/>
            <a:ext cx="6966860" cy="44325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5114" y="2170"/>
            <a:ext cx="6977574" cy="6853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animEffect transition="in" filter="fade">
                                      <p:cBhvr>
                                        <p:cTn id="28" dur="500"/>
                                        <p:tgtEl>
                                          <p:spTgt spid="11">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7" end="7"/>
                                            </p:txEl>
                                          </p:spTgt>
                                        </p:tgtEl>
                                        <p:attrNameLst>
                                          <p:attrName>style.visibility</p:attrName>
                                        </p:attrNameLst>
                                      </p:cBhvr>
                                      <p:to>
                                        <p:strVal val="visible"/>
                                      </p:to>
                                    </p:set>
                                    <p:animEffect transition="in" filter="fade">
                                      <p:cBhvr>
                                        <p:cTn id="34"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p:cNvSpPr/>
          <p:nvPr/>
        </p:nvSpPr>
        <p:spPr>
          <a:xfrm>
            <a:off x="8131745" y="2298718"/>
            <a:ext cx="3844362" cy="1800493"/>
          </a:xfrm>
          <a:prstGeom prst="rect">
            <a:avLst/>
          </a:prstGeom>
        </p:spPr>
        <p:txBody>
          <a:bodyPr wrap="square">
            <a:spAutoFit/>
          </a:bodyPr>
          <a:lstStyle/>
          <a:p>
            <a:pPr marL="228600" lvl="1" indent="-228600" defTabSz="457200">
              <a:spcAft>
                <a:spcPts val="600"/>
              </a:spcAft>
              <a:buFont typeface="Courier New" panose="02070309020205020404" pitchFamily="49" charset="0"/>
              <a:buChar char="o"/>
              <a:defRPr/>
            </a:pPr>
            <a:r>
              <a:rPr lang="zh-TW" altLang="en-US" sz="1600" b="1" dirty="0">
                <a:solidFill>
                  <a:prstClr val="white"/>
                </a:solidFill>
                <a:latin typeface="Microsoft JhengHei" panose="020B0604030504040204" pitchFamily="34" charset="-120"/>
                <a:ea typeface="Microsoft JhengHei" panose="020B0604030504040204" pitchFamily="34" charset="-120"/>
              </a:rPr>
              <a:t>赚回创业成本</a:t>
            </a:r>
            <a:r>
              <a:rPr lang="en-US" altLang="zh-TW" sz="1600" b="1" dirty="0">
                <a:solidFill>
                  <a:prstClr val="white"/>
                </a:solidFill>
                <a:latin typeface="Microsoft JhengHei" panose="020B0604030504040204" pitchFamily="34" charset="-120"/>
                <a:ea typeface="Microsoft JhengHei" panose="020B0604030504040204" pitchFamily="34" charset="-120"/>
              </a:rPr>
              <a:t> </a:t>
            </a:r>
          </a:p>
          <a:p>
            <a:pPr marL="228600" lvl="1" indent="-228600" defTabSz="457200">
              <a:spcAft>
                <a:spcPts val="600"/>
              </a:spcAft>
              <a:buFont typeface="Courier New" panose="02070309020205020404" pitchFamily="49" charset="0"/>
              <a:buChar char="o"/>
              <a:defRPr/>
            </a:pPr>
            <a:r>
              <a:rPr lang="en-US" altLang="zh-TW" sz="1200" b="1" dirty="0">
                <a:solidFill>
                  <a:prstClr val="white"/>
                </a:solidFill>
                <a:latin typeface="Microsoft JhengHei" panose="020B0604030504040204" pitchFamily="34" charset="-120"/>
                <a:ea typeface="Microsoft JhengHei" panose="020B0604030504040204" pitchFamily="34" charset="-120"/>
              </a:rPr>
              <a:t>Replaces start up expenses</a:t>
            </a:r>
            <a:endParaRPr lang="zh-TW" altLang="en-US" sz="1200" b="1" dirty="0">
              <a:solidFill>
                <a:prstClr val="white"/>
              </a:solidFill>
              <a:latin typeface="Microsoft JhengHei" panose="020B0604030504040204" pitchFamily="34" charset="-120"/>
              <a:ea typeface="Microsoft JhengHei" panose="020B0604030504040204" pitchFamily="34" charset="-120"/>
            </a:endParaRPr>
          </a:p>
          <a:p>
            <a:pPr marL="228600" lvl="1" indent="-228600" defTabSz="457200">
              <a:spcAft>
                <a:spcPts val="600"/>
              </a:spcAft>
              <a:buFont typeface="Courier New" panose="02070309020205020404" pitchFamily="49" charset="0"/>
              <a:buChar char="o"/>
              <a:defRPr/>
            </a:pPr>
            <a:r>
              <a:rPr lang="zh-TW" altLang="en-US" sz="1600" b="1" dirty="0">
                <a:solidFill>
                  <a:prstClr val="white"/>
                </a:solidFill>
                <a:latin typeface="Microsoft JhengHei" panose="020B0604030504040204" pitchFamily="34" charset="-120"/>
                <a:ea typeface="Microsoft JhengHei" panose="020B0604030504040204" pitchFamily="34" charset="-120"/>
              </a:rPr>
              <a:t>抵付每月经常开销</a:t>
            </a:r>
            <a:r>
              <a:rPr lang="en-US" altLang="zh-TW" sz="1600" b="1" dirty="0">
                <a:solidFill>
                  <a:prstClr val="white"/>
                </a:solidFill>
                <a:latin typeface="Microsoft JhengHei" panose="020B0604030504040204" pitchFamily="34" charset="-120"/>
                <a:ea typeface="Microsoft JhengHei" panose="020B0604030504040204" pitchFamily="34" charset="-120"/>
              </a:rPr>
              <a:t> </a:t>
            </a:r>
          </a:p>
          <a:p>
            <a:pPr marL="228600" lvl="1" indent="-228600" defTabSz="457200">
              <a:spcAft>
                <a:spcPts val="600"/>
              </a:spcAft>
              <a:buFont typeface="Courier New" panose="02070309020205020404" pitchFamily="49" charset="0"/>
              <a:buChar char="o"/>
              <a:defRPr/>
            </a:pPr>
            <a:r>
              <a:rPr lang="en-US" altLang="zh-TW" sz="1200" b="1" dirty="0">
                <a:solidFill>
                  <a:prstClr val="white"/>
                </a:solidFill>
                <a:latin typeface="Microsoft JhengHei" panose="020B0604030504040204" pitchFamily="34" charset="-120"/>
                <a:ea typeface="Microsoft JhengHei" panose="020B0604030504040204" pitchFamily="34" charset="-120"/>
              </a:rPr>
              <a:t>Covers monthly overhead expenses</a:t>
            </a:r>
            <a:endParaRPr lang="zh-TW" altLang="en-US" sz="1200" b="1" dirty="0">
              <a:solidFill>
                <a:prstClr val="white"/>
              </a:solidFill>
              <a:latin typeface="Microsoft JhengHei" panose="020B0604030504040204" pitchFamily="34" charset="-120"/>
              <a:ea typeface="Microsoft JhengHei" panose="020B0604030504040204" pitchFamily="34" charset="-120"/>
            </a:endParaRPr>
          </a:p>
          <a:p>
            <a:pPr marL="228600" lvl="1" indent="-228600" defTabSz="457200">
              <a:spcAft>
                <a:spcPts val="600"/>
              </a:spcAft>
              <a:buFont typeface="Courier New" panose="02070309020205020404" pitchFamily="49" charset="0"/>
              <a:buChar char="o"/>
              <a:defRPr/>
            </a:pPr>
            <a:r>
              <a:rPr lang="zh-TW" altLang="en-US" sz="1600" b="1" dirty="0">
                <a:solidFill>
                  <a:prstClr val="white"/>
                </a:solidFill>
                <a:latin typeface="Microsoft JhengHei" panose="020B0604030504040204" pitchFamily="34" charset="-120"/>
                <a:ea typeface="Microsoft JhengHei" panose="020B0604030504040204" pitchFamily="34" charset="-120"/>
              </a:rPr>
              <a:t>创造现金流</a:t>
            </a:r>
            <a:r>
              <a:rPr lang="en-US" altLang="zh-TW" b="1" dirty="0">
                <a:solidFill>
                  <a:prstClr val="white"/>
                </a:solidFill>
                <a:latin typeface="Microsoft JhengHei" panose="020B0604030504040204" pitchFamily="34" charset="-120"/>
                <a:ea typeface="Microsoft JhengHei" panose="020B0604030504040204" pitchFamily="34" charset="-120"/>
              </a:rPr>
              <a:t> </a:t>
            </a:r>
          </a:p>
          <a:p>
            <a:pPr marL="228600" lvl="1" indent="-228600" defTabSz="457200">
              <a:spcAft>
                <a:spcPts val="600"/>
              </a:spcAft>
              <a:buFont typeface="Courier New" panose="02070309020205020404" pitchFamily="49" charset="0"/>
              <a:buChar char="o"/>
              <a:defRPr/>
            </a:pPr>
            <a:r>
              <a:rPr lang="en-US" altLang="zh-TW" sz="1200" b="1" dirty="0">
                <a:solidFill>
                  <a:prstClr val="white"/>
                </a:solidFill>
                <a:latin typeface="Microsoft JhengHei" panose="020B0604030504040204" pitchFamily="34" charset="-120"/>
                <a:ea typeface="Microsoft JhengHei" panose="020B0604030504040204" pitchFamily="34" charset="-120"/>
              </a:rPr>
              <a:t>Creates ongoing Business</a:t>
            </a:r>
            <a:endParaRPr lang="zh-TW" altLang="en-US" sz="1200" b="1" dirty="0">
              <a:solidFill>
                <a:prstClr val="white"/>
              </a:solidFill>
              <a:latin typeface="Microsoft JhengHei" panose="020B0604030504040204" pitchFamily="34" charset="-120"/>
              <a:ea typeface="Microsoft JhengHei" panose="020B0604030504040204" pitchFamily="34" charset="-120"/>
            </a:endParaRPr>
          </a:p>
        </p:txBody>
      </p:sp>
      <p:sp>
        <p:nvSpPr>
          <p:cNvPr id="12" name="Rectangle 11"/>
          <p:cNvSpPr/>
          <p:nvPr/>
        </p:nvSpPr>
        <p:spPr>
          <a:xfrm>
            <a:off x="7977190" y="188707"/>
            <a:ext cx="3762102" cy="1446550"/>
          </a:xfrm>
          <a:prstGeom prst="rect">
            <a:avLst/>
          </a:prstGeom>
        </p:spPr>
        <p:txBody>
          <a:bodyPr wrap="square">
            <a:spAutoFit/>
          </a:bodyPr>
          <a:lstStyle/>
          <a:p>
            <a:r>
              <a:rPr lang="zh-TW" altLang="en-US" sz="2800" cap="all" dirty="0">
                <a:ln>
                  <a:solidFill>
                    <a:prstClr val="white"/>
                  </a:solidFill>
                </a:ln>
                <a:solidFill>
                  <a:prstClr val="white"/>
                </a:solidFill>
                <a:latin typeface="Microsoft JhengHei" panose="020B0604030504040204" pitchFamily="34" charset="-120"/>
                <a:ea typeface="Microsoft JhengHei" panose="020B0604030504040204" pitchFamily="34" charset="-120"/>
              </a:rPr>
              <a:t>透过零售建立您的事业</a:t>
            </a:r>
            <a:endParaRPr lang="en-US" altLang="zh-TW" sz="2800" cap="all"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r>
              <a:rPr lang="en-US" sz="3000" cap="all" dirty="0">
                <a:ln>
                  <a:solidFill>
                    <a:prstClr val="white"/>
                  </a:solidFill>
                </a:ln>
                <a:solidFill>
                  <a:prstClr val="white"/>
                </a:solidFill>
              </a:rPr>
              <a:t>Retailing Builds Your Business</a:t>
            </a:r>
          </a:p>
        </p:txBody>
      </p:sp>
      <p:cxnSp>
        <p:nvCxnSpPr>
          <p:cNvPr id="3" name="Straight Connector 2"/>
          <p:cNvCxnSpPr/>
          <p:nvPr/>
        </p:nvCxnSpPr>
        <p:spPr>
          <a:xfrm>
            <a:off x="7977195" y="1679555"/>
            <a:ext cx="3606085" cy="0"/>
          </a:xfrm>
          <a:prstGeom prst="line">
            <a:avLst/>
          </a:prstGeom>
          <a:ln w="3175">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839400" y="1857681"/>
            <a:ext cx="1659845" cy="400110"/>
            <a:chOff x="7839400" y="1857681"/>
            <a:chExt cx="1659845" cy="400110"/>
          </a:xfrm>
        </p:grpSpPr>
        <p:sp>
          <p:nvSpPr>
            <p:cNvPr id="6" name="Rectangle 5"/>
            <p:cNvSpPr/>
            <p:nvPr/>
          </p:nvSpPr>
          <p:spPr>
            <a:xfrm>
              <a:off x="8131738" y="1857681"/>
              <a:ext cx="1367507" cy="400110"/>
            </a:xfrm>
            <a:prstGeom prst="rect">
              <a:avLst/>
            </a:prstGeom>
          </p:spPr>
          <p:txBody>
            <a:bodyPr wrap="none">
              <a:spAutoFit/>
            </a:bodyPr>
            <a:lstStyle/>
            <a:p>
              <a:pPr defTabSz="457200">
                <a:spcAft>
                  <a:spcPts val="600"/>
                </a:spcAf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利润</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Profit</a:t>
              </a:r>
              <a:endPar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4" name="Isosceles Triangle 13"/>
            <p:cNvSpPr/>
            <p:nvPr/>
          </p:nvSpPr>
          <p:spPr>
            <a:xfrm rot="5400000">
              <a:off x="7839400" y="1929394"/>
              <a:ext cx="274320" cy="27432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grpSp>
        <p:nvGrpSpPr>
          <p:cNvPr id="20" name="Group 19"/>
          <p:cNvGrpSpPr/>
          <p:nvPr/>
        </p:nvGrpSpPr>
        <p:grpSpPr>
          <a:xfrm>
            <a:off x="7839423" y="4228394"/>
            <a:ext cx="3899885" cy="661720"/>
            <a:chOff x="7839400" y="4482394"/>
            <a:chExt cx="3899885" cy="661720"/>
          </a:xfrm>
        </p:grpSpPr>
        <p:sp>
          <p:nvSpPr>
            <p:cNvPr id="8" name="Rectangle 7"/>
            <p:cNvSpPr/>
            <p:nvPr/>
          </p:nvSpPr>
          <p:spPr>
            <a:xfrm>
              <a:off x="8131738" y="4482394"/>
              <a:ext cx="3607547" cy="661720"/>
            </a:xfrm>
            <a:prstGeom prst="rect">
              <a:avLst/>
            </a:prstGeom>
          </p:spPr>
          <p:txBody>
            <a:bodyPr wrap="square">
              <a:spAutoFit/>
            </a:bodyPr>
            <a:lstStyle/>
            <a:p>
              <a:pPr defTabSz="457200">
                <a:spcAft>
                  <a:spcPts val="600"/>
                </a:spcAf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创造源源不断的业绩点数</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p>
            <a:p>
              <a:pPr defTabSz="457200">
                <a:spcAft>
                  <a:spcPts val="600"/>
                </a:spcAft>
                <a:defRPr/>
              </a:pPr>
              <a:r>
                <a:rPr 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Generals ongoing Business Volume</a:t>
              </a:r>
            </a:p>
          </p:txBody>
        </p:sp>
        <p:sp>
          <p:nvSpPr>
            <p:cNvPr id="15" name="Isosceles Triangle 14"/>
            <p:cNvSpPr/>
            <p:nvPr/>
          </p:nvSpPr>
          <p:spPr>
            <a:xfrm rot="5400000">
              <a:off x="7839400" y="4554107"/>
              <a:ext cx="274320" cy="27432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grpSp>
        <p:nvGrpSpPr>
          <p:cNvPr id="21" name="Group 20"/>
          <p:cNvGrpSpPr/>
          <p:nvPr/>
        </p:nvGrpSpPr>
        <p:grpSpPr>
          <a:xfrm>
            <a:off x="7839400" y="5062287"/>
            <a:ext cx="3590606" cy="661720"/>
            <a:chOff x="7839400" y="5025199"/>
            <a:chExt cx="3590606" cy="661720"/>
          </a:xfrm>
        </p:grpSpPr>
        <p:sp>
          <p:nvSpPr>
            <p:cNvPr id="9" name="Rectangle 8"/>
            <p:cNvSpPr/>
            <p:nvPr/>
          </p:nvSpPr>
          <p:spPr>
            <a:xfrm>
              <a:off x="8131738" y="5025199"/>
              <a:ext cx="3298268" cy="661720"/>
            </a:xfrm>
            <a:prstGeom prst="rect">
              <a:avLst/>
            </a:prstGeom>
          </p:spPr>
          <p:txBody>
            <a:bodyPr wrap="square">
              <a:spAutoFit/>
            </a:bodyPr>
            <a:lstStyle/>
            <a:p>
              <a:pPr defTabSz="457200">
                <a:spcAft>
                  <a:spcPts val="600"/>
                </a:spcAf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发掘潜在的事业人选</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defTabSz="457200">
                <a:spcAft>
                  <a:spcPts val="600"/>
                </a:spcAft>
                <a:defRPr/>
              </a:pPr>
              <a:r>
                <a:rPr 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Identifies potential business prospects</a:t>
              </a:r>
            </a:p>
          </p:txBody>
        </p:sp>
        <p:sp>
          <p:nvSpPr>
            <p:cNvPr id="16" name="Isosceles Triangle 15"/>
            <p:cNvSpPr/>
            <p:nvPr/>
          </p:nvSpPr>
          <p:spPr>
            <a:xfrm rot="5400000">
              <a:off x="7839400" y="5098929"/>
              <a:ext cx="274320" cy="27432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grpSp>
        <p:nvGrpSpPr>
          <p:cNvPr id="22" name="Group 21"/>
          <p:cNvGrpSpPr/>
          <p:nvPr/>
        </p:nvGrpSpPr>
        <p:grpSpPr>
          <a:xfrm>
            <a:off x="7839400" y="5896180"/>
            <a:ext cx="1502926" cy="661720"/>
            <a:chOff x="7839400" y="5304280"/>
            <a:chExt cx="1502926" cy="661720"/>
          </a:xfrm>
        </p:grpSpPr>
        <p:sp>
          <p:nvSpPr>
            <p:cNvPr id="10" name="Rectangle 9"/>
            <p:cNvSpPr/>
            <p:nvPr/>
          </p:nvSpPr>
          <p:spPr>
            <a:xfrm>
              <a:off x="8131738" y="5304280"/>
              <a:ext cx="1210588" cy="661720"/>
            </a:xfrm>
            <a:prstGeom prst="rect">
              <a:avLst/>
            </a:prstGeom>
          </p:spPr>
          <p:txBody>
            <a:bodyPr wrap="none">
              <a:spAutoFit/>
            </a:bodyPr>
            <a:lstStyle/>
            <a:p>
              <a:pPr defTabSz="457200">
                <a:spcAft>
                  <a:spcPts val="600"/>
                </a:spcAf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建立信心</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p>
            <a:p>
              <a:pPr defTabSz="457200">
                <a:spcAft>
                  <a:spcPts val="600"/>
                </a:spcAft>
                <a:defRPr/>
              </a:pPr>
              <a:r>
                <a:rPr lang="en-US" altLang="zh-TW" sz="1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Builds belief</a:t>
              </a:r>
              <a:endParaRPr lang="en-US" sz="1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7" name="Isosceles Triangle 16"/>
            <p:cNvSpPr/>
            <p:nvPr/>
          </p:nvSpPr>
          <p:spPr>
            <a:xfrm rot="5400000">
              <a:off x="7839400" y="5375993"/>
              <a:ext cx="274320" cy="27432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pic>
        <p:nvPicPr>
          <p:cNvPr id="2" name="Picture 1" descr="digenzymes.png"/>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23" y="0"/>
            <a:ext cx="752920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2" y="2463"/>
            <a:ext cx="6878709" cy="68530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29169" y="3207378"/>
            <a:ext cx="6857999" cy="443251"/>
          </a:xfrm>
          <a:prstGeom prst="rect">
            <a:avLst/>
          </a:prstGeom>
        </p:spPr>
      </p:pic>
      <p:sp>
        <p:nvSpPr>
          <p:cNvPr id="6" name="Rectangle 5"/>
          <p:cNvSpPr/>
          <p:nvPr/>
        </p:nvSpPr>
        <p:spPr>
          <a:xfrm>
            <a:off x="16" y="4012911"/>
            <a:ext cx="5864352" cy="1753964"/>
          </a:xfrm>
          <a:prstGeom prst="rect">
            <a:avLst/>
          </a:prstGeom>
          <a:gradFill flip="none" rotWithShape="1">
            <a:gsLst>
              <a:gs pos="0">
                <a:schemeClr val="tx1">
                  <a:alpha val="0"/>
                </a:schemeClr>
              </a:gs>
              <a:gs pos="100000">
                <a:schemeClr val="accent4">
                  <a:lumMod val="65000"/>
                </a:schemeClr>
              </a:gs>
              <a:gs pos="36000">
                <a:schemeClr val="accent4">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7980"/>
            <a:r>
              <a:rPr lang="zh-TW" alt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了解您的</a:t>
            </a:r>
            <a:r>
              <a:rPr 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a:p>
            <a:pPr marL="347980"/>
            <a:r>
              <a:rPr 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MYS.SHOP.COM</a:t>
            </a:r>
            <a:r>
              <a:rPr lang="zh-TW" alt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网站</a:t>
            </a:r>
            <a:r>
              <a:rPr 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endParaRPr lang="en-US" sz="66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1" name="Rectangle 10"/>
          <p:cNvSpPr/>
          <p:nvPr/>
        </p:nvSpPr>
        <p:spPr>
          <a:xfrm>
            <a:off x="8534783" y="2344142"/>
            <a:ext cx="2011680" cy="478155"/>
          </a:xfrm>
          <a:prstGeom prst="rect">
            <a:avLst/>
          </a:prstGeom>
        </p:spPr>
        <p:txBody>
          <a:bodyPr wrap="none">
            <a:spAutoFit/>
          </a:bodyPr>
          <a:lstStyle/>
          <a:p>
            <a:pPr marL="0" lvl="1">
              <a:lnSpc>
                <a:spcPct val="90000"/>
              </a:lnSpc>
              <a:defRPr/>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使用您的网站</a:t>
            </a:r>
            <a:endPar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grpSp>
        <p:nvGrpSpPr>
          <p:cNvPr id="33" name="Group 32"/>
          <p:cNvGrpSpPr/>
          <p:nvPr/>
        </p:nvGrpSpPr>
        <p:grpSpPr>
          <a:xfrm>
            <a:off x="7547428" y="2190748"/>
            <a:ext cx="731521" cy="731520"/>
            <a:chOff x="7547429" y="3428999"/>
            <a:chExt cx="731520" cy="731520"/>
          </a:xfrm>
        </p:grpSpPr>
        <p:sp>
          <p:nvSpPr>
            <p:cNvPr id="8" name="Oval 7"/>
            <p:cNvSpPr/>
            <p:nvPr/>
          </p:nvSpPr>
          <p:spPr>
            <a:xfrm>
              <a:off x="7547429" y="3428999"/>
              <a:ext cx="731520"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grpSp>
          <p:nvGrpSpPr>
            <p:cNvPr id="21" name="Group 11"/>
            <p:cNvGrpSpPr>
              <a:grpSpLocks noChangeAspect="1"/>
            </p:cNvGrpSpPr>
            <p:nvPr/>
          </p:nvGrpSpPr>
          <p:grpSpPr bwMode="auto">
            <a:xfrm>
              <a:off x="7753408" y="3575880"/>
              <a:ext cx="319563" cy="437758"/>
              <a:chOff x="4570" y="-402"/>
              <a:chExt cx="146" cy="200"/>
            </a:xfrm>
            <a:solidFill>
              <a:schemeClr val="bg1"/>
            </a:solidFill>
          </p:grpSpPr>
          <p:sp>
            <p:nvSpPr>
              <p:cNvPr id="24" name="Freeform 13"/>
              <p:cNvSpPr/>
              <p:nvPr/>
            </p:nvSpPr>
            <p:spPr bwMode="auto">
              <a:xfrm>
                <a:off x="4583" y="-402"/>
                <a:ext cx="82" cy="77"/>
              </a:xfrm>
              <a:custGeom>
                <a:avLst/>
                <a:gdLst>
                  <a:gd name="T0" fmla="*/ 766 w 1396"/>
                  <a:gd name="T1" fmla="*/ 4 h 1242"/>
                  <a:gd name="T2" fmla="*/ 895 w 1396"/>
                  <a:gd name="T3" fmla="*/ 28 h 1242"/>
                  <a:gd name="T4" fmla="*/ 1015 w 1396"/>
                  <a:gd name="T5" fmla="*/ 73 h 1242"/>
                  <a:gd name="T6" fmla="*/ 1121 w 1396"/>
                  <a:gd name="T7" fmla="*/ 138 h 1242"/>
                  <a:gd name="T8" fmla="*/ 1215 w 1396"/>
                  <a:gd name="T9" fmla="*/ 219 h 1242"/>
                  <a:gd name="T10" fmla="*/ 1291 w 1396"/>
                  <a:gd name="T11" fmla="*/ 316 h 1242"/>
                  <a:gd name="T12" fmla="*/ 1348 w 1396"/>
                  <a:gd name="T13" fmla="*/ 425 h 1242"/>
                  <a:gd name="T14" fmla="*/ 1384 w 1396"/>
                  <a:gd name="T15" fmla="*/ 545 h 1242"/>
                  <a:gd name="T16" fmla="*/ 1396 w 1396"/>
                  <a:gd name="T17" fmla="*/ 672 h 1242"/>
                  <a:gd name="T18" fmla="*/ 1386 w 1396"/>
                  <a:gd name="T19" fmla="*/ 794 h 1242"/>
                  <a:gd name="T20" fmla="*/ 1355 w 1396"/>
                  <a:gd name="T21" fmla="*/ 909 h 1242"/>
                  <a:gd name="T22" fmla="*/ 1302 w 1396"/>
                  <a:gd name="T23" fmla="*/ 1016 h 1242"/>
                  <a:gd name="T24" fmla="*/ 1238 w 1396"/>
                  <a:gd name="T25" fmla="*/ 1058 h 1242"/>
                  <a:gd name="T26" fmla="*/ 1181 w 1396"/>
                  <a:gd name="T27" fmla="*/ 1046 h 1242"/>
                  <a:gd name="T28" fmla="*/ 1181 w 1396"/>
                  <a:gd name="T29" fmla="*/ 1008 h 1242"/>
                  <a:gd name="T30" fmla="*/ 1231 w 1396"/>
                  <a:gd name="T31" fmla="*/ 925 h 1242"/>
                  <a:gd name="T32" fmla="*/ 1268 w 1396"/>
                  <a:gd name="T33" fmla="*/ 832 h 1242"/>
                  <a:gd name="T34" fmla="*/ 1288 w 1396"/>
                  <a:gd name="T35" fmla="*/ 734 h 1242"/>
                  <a:gd name="T36" fmla="*/ 1286 w 1396"/>
                  <a:gd name="T37" fmla="*/ 626 h 1242"/>
                  <a:gd name="T38" fmla="*/ 1263 w 1396"/>
                  <a:gd name="T39" fmla="*/ 516 h 1242"/>
                  <a:gd name="T40" fmla="*/ 1218 w 1396"/>
                  <a:gd name="T41" fmla="*/ 414 h 1242"/>
                  <a:gd name="T42" fmla="*/ 1153 w 1396"/>
                  <a:gd name="T43" fmla="*/ 323 h 1242"/>
                  <a:gd name="T44" fmla="*/ 1073 w 1396"/>
                  <a:gd name="T45" fmla="*/ 246 h 1242"/>
                  <a:gd name="T46" fmla="*/ 979 w 1396"/>
                  <a:gd name="T47" fmla="*/ 184 h 1242"/>
                  <a:gd name="T48" fmla="*/ 873 w 1396"/>
                  <a:gd name="T49" fmla="*/ 140 h 1242"/>
                  <a:gd name="T50" fmla="*/ 759 w 1396"/>
                  <a:gd name="T51" fmla="*/ 118 h 1242"/>
                  <a:gd name="T52" fmla="*/ 639 w 1396"/>
                  <a:gd name="T53" fmla="*/ 118 h 1242"/>
                  <a:gd name="T54" fmla="*/ 525 w 1396"/>
                  <a:gd name="T55" fmla="*/ 140 h 1242"/>
                  <a:gd name="T56" fmla="*/ 419 w 1396"/>
                  <a:gd name="T57" fmla="*/ 184 h 1242"/>
                  <a:gd name="T58" fmla="*/ 325 w 1396"/>
                  <a:gd name="T59" fmla="*/ 246 h 1242"/>
                  <a:gd name="T60" fmla="*/ 245 w 1396"/>
                  <a:gd name="T61" fmla="*/ 323 h 1242"/>
                  <a:gd name="T62" fmla="*/ 180 w 1396"/>
                  <a:gd name="T63" fmla="*/ 414 h 1242"/>
                  <a:gd name="T64" fmla="*/ 135 w 1396"/>
                  <a:gd name="T65" fmla="*/ 516 h 1242"/>
                  <a:gd name="T66" fmla="*/ 111 w 1396"/>
                  <a:gd name="T67" fmla="*/ 626 h 1242"/>
                  <a:gd name="T68" fmla="*/ 111 w 1396"/>
                  <a:gd name="T69" fmla="*/ 741 h 1242"/>
                  <a:gd name="T70" fmla="*/ 136 w 1396"/>
                  <a:gd name="T71" fmla="*/ 851 h 1242"/>
                  <a:gd name="T72" fmla="*/ 180 w 1396"/>
                  <a:gd name="T73" fmla="*/ 951 h 1242"/>
                  <a:gd name="T74" fmla="*/ 244 w 1396"/>
                  <a:gd name="T75" fmla="*/ 1041 h 1242"/>
                  <a:gd name="T76" fmla="*/ 323 w 1396"/>
                  <a:gd name="T77" fmla="*/ 1117 h 1242"/>
                  <a:gd name="T78" fmla="*/ 272 w 1396"/>
                  <a:gd name="T79" fmla="*/ 1206 h 1242"/>
                  <a:gd name="T80" fmla="*/ 180 w 1396"/>
                  <a:gd name="T81" fmla="*/ 1122 h 1242"/>
                  <a:gd name="T82" fmla="*/ 105 w 1396"/>
                  <a:gd name="T83" fmla="*/ 1026 h 1242"/>
                  <a:gd name="T84" fmla="*/ 49 w 1396"/>
                  <a:gd name="T85" fmla="*/ 918 h 1242"/>
                  <a:gd name="T86" fmla="*/ 13 w 1396"/>
                  <a:gd name="T87" fmla="*/ 799 h 1242"/>
                  <a:gd name="T88" fmla="*/ 0 w 1396"/>
                  <a:gd name="T89" fmla="*/ 672 h 1242"/>
                  <a:gd name="T90" fmla="*/ 13 w 1396"/>
                  <a:gd name="T91" fmla="*/ 545 h 1242"/>
                  <a:gd name="T92" fmla="*/ 49 w 1396"/>
                  <a:gd name="T93" fmla="*/ 425 h 1242"/>
                  <a:gd name="T94" fmla="*/ 107 w 1396"/>
                  <a:gd name="T95" fmla="*/ 316 h 1242"/>
                  <a:gd name="T96" fmla="*/ 183 w 1396"/>
                  <a:gd name="T97" fmla="*/ 219 h 1242"/>
                  <a:gd name="T98" fmla="*/ 276 w 1396"/>
                  <a:gd name="T99" fmla="*/ 138 h 1242"/>
                  <a:gd name="T100" fmla="*/ 383 w 1396"/>
                  <a:gd name="T101" fmla="*/ 73 h 1242"/>
                  <a:gd name="T102" fmla="*/ 503 w 1396"/>
                  <a:gd name="T103" fmla="*/ 28 h 1242"/>
                  <a:gd name="T104" fmla="*/ 632 w 1396"/>
                  <a:gd name="T105" fmla="*/ 4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96" h="1242">
                    <a:moveTo>
                      <a:pt x="698" y="0"/>
                    </a:moveTo>
                    <a:lnTo>
                      <a:pt x="766" y="4"/>
                    </a:lnTo>
                    <a:lnTo>
                      <a:pt x="832" y="13"/>
                    </a:lnTo>
                    <a:lnTo>
                      <a:pt x="895" y="28"/>
                    </a:lnTo>
                    <a:lnTo>
                      <a:pt x="956" y="47"/>
                    </a:lnTo>
                    <a:lnTo>
                      <a:pt x="1015" y="73"/>
                    </a:lnTo>
                    <a:lnTo>
                      <a:pt x="1070" y="103"/>
                    </a:lnTo>
                    <a:lnTo>
                      <a:pt x="1121" y="138"/>
                    </a:lnTo>
                    <a:lnTo>
                      <a:pt x="1170" y="177"/>
                    </a:lnTo>
                    <a:lnTo>
                      <a:pt x="1215" y="219"/>
                    </a:lnTo>
                    <a:lnTo>
                      <a:pt x="1255" y="266"/>
                    </a:lnTo>
                    <a:lnTo>
                      <a:pt x="1291" y="316"/>
                    </a:lnTo>
                    <a:lnTo>
                      <a:pt x="1322" y="369"/>
                    </a:lnTo>
                    <a:lnTo>
                      <a:pt x="1348" y="425"/>
                    </a:lnTo>
                    <a:lnTo>
                      <a:pt x="1369" y="484"/>
                    </a:lnTo>
                    <a:lnTo>
                      <a:pt x="1384" y="545"/>
                    </a:lnTo>
                    <a:lnTo>
                      <a:pt x="1393" y="608"/>
                    </a:lnTo>
                    <a:lnTo>
                      <a:pt x="1396" y="672"/>
                    </a:lnTo>
                    <a:lnTo>
                      <a:pt x="1394" y="735"/>
                    </a:lnTo>
                    <a:lnTo>
                      <a:pt x="1386" y="794"/>
                    </a:lnTo>
                    <a:lnTo>
                      <a:pt x="1373" y="853"/>
                    </a:lnTo>
                    <a:lnTo>
                      <a:pt x="1355" y="909"/>
                    </a:lnTo>
                    <a:lnTo>
                      <a:pt x="1331" y="964"/>
                    </a:lnTo>
                    <a:lnTo>
                      <a:pt x="1302" y="1016"/>
                    </a:lnTo>
                    <a:lnTo>
                      <a:pt x="1268" y="1065"/>
                    </a:lnTo>
                    <a:lnTo>
                      <a:pt x="1238" y="1058"/>
                    </a:lnTo>
                    <a:lnTo>
                      <a:pt x="1209" y="1051"/>
                    </a:lnTo>
                    <a:lnTo>
                      <a:pt x="1181" y="1046"/>
                    </a:lnTo>
                    <a:lnTo>
                      <a:pt x="1150" y="1045"/>
                    </a:lnTo>
                    <a:lnTo>
                      <a:pt x="1181" y="1008"/>
                    </a:lnTo>
                    <a:lnTo>
                      <a:pt x="1208" y="968"/>
                    </a:lnTo>
                    <a:lnTo>
                      <a:pt x="1231" y="925"/>
                    </a:lnTo>
                    <a:lnTo>
                      <a:pt x="1252" y="879"/>
                    </a:lnTo>
                    <a:lnTo>
                      <a:pt x="1268" y="832"/>
                    </a:lnTo>
                    <a:lnTo>
                      <a:pt x="1280" y="783"/>
                    </a:lnTo>
                    <a:lnTo>
                      <a:pt x="1288" y="734"/>
                    </a:lnTo>
                    <a:lnTo>
                      <a:pt x="1290" y="684"/>
                    </a:lnTo>
                    <a:lnTo>
                      <a:pt x="1286" y="626"/>
                    </a:lnTo>
                    <a:lnTo>
                      <a:pt x="1278" y="570"/>
                    </a:lnTo>
                    <a:lnTo>
                      <a:pt x="1263" y="516"/>
                    </a:lnTo>
                    <a:lnTo>
                      <a:pt x="1243" y="464"/>
                    </a:lnTo>
                    <a:lnTo>
                      <a:pt x="1218" y="414"/>
                    </a:lnTo>
                    <a:lnTo>
                      <a:pt x="1188" y="367"/>
                    </a:lnTo>
                    <a:lnTo>
                      <a:pt x="1153" y="323"/>
                    </a:lnTo>
                    <a:lnTo>
                      <a:pt x="1115" y="282"/>
                    </a:lnTo>
                    <a:lnTo>
                      <a:pt x="1073" y="246"/>
                    </a:lnTo>
                    <a:lnTo>
                      <a:pt x="1027" y="212"/>
                    </a:lnTo>
                    <a:lnTo>
                      <a:pt x="979" y="184"/>
                    </a:lnTo>
                    <a:lnTo>
                      <a:pt x="927" y="159"/>
                    </a:lnTo>
                    <a:lnTo>
                      <a:pt x="873" y="140"/>
                    </a:lnTo>
                    <a:lnTo>
                      <a:pt x="817" y="126"/>
                    </a:lnTo>
                    <a:lnTo>
                      <a:pt x="759" y="118"/>
                    </a:lnTo>
                    <a:lnTo>
                      <a:pt x="698" y="114"/>
                    </a:lnTo>
                    <a:lnTo>
                      <a:pt x="639" y="118"/>
                    </a:lnTo>
                    <a:lnTo>
                      <a:pt x="581" y="126"/>
                    </a:lnTo>
                    <a:lnTo>
                      <a:pt x="525" y="140"/>
                    </a:lnTo>
                    <a:lnTo>
                      <a:pt x="471" y="159"/>
                    </a:lnTo>
                    <a:lnTo>
                      <a:pt x="419" y="184"/>
                    </a:lnTo>
                    <a:lnTo>
                      <a:pt x="371" y="212"/>
                    </a:lnTo>
                    <a:lnTo>
                      <a:pt x="325" y="246"/>
                    </a:lnTo>
                    <a:lnTo>
                      <a:pt x="283" y="282"/>
                    </a:lnTo>
                    <a:lnTo>
                      <a:pt x="245" y="323"/>
                    </a:lnTo>
                    <a:lnTo>
                      <a:pt x="210" y="367"/>
                    </a:lnTo>
                    <a:lnTo>
                      <a:pt x="180" y="414"/>
                    </a:lnTo>
                    <a:lnTo>
                      <a:pt x="155" y="464"/>
                    </a:lnTo>
                    <a:lnTo>
                      <a:pt x="135" y="516"/>
                    </a:lnTo>
                    <a:lnTo>
                      <a:pt x="121" y="570"/>
                    </a:lnTo>
                    <a:lnTo>
                      <a:pt x="111" y="626"/>
                    </a:lnTo>
                    <a:lnTo>
                      <a:pt x="108" y="684"/>
                    </a:lnTo>
                    <a:lnTo>
                      <a:pt x="111" y="741"/>
                    </a:lnTo>
                    <a:lnTo>
                      <a:pt x="121" y="797"/>
                    </a:lnTo>
                    <a:lnTo>
                      <a:pt x="136" y="851"/>
                    </a:lnTo>
                    <a:lnTo>
                      <a:pt x="156" y="903"/>
                    </a:lnTo>
                    <a:lnTo>
                      <a:pt x="180" y="951"/>
                    </a:lnTo>
                    <a:lnTo>
                      <a:pt x="210" y="998"/>
                    </a:lnTo>
                    <a:lnTo>
                      <a:pt x="244" y="1041"/>
                    </a:lnTo>
                    <a:lnTo>
                      <a:pt x="282" y="1081"/>
                    </a:lnTo>
                    <a:lnTo>
                      <a:pt x="323" y="1117"/>
                    </a:lnTo>
                    <a:lnTo>
                      <a:pt x="323" y="1242"/>
                    </a:lnTo>
                    <a:lnTo>
                      <a:pt x="272" y="1206"/>
                    </a:lnTo>
                    <a:lnTo>
                      <a:pt x="225" y="1166"/>
                    </a:lnTo>
                    <a:lnTo>
                      <a:pt x="180" y="1122"/>
                    </a:lnTo>
                    <a:lnTo>
                      <a:pt x="141" y="1076"/>
                    </a:lnTo>
                    <a:lnTo>
                      <a:pt x="105" y="1026"/>
                    </a:lnTo>
                    <a:lnTo>
                      <a:pt x="74" y="973"/>
                    </a:lnTo>
                    <a:lnTo>
                      <a:pt x="49" y="918"/>
                    </a:lnTo>
                    <a:lnTo>
                      <a:pt x="28" y="860"/>
                    </a:lnTo>
                    <a:lnTo>
                      <a:pt x="13" y="799"/>
                    </a:lnTo>
                    <a:lnTo>
                      <a:pt x="4" y="737"/>
                    </a:lnTo>
                    <a:lnTo>
                      <a:pt x="0" y="672"/>
                    </a:lnTo>
                    <a:lnTo>
                      <a:pt x="4" y="608"/>
                    </a:lnTo>
                    <a:lnTo>
                      <a:pt x="13" y="545"/>
                    </a:lnTo>
                    <a:lnTo>
                      <a:pt x="29" y="484"/>
                    </a:lnTo>
                    <a:lnTo>
                      <a:pt x="49" y="425"/>
                    </a:lnTo>
                    <a:lnTo>
                      <a:pt x="75" y="369"/>
                    </a:lnTo>
                    <a:lnTo>
                      <a:pt x="107" y="316"/>
                    </a:lnTo>
                    <a:lnTo>
                      <a:pt x="143" y="266"/>
                    </a:lnTo>
                    <a:lnTo>
                      <a:pt x="183" y="219"/>
                    </a:lnTo>
                    <a:lnTo>
                      <a:pt x="228" y="177"/>
                    </a:lnTo>
                    <a:lnTo>
                      <a:pt x="276" y="138"/>
                    </a:lnTo>
                    <a:lnTo>
                      <a:pt x="328" y="103"/>
                    </a:lnTo>
                    <a:lnTo>
                      <a:pt x="383" y="73"/>
                    </a:lnTo>
                    <a:lnTo>
                      <a:pt x="441" y="47"/>
                    </a:lnTo>
                    <a:lnTo>
                      <a:pt x="503" y="28"/>
                    </a:lnTo>
                    <a:lnTo>
                      <a:pt x="566" y="13"/>
                    </a:lnTo>
                    <a:lnTo>
                      <a:pt x="632" y="4"/>
                    </a:lnTo>
                    <a:lnTo>
                      <a:pt x="698"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5" name="Freeform 14"/>
              <p:cNvSpPr/>
              <p:nvPr/>
            </p:nvSpPr>
            <p:spPr bwMode="auto">
              <a:xfrm>
                <a:off x="4596" y="-389"/>
                <a:ext cx="57" cy="47"/>
              </a:xfrm>
              <a:custGeom>
                <a:avLst/>
                <a:gdLst>
                  <a:gd name="T0" fmla="*/ 540 w 966"/>
                  <a:gd name="T1" fmla="*/ 3 h 755"/>
                  <a:gd name="T2" fmla="*/ 646 w 966"/>
                  <a:gd name="T3" fmla="*/ 27 h 755"/>
                  <a:gd name="T4" fmla="*/ 743 w 966"/>
                  <a:gd name="T5" fmla="*/ 71 h 755"/>
                  <a:gd name="T6" fmla="*/ 825 w 966"/>
                  <a:gd name="T7" fmla="*/ 136 h 755"/>
                  <a:gd name="T8" fmla="*/ 892 w 966"/>
                  <a:gd name="T9" fmla="*/ 215 h 755"/>
                  <a:gd name="T10" fmla="*/ 938 w 966"/>
                  <a:gd name="T11" fmla="*/ 308 h 755"/>
                  <a:gd name="T12" fmla="*/ 963 w 966"/>
                  <a:gd name="T13" fmla="*/ 410 h 755"/>
                  <a:gd name="T14" fmla="*/ 964 w 966"/>
                  <a:gd name="T15" fmla="*/ 512 h 755"/>
                  <a:gd name="T16" fmla="*/ 945 w 966"/>
                  <a:gd name="T17" fmla="*/ 604 h 755"/>
                  <a:gd name="T18" fmla="*/ 909 w 966"/>
                  <a:gd name="T19" fmla="*/ 685 h 755"/>
                  <a:gd name="T20" fmla="*/ 859 w 966"/>
                  <a:gd name="T21" fmla="*/ 755 h 755"/>
                  <a:gd name="T22" fmla="*/ 856 w 966"/>
                  <a:gd name="T23" fmla="*/ 420 h 755"/>
                  <a:gd name="T24" fmla="*/ 832 w 966"/>
                  <a:gd name="T25" fmla="*/ 335 h 755"/>
                  <a:gd name="T26" fmla="*/ 790 w 966"/>
                  <a:gd name="T27" fmla="*/ 260 h 755"/>
                  <a:gd name="T28" fmla="*/ 731 w 966"/>
                  <a:gd name="T29" fmla="*/ 196 h 755"/>
                  <a:gd name="T30" fmla="*/ 658 w 966"/>
                  <a:gd name="T31" fmla="*/ 146 h 755"/>
                  <a:gd name="T32" fmla="*/ 574 w 966"/>
                  <a:gd name="T33" fmla="*/ 114 h 755"/>
                  <a:gd name="T34" fmla="*/ 482 w 966"/>
                  <a:gd name="T35" fmla="*/ 103 h 755"/>
                  <a:gd name="T36" fmla="*/ 391 w 966"/>
                  <a:gd name="T37" fmla="*/ 114 h 755"/>
                  <a:gd name="T38" fmla="*/ 308 w 966"/>
                  <a:gd name="T39" fmla="*/ 146 h 755"/>
                  <a:gd name="T40" fmla="*/ 235 w 966"/>
                  <a:gd name="T41" fmla="*/ 196 h 755"/>
                  <a:gd name="T42" fmla="*/ 175 w 966"/>
                  <a:gd name="T43" fmla="*/ 260 h 755"/>
                  <a:gd name="T44" fmla="*/ 132 w 966"/>
                  <a:gd name="T45" fmla="*/ 335 h 755"/>
                  <a:gd name="T46" fmla="*/ 110 w 966"/>
                  <a:gd name="T47" fmla="*/ 420 h 755"/>
                  <a:gd name="T48" fmla="*/ 107 w 966"/>
                  <a:gd name="T49" fmla="*/ 755 h 755"/>
                  <a:gd name="T50" fmla="*/ 57 w 966"/>
                  <a:gd name="T51" fmla="*/ 685 h 755"/>
                  <a:gd name="T52" fmla="*/ 21 w 966"/>
                  <a:gd name="T53" fmla="*/ 604 h 755"/>
                  <a:gd name="T54" fmla="*/ 2 w 966"/>
                  <a:gd name="T55" fmla="*/ 512 h 755"/>
                  <a:gd name="T56" fmla="*/ 3 w 966"/>
                  <a:gd name="T57" fmla="*/ 410 h 755"/>
                  <a:gd name="T58" fmla="*/ 28 w 966"/>
                  <a:gd name="T59" fmla="*/ 308 h 755"/>
                  <a:gd name="T60" fmla="*/ 74 w 966"/>
                  <a:gd name="T61" fmla="*/ 215 h 755"/>
                  <a:gd name="T62" fmla="*/ 141 w 966"/>
                  <a:gd name="T63" fmla="*/ 136 h 755"/>
                  <a:gd name="T64" fmla="*/ 223 w 966"/>
                  <a:gd name="T65" fmla="*/ 71 h 755"/>
                  <a:gd name="T66" fmla="*/ 320 w 966"/>
                  <a:gd name="T67" fmla="*/ 27 h 755"/>
                  <a:gd name="T68" fmla="*/ 426 w 966"/>
                  <a:gd name="T69" fmla="*/ 3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755">
                    <a:moveTo>
                      <a:pt x="482" y="0"/>
                    </a:moveTo>
                    <a:lnTo>
                      <a:pt x="540" y="3"/>
                    </a:lnTo>
                    <a:lnTo>
                      <a:pt x="594" y="12"/>
                    </a:lnTo>
                    <a:lnTo>
                      <a:pt x="646" y="27"/>
                    </a:lnTo>
                    <a:lnTo>
                      <a:pt x="696" y="47"/>
                    </a:lnTo>
                    <a:lnTo>
                      <a:pt x="743" y="71"/>
                    </a:lnTo>
                    <a:lnTo>
                      <a:pt x="786" y="101"/>
                    </a:lnTo>
                    <a:lnTo>
                      <a:pt x="825" y="136"/>
                    </a:lnTo>
                    <a:lnTo>
                      <a:pt x="860" y="173"/>
                    </a:lnTo>
                    <a:lnTo>
                      <a:pt x="892" y="215"/>
                    </a:lnTo>
                    <a:lnTo>
                      <a:pt x="917" y="260"/>
                    </a:lnTo>
                    <a:lnTo>
                      <a:pt x="938" y="308"/>
                    </a:lnTo>
                    <a:lnTo>
                      <a:pt x="953" y="358"/>
                    </a:lnTo>
                    <a:lnTo>
                      <a:pt x="963" y="410"/>
                    </a:lnTo>
                    <a:lnTo>
                      <a:pt x="966" y="464"/>
                    </a:lnTo>
                    <a:lnTo>
                      <a:pt x="964" y="512"/>
                    </a:lnTo>
                    <a:lnTo>
                      <a:pt x="956" y="559"/>
                    </a:lnTo>
                    <a:lnTo>
                      <a:pt x="945" y="604"/>
                    </a:lnTo>
                    <a:lnTo>
                      <a:pt x="928" y="646"/>
                    </a:lnTo>
                    <a:lnTo>
                      <a:pt x="909" y="685"/>
                    </a:lnTo>
                    <a:lnTo>
                      <a:pt x="885" y="721"/>
                    </a:lnTo>
                    <a:lnTo>
                      <a:pt x="859" y="755"/>
                    </a:lnTo>
                    <a:lnTo>
                      <a:pt x="859" y="464"/>
                    </a:lnTo>
                    <a:lnTo>
                      <a:pt x="856" y="420"/>
                    </a:lnTo>
                    <a:lnTo>
                      <a:pt x="847" y="377"/>
                    </a:lnTo>
                    <a:lnTo>
                      <a:pt x="832" y="335"/>
                    </a:lnTo>
                    <a:lnTo>
                      <a:pt x="813" y="296"/>
                    </a:lnTo>
                    <a:lnTo>
                      <a:pt x="790" y="260"/>
                    </a:lnTo>
                    <a:lnTo>
                      <a:pt x="763" y="226"/>
                    </a:lnTo>
                    <a:lnTo>
                      <a:pt x="731" y="196"/>
                    </a:lnTo>
                    <a:lnTo>
                      <a:pt x="696" y="168"/>
                    </a:lnTo>
                    <a:lnTo>
                      <a:pt x="658" y="146"/>
                    </a:lnTo>
                    <a:lnTo>
                      <a:pt x="617" y="127"/>
                    </a:lnTo>
                    <a:lnTo>
                      <a:pt x="574" y="114"/>
                    </a:lnTo>
                    <a:lnTo>
                      <a:pt x="529" y="106"/>
                    </a:lnTo>
                    <a:lnTo>
                      <a:pt x="482" y="103"/>
                    </a:lnTo>
                    <a:lnTo>
                      <a:pt x="436" y="106"/>
                    </a:lnTo>
                    <a:lnTo>
                      <a:pt x="391" y="114"/>
                    </a:lnTo>
                    <a:lnTo>
                      <a:pt x="348" y="127"/>
                    </a:lnTo>
                    <a:lnTo>
                      <a:pt x="308" y="146"/>
                    </a:lnTo>
                    <a:lnTo>
                      <a:pt x="270" y="168"/>
                    </a:lnTo>
                    <a:lnTo>
                      <a:pt x="235" y="196"/>
                    </a:lnTo>
                    <a:lnTo>
                      <a:pt x="203" y="226"/>
                    </a:lnTo>
                    <a:lnTo>
                      <a:pt x="175" y="260"/>
                    </a:lnTo>
                    <a:lnTo>
                      <a:pt x="151" y="296"/>
                    </a:lnTo>
                    <a:lnTo>
                      <a:pt x="132" y="335"/>
                    </a:lnTo>
                    <a:lnTo>
                      <a:pt x="119" y="377"/>
                    </a:lnTo>
                    <a:lnTo>
                      <a:pt x="110" y="420"/>
                    </a:lnTo>
                    <a:lnTo>
                      <a:pt x="107" y="464"/>
                    </a:lnTo>
                    <a:lnTo>
                      <a:pt x="107" y="755"/>
                    </a:lnTo>
                    <a:lnTo>
                      <a:pt x="80" y="721"/>
                    </a:lnTo>
                    <a:lnTo>
                      <a:pt x="57" y="685"/>
                    </a:lnTo>
                    <a:lnTo>
                      <a:pt x="38" y="646"/>
                    </a:lnTo>
                    <a:lnTo>
                      <a:pt x="21" y="604"/>
                    </a:lnTo>
                    <a:lnTo>
                      <a:pt x="10" y="559"/>
                    </a:lnTo>
                    <a:lnTo>
                      <a:pt x="2" y="512"/>
                    </a:lnTo>
                    <a:lnTo>
                      <a:pt x="0" y="464"/>
                    </a:lnTo>
                    <a:lnTo>
                      <a:pt x="3" y="410"/>
                    </a:lnTo>
                    <a:lnTo>
                      <a:pt x="13" y="358"/>
                    </a:lnTo>
                    <a:lnTo>
                      <a:pt x="28" y="308"/>
                    </a:lnTo>
                    <a:lnTo>
                      <a:pt x="49" y="260"/>
                    </a:lnTo>
                    <a:lnTo>
                      <a:pt x="74" y="215"/>
                    </a:lnTo>
                    <a:lnTo>
                      <a:pt x="106" y="173"/>
                    </a:lnTo>
                    <a:lnTo>
                      <a:pt x="141" y="136"/>
                    </a:lnTo>
                    <a:lnTo>
                      <a:pt x="180" y="101"/>
                    </a:lnTo>
                    <a:lnTo>
                      <a:pt x="223" y="71"/>
                    </a:lnTo>
                    <a:lnTo>
                      <a:pt x="270" y="47"/>
                    </a:lnTo>
                    <a:lnTo>
                      <a:pt x="320" y="27"/>
                    </a:lnTo>
                    <a:lnTo>
                      <a:pt x="371" y="12"/>
                    </a:lnTo>
                    <a:lnTo>
                      <a:pt x="426" y="3"/>
                    </a:lnTo>
                    <a:lnTo>
                      <a:pt x="482"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sp>
            <p:nvSpPr>
              <p:cNvPr id="26" name="Freeform 15"/>
              <p:cNvSpPr>
                <a:spLocks noEditPoints="1"/>
              </p:cNvSpPr>
              <p:nvPr/>
            </p:nvSpPr>
            <p:spPr bwMode="auto">
              <a:xfrm>
                <a:off x="4570" y="-377"/>
                <a:ext cx="146" cy="175"/>
              </a:xfrm>
              <a:custGeom>
                <a:avLst/>
                <a:gdLst>
                  <a:gd name="T0" fmla="*/ 812 w 2482"/>
                  <a:gd name="T1" fmla="*/ 151 h 2792"/>
                  <a:gd name="T2" fmla="*/ 764 w 2482"/>
                  <a:gd name="T3" fmla="*/ 1427 h 2792"/>
                  <a:gd name="T4" fmla="*/ 586 w 2482"/>
                  <a:gd name="T5" fmla="*/ 1258 h 2792"/>
                  <a:gd name="T6" fmla="*/ 407 w 2482"/>
                  <a:gd name="T7" fmla="*/ 1118 h 2792"/>
                  <a:gd name="T8" fmla="*/ 247 w 2482"/>
                  <a:gd name="T9" fmla="*/ 1041 h 2792"/>
                  <a:gd name="T10" fmla="*/ 130 w 2482"/>
                  <a:gd name="T11" fmla="*/ 1066 h 2792"/>
                  <a:gd name="T12" fmla="*/ 111 w 2482"/>
                  <a:gd name="T13" fmla="*/ 1176 h 2792"/>
                  <a:gd name="T14" fmla="*/ 200 w 2482"/>
                  <a:gd name="T15" fmla="*/ 1358 h 2792"/>
                  <a:gd name="T16" fmla="*/ 378 w 2482"/>
                  <a:gd name="T17" fmla="*/ 1628 h 2792"/>
                  <a:gd name="T18" fmla="*/ 621 w 2482"/>
                  <a:gd name="T19" fmla="*/ 1994 h 2792"/>
                  <a:gd name="T20" fmla="*/ 839 w 2482"/>
                  <a:gd name="T21" fmla="*/ 2321 h 2792"/>
                  <a:gd name="T22" fmla="*/ 1046 w 2482"/>
                  <a:gd name="T23" fmla="*/ 2526 h 2792"/>
                  <a:gd name="T24" fmla="*/ 1308 w 2482"/>
                  <a:gd name="T25" fmla="*/ 2654 h 2792"/>
                  <a:gd name="T26" fmla="*/ 1638 w 2482"/>
                  <a:gd name="T27" fmla="*/ 2686 h 2792"/>
                  <a:gd name="T28" fmla="*/ 1955 w 2482"/>
                  <a:gd name="T29" fmla="*/ 2588 h 2792"/>
                  <a:gd name="T30" fmla="*/ 2202 w 2482"/>
                  <a:gd name="T31" fmla="*/ 2380 h 2792"/>
                  <a:gd name="T32" fmla="*/ 2348 w 2482"/>
                  <a:gd name="T33" fmla="*/ 2100 h 2792"/>
                  <a:gd name="T34" fmla="*/ 2371 w 2482"/>
                  <a:gd name="T35" fmla="*/ 1262 h 2792"/>
                  <a:gd name="T36" fmla="*/ 2275 w 2482"/>
                  <a:gd name="T37" fmla="*/ 1150 h 2792"/>
                  <a:gd name="T38" fmla="*/ 2125 w 2482"/>
                  <a:gd name="T39" fmla="*/ 1165 h 2792"/>
                  <a:gd name="T40" fmla="*/ 2053 w 2482"/>
                  <a:gd name="T41" fmla="*/ 1293 h 2792"/>
                  <a:gd name="T42" fmla="*/ 1932 w 2482"/>
                  <a:gd name="T43" fmla="*/ 1027 h 2792"/>
                  <a:gd name="T44" fmla="*/ 1816 w 2482"/>
                  <a:gd name="T45" fmla="*/ 934 h 2792"/>
                  <a:gd name="T46" fmla="*/ 1671 w 2482"/>
                  <a:gd name="T47" fmla="*/ 977 h 2792"/>
                  <a:gd name="T48" fmla="*/ 1622 w 2482"/>
                  <a:gd name="T49" fmla="*/ 1241 h 2792"/>
                  <a:gd name="T50" fmla="*/ 1487 w 2482"/>
                  <a:gd name="T51" fmla="*/ 897 h 2792"/>
                  <a:gd name="T52" fmla="*/ 1354 w 2482"/>
                  <a:gd name="T53" fmla="*/ 828 h 2792"/>
                  <a:gd name="T54" fmla="*/ 1222 w 2482"/>
                  <a:gd name="T55" fmla="*/ 897 h 2792"/>
                  <a:gd name="T56" fmla="*/ 1086 w 2482"/>
                  <a:gd name="T57" fmla="*/ 1345 h 2792"/>
                  <a:gd name="T58" fmla="*/ 1038 w 2482"/>
                  <a:gd name="T59" fmla="*/ 151 h 2792"/>
                  <a:gd name="T60" fmla="*/ 924 w 2482"/>
                  <a:gd name="T61" fmla="*/ 0 h 2792"/>
                  <a:gd name="T62" fmla="*/ 1102 w 2482"/>
                  <a:gd name="T63" fmla="*/ 63 h 2792"/>
                  <a:gd name="T64" fmla="*/ 1191 w 2482"/>
                  <a:gd name="T65" fmla="*/ 220 h 2792"/>
                  <a:gd name="T66" fmla="*/ 1282 w 2482"/>
                  <a:gd name="T67" fmla="*/ 734 h 2792"/>
                  <a:gd name="T68" fmla="*/ 1456 w 2482"/>
                  <a:gd name="T69" fmla="*/ 744 h 2792"/>
                  <a:gd name="T70" fmla="*/ 1585 w 2482"/>
                  <a:gd name="T71" fmla="*/ 856 h 2792"/>
                  <a:gd name="T72" fmla="*/ 1745 w 2482"/>
                  <a:gd name="T73" fmla="*/ 831 h 2792"/>
                  <a:gd name="T74" fmla="*/ 1931 w 2482"/>
                  <a:gd name="T75" fmla="*/ 868 h 2792"/>
                  <a:gd name="T76" fmla="*/ 2041 w 2482"/>
                  <a:gd name="T77" fmla="*/ 1011 h 2792"/>
                  <a:gd name="T78" fmla="*/ 2142 w 2482"/>
                  <a:gd name="T79" fmla="*/ 1043 h 2792"/>
                  <a:gd name="T80" fmla="*/ 2328 w 2482"/>
                  <a:gd name="T81" fmla="*/ 1058 h 2792"/>
                  <a:gd name="T82" fmla="*/ 2458 w 2482"/>
                  <a:gd name="T83" fmla="*/ 1183 h 2792"/>
                  <a:gd name="T84" fmla="*/ 2479 w 2482"/>
                  <a:gd name="T85" fmla="*/ 1989 h 2792"/>
                  <a:gd name="T86" fmla="*/ 2370 w 2482"/>
                  <a:gd name="T87" fmla="*/ 2337 h 2792"/>
                  <a:gd name="T88" fmla="*/ 2132 w 2482"/>
                  <a:gd name="T89" fmla="*/ 2605 h 2792"/>
                  <a:gd name="T90" fmla="*/ 1800 w 2482"/>
                  <a:gd name="T91" fmla="*/ 2764 h 2792"/>
                  <a:gd name="T92" fmla="*/ 1448 w 2482"/>
                  <a:gd name="T93" fmla="*/ 2786 h 2792"/>
                  <a:gd name="T94" fmla="*/ 1152 w 2482"/>
                  <a:gd name="T95" fmla="*/ 2705 h 2792"/>
                  <a:gd name="T96" fmla="*/ 876 w 2482"/>
                  <a:gd name="T97" fmla="*/ 2520 h 2792"/>
                  <a:gd name="T98" fmla="*/ 635 w 2482"/>
                  <a:gd name="T99" fmla="*/ 2212 h 2792"/>
                  <a:gd name="T100" fmla="*/ 422 w 2482"/>
                  <a:gd name="T101" fmla="*/ 1871 h 2792"/>
                  <a:gd name="T102" fmla="*/ 220 w 2482"/>
                  <a:gd name="T103" fmla="*/ 1579 h 2792"/>
                  <a:gd name="T104" fmla="*/ 68 w 2482"/>
                  <a:gd name="T105" fmla="*/ 1336 h 2792"/>
                  <a:gd name="T106" fmla="*/ 0 w 2482"/>
                  <a:gd name="T107" fmla="*/ 1140 h 2792"/>
                  <a:gd name="T108" fmla="*/ 55 w 2482"/>
                  <a:gd name="T109" fmla="*/ 993 h 2792"/>
                  <a:gd name="T110" fmla="*/ 207 w 2482"/>
                  <a:gd name="T111" fmla="*/ 935 h 2792"/>
                  <a:gd name="T112" fmla="*/ 388 w 2482"/>
                  <a:gd name="T113" fmla="*/ 987 h 2792"/>
                  <a:gd name="T114" fmla="*/ 580 w 2482"/>
                  <a:gd name="T115" fmla="*/ 1116 h 2792"/>
                  <a:gd name="T116" fmla="*/ 667 w 2482"/>
                  <a:gd name="T117" fmla="*/ 183 h 2792"/>
                  <a:gd name="T118" fmla="*/ 777 w 2482"/>
                  <a:gd name="T119" fmla="*/ 42 h 2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82" h="2792">
                    <a:moveTo>
                      <a:pt x="924" y="104"/>
                    </a:moveTo>
                    <a:lnTo>
                      <a:pt x="893" y="107"/>
                    </a:lnTo>
                    <a:lnTo>
                      <a:pt x="863" y="116"/>
                    </a:lnTo>
                    <a:lnTo>
                      <a:pt x="836" y="131"/>
                    </a:lnTo>
                    <a:lnTo>
                      <a:pt x="812" y="151"/>
                    </a:lnTo>
                    <a:lnTo>
                      <a:pt x="792" y="173"/>
                    </a:lnTo>
                    <a:lnTo>
                      <a:pt x="776" y="199"/>
                    </a:lnTo>
                    <a:lnTo>
                      <a:pt x="767" y="228"/>
                    </a:lnTo>
                    <a:lnTo>
                      <a:pt x="764" y="258"/>
                    </a:lnTo>
                    <a:lnTo>
                      <a:pt x="764" y="1427"/>
                    </a:lnTo>
                    <a:lnTo>
                      <a:pt x="730" y="1393"/>
                    </a:lnTo>
                    <a:lnTo>
                      <a:pt x="695" y="1358"/>
                    </a:lnTo>
                    <a:lnTo>
                      <a:pt x="659" y="1324"/>
                    </a:lnTo>
                    <a:lnTo>
                      <a:pt x="623" y="1291"/>
                    </a:lnTo>
                    <a:lnTo>
                      <a:pt x="586" y="1258"/>
                    </a:lnTo>
                    <a:lnTo>
                      <a:pt x="550" y="1227"/>
                    </a:lnTo>
                    <a:lnTo>
                      <a:pt x="513" y="1197"/>
                    </a:lnTo>
                    <a:lnTo>
                      <a:pt x="477" y="1169"/>
                    </a:lnTo>
                    <a:lnTo>
                      <a:pt x="442" y="1142"/>
                    </a:lnTo>
                    <a:lnTo>
                      <a:pt x="407" y="1118"/>
                    </a:lnTo>
                    <a:lnTo>
                      <a:pt x="372" y="1096"/>
                    </a:lnTo>
                    <a:lnTo>
                      <a:pt x="340" y="1078"/>
                    </a:lnTo>
                    <a:lnTo>
                      <a:pt x="307" y="1063"/>
                    </a:lnTo>
                    <a:lnTo>
                      <a:pt x="276" y="1051"/>
                    </a:lnTo>
                    <a:lnTo>
                      <a:pt x="247" y="1041"/>
                    </a:lnTo>
                    <a:lnTo>
                      <a:pt x="220" y="1037"/>
                    </a:lnTo>
                    <a:lnTo>
                      <a:pt x="195" y="1037"/>
                    </a:lnTo>
                    <a:lnTo>
                      <a:pt x="170" y="1041"/>
                    </a:lnTo>
                    <a:lnTo>
                      <a:pt x="149" y="1051"/>
                    </a:lnTo>
                    <a:lnTo>
                      <a:pt x="130" y="1066"/>
                    </a:lnTo>
                    <a:lnTo>
                      <a:pt x="116" y="1082"/>
                    </a:lnTo>
                    <a:lnTo>
                      <a:pt x="108" y="1102"/>
                    </a:lnTo>
                    <a:lnTo>
                      <a:pt x="105" y="1123"/>
                    </a:lnTo>
                    <a:lnTo>
                      <a:pt x="106" y="1148"/>
                    </a:lnTo>
                    <a:lnTo>
                      <a:pt x="111" y="1176"/>
                    </a:lnTo>
                    <a:lnTo>
                      <a:pt x="121" y="1205"/>
                    </a:lnTo>
                    <a:lnTo>
                      <a:pt x="135" y="1239"/>
                    </a:lnTo>
                    <a:lnTo>
                      <a:pt x="153" y="1276"/>
                    </a:lnTo>
                    <a:lnTo>
                      <a:pt x="175" y="1315"/>
                    </a:lnTo>
                    <a:lnTo>
                      <a:pt x="200" y="1358"/>
                    </a:lnTo>
                    <a:lnTo>
                      <a:pt x="230" y="1405"/>
                    </a:lnTo>
                    <a:lnTo>
                      <a:pt x="262" y="1455"/>
                    </a:lnTo>
                    <a:lnTo>
                      <a:pt x="297" y="1509"/>
                    </a:lnTo>
                    <a:lnTo>
                      <a:pt x="336" y="1566"/>
                    </a:lnTo>
                    <a:lnTo>
                      <a:pt x="378" y="1628"/>
                    </a:lnTo>
                    <a:lnTo>
                      <a:pt x="421" y="1693"/>
                    </a:lnTo>
                    <a:lnTo>
                      <a:pt x="467" y="1761"/>
                    </a:lnTo>
                    <a:lnTo>
                      <a:pt x="517" y="1835"/>
                    </a:lnTo>
                    <a:lnTo>
                      <a:pt x="568" y="1913"/>
                    </a:lnTo>
                    <a:lnTo>
                      <a:pt x="621" y="1994"/>
                    </a:lnTo>
                    <a:lnTo>
                      <a:pt x="676" y="2081"/>
                    </a:lnTo>
                    <a:lnTo>
                      <a:pt x="732" y="2172"/>
                    </a:lnTo>
                    <a:lnTo>
                      <a:pt x="767" y="2224"/>
                    </a:lnTo>
                    <a:lnTo>
                      <a:pt x="802" y="2273"/>
                    </a:lnTo>
                    <a:lnTo>
                      <a:pt x="839" y="2321"/>
                    </a:lnTo>
                    <a:lnTo>
                      <a:pt x="877" y="2367"/>
                    </a:lnTo>
                    <a:lnTo>
                      <a:pt x="917" y="2411"/>
                    </a:lnTo>
                    <a:lnTo>
                      <a:pt x="958" y="2452"/>
                    </a:lnTo>
                    <a:lnTo>
                      <a:pt x="1002" y="2490"/>
                    </a:lnTo>
                    <a:lnTo>
                      <a:pt x="1046" y="2526"/>
                    </a:lnTo>
                    <a:lnTo>
                      <a:pt x="1094" y="2559"/>
                    </a:lnTo>
                    <a:lnTo>
                      <a:pt x="1143" y="2587"/>
                    </a:lnTo>
                    <a:lnTo>
                      <a:pt x="1195" y="2614"/>
                    </a:lnTo>
                    <a:lnTo>
                      <a:pt x="1250" y="2636"/>
                    </a:lnTo>
                    <a:lnTo>
                      <a:pt x="1308" y="2654"/>
                    </a:lnTo>
                    <a:lnTo>
                      <a:pt x="1369" y="2668"/>
                    </a:lnTo>
                    <a:lnTo>
                      <a:pt x="1432" y="2680"/>
                    </a:lnTo>
                    <a:lnTo>
                      <a:pt x="1499" y="2686"/>
                    </a:lnTo>
                    <a:lnTo>
                      <a:pt x="1570" y="2689"/>
                    </a:lnTo>
                    <a:lnTo>
                      <a:pt x="1638" y="2686"/>
                    </a:lnTo>
                    <a:lnTo>
                      <a:pt x="1705" y="2677"/>
                    </a:lnTo>
                    <a:lnTo>
                      <a:pt x="1771" y="2662"/>
                    </a:lnTo>
                    <a:lnTo>
                      <a:pt x="1835" y="2642"/>
                    </a:lnTo>
                    <a:lnTo>
                      <a:pt x="1896" y="2618"/>
                    </a:lnTo>
                    <a:lnTo>
                      <a:pt x="1955" y="2588"/>
                    </a:lnTo>
                    <a:lnTo>
                      <a:pt x="2011" y="2553"/>
                    </a:lnTo>
                    <a:lnTo>
                      <a:pt x="2063" y="2516"/>
                    </a:lnTo>
                    <a:lnTo>
                      <a:pt x="2113" y="2474"/>
                    </a:lnTo>
                    <a:lnTo>
                      <a:pt x="2160" y="2429"/>
                    </a:lnTo>
                    <a:lnTo>
                      <a:pt x="2202" y="2380"/>
                    </a:lnTo>
                    <a:lnTo>
                      <a:pt x="2240" y="2329"/>
                    </a:lnTo>
                    <a:lnTo>
                      <a:pt x="2275" y="2275"/>
                    </a:lnTo>
                    <a:lnTo>
                      <a:pt x="2304" y="2218"/>
                    </a:lnTo>
                    <a:lnTo>
                      <a:pt x="2329" y="2160"/>
                    </a:lnTo>
                    <a:lnTo>
                      <a:pt x="2348" y="2100"/>
                    </a:lnTo>
                    <a:lnTo>
                      <a:pt x="2363" y="2039"/>
                    </a:lnTo>
                    <a:lnTo>
                      <a:pt x="2371" y="1976"/>
                    </a:lnTo>
                    <a:lnTo>
                      <a:pt x="2374" y="1913"/>
                    </a:lnTo>
                    <a:lnTo>
                      <a:pt x="2374" y="1293"/>
                    </a:lnTo>
                    <a:lnTo>
                      <a:pt x="2371" y="1262"/>
                    </a:lnTo>
                    <a:lnTo>
                      <a:pt x="2362" y="1234"/>
                    </a:lnTo>
                    <a:lnTo>
                      <a:pt x="2346" y="1207"/>
                    </a:lnTo>
                    <a:lnTo>
                      <a:pt x="2327" y="1184"/>
                    </a:lnTo>
                    <a:lnTo>
                      <a:pt x="2303" y="1165"/>
                    </a:lnTo>
                    <a:lnTo>
                      <a:pt x="2275" y="1150"/>
                    </a:lnTo>
                    <a:lnTo>
                      <a:pt x="2245" y="1141"/>
                    </a:lnTo>
                    <a:lnTo>
                      <a:pt x="2214" y="1137"/>
                    </a:lnTo>
                    <a:lnTo>
                      <a:pt x="2182" y="1141"/>
                    </a:lnTo>
                    <a:lnTo>
                      <a:pt x="2152" y="1150"/>
                    </a:lnTo>
                    <a:lnTo>
                      <a:pt x="2125" y="1165"/>
                    </a:lnTo>
                    <a:lnTo>
                      <a:pt x="2100" y="1184"/>
                    </a:lnTo>
                    <a:lnTo>
                      <a:pt x="2080" y="1207"/>
                    </a:lnTo>
                    <a:lnTo>
                      <a:pt x="2066" y="1234"/>
                    </a:lnTo>
                    <a:lnTo>
                      <a:pt x="2056" y="1262"/>
                    </a:lnTo>
                    <a:lnTo>
                      <a:pt x="2053" y="1293"/>
                    </a:lnTo>
                    <a:lnTo>
                      <a:pt x="2053" y="1345"/>
                    </a:lnTo>
                    <a:lnTo>
                      <a:pt x="1945" y="1345"/>
                    </a:lnTo>
                    <a:lnTo>
                      <a:pt x="1945" y="1086"/>
                    </a:lnTo>
                    <a:lnTo>
                      <a:pt x="1942" y="1056"/>
                    </a:lnTo>
                    <a:lnTo>
                      <a:pt x="1932" y="1027"/>
                    </a:lnTo>
                    <a:lnTo>
                      <a:pt x="1916" y="1001"/>
                    </a:lnTo>
                    <a:lnTo>
                      <a:pt x="1896" y="977"/>
                    </a:lnTo>
                    <a:lnTo>
                      <a:pt x="1873" y="958"/>
                    </a:lnTo>
                    <a:lnTo>
                      <a:pt x="1846" y="944"/>
                    </a:lnTo>
                    <a:lnTo>
                      <a:pt x="1816" y="934"/>
                    </a:lnTo>
                    <a:lnTo>
                      <a:pt x="1784" y="930"/>
                    </a:lnTo>
                    <a:lnTo>
                      <a:pt x="1753" y="934"/>
                    </a:lnTo>
                    <a:lnTo>
                      <a:pt x="1723" y="944"/>
                    </a:lnTo>
                    <a:lnTo>
                      <a:pt x="1695" y="958"/>
                    </a:lnTo>
                    <a:lnTo>
                      <a:pt x="1671" y="977"/>
                    </a:lnTo>
                    <a:lnTo>
                      <a:pt x="1651" y="1001"/>
                    </a:lnTo>
                    <a:lnTo>
                      <a:pt x="1636" y="1027"/>
                    </a:lnTo>
                    <a:lnTo>
                      <a:pt x="1626" y="1056"/>
                    </a:lnTo>
                    <a:lnTo>
                      <a:pt x="1622" y="1086"/>
                    </a:lnTo>
                    <a:lnTo>
                      <a:pt x="1622" y="1241"/>
                    </a:lnTo>
                    <a:lnTo>
                      <a:pt x="1516" y="1241"/>
                    </a:lnTo>
                    <a:lnTo>
                      <a:pt x="1516" y="982"/>
                    </a:lnTo>
                    <a:lnTo>
                      <a:pt x="1512" y="952"/>
                    </a:lnTo>
                    <a:lnTo>
                      <a:pt x="1503" y="923"/>
                    </a:lnTo>
                    <a:lnTo>
                      <a:pt x="1487" y="897"/>
                    </a:lnTo>
                    <a:lnTo>
                      <a:pt x="1467" y="874"/>
                    </a:lnTo>
                    <a:lnTo>
                      <a:pt x="1443" y="855"/>
                    </a:lnTo>
                    <a:lnTo>
                      <a:pt x="1416" y="840"/>
                    </a:lnTo>
                    <a:lnTo>
                      <a:pt x="1386" y="831"/>
                    </a:lnTo>
                    <a:lnTo>
                      <a:pt x="1354" y="828"/>
                    </a:lnTo>
                    <a:lnTo>
                      <a:pt x="1323" y="831"/>
                    </a:lnTo>
                    <a:lnTo>
                      <a:pt x="1294" y="840"/>
                    </a:lnTo>
                    <a:lnTo>
                      <a:pt x="1266" y="855"/>
                    </a:lnTo>
                    <a:lnTo>
                      <a:pt x="1242" y="874"/>
                    </a:lnTo>
                    <a:lnTo>
                      <a:pt x="1222" y="897"/>
                    </a:lnTo>
                    <a:lnTo>
                      <a:pt x="1207" y="923"/>
                    </a:lnTo>
                    <a:lnTo>
                      <a:pt x="1196" y="952"/>
                    </a:lnTo>
                    <a:lnTo>
                      <a:pt x="1193" y="982"/>
                    </a:lnTo>
                    <a:lnTo>
                      <a:pt x="1193" y="1345"/>
                    </a:lnTo>
                    <a:lnTo>
                      <a:pt x="1086" y="1345"/>
                    </a:lnTo>
                    <a:lnTo>
                      <a:pt x="1086" y="258"/>
                    </a:lnTo>
                    <a:lnTo>
                      <a:pt x="1082" y="228"/>
                    </a:lnTo>
                    <a:lnTo>
                      <a:pt x="1072" y="199"/>
                    </a:lnTo>
                    <a:lnTo>
                      <a:pt x="1058" y="173"/>
                    </a:lnTo>
                    <a:lnTo>
                      <a:pt x="1038" y="151"/>
                    </a:lnTo>
                    <a:lnTo>
                      <a:pt x="1013" y="131"/>
                    </a:lnTo>
                    <a:lnTo>
                      <a:pt x="986" y="116"/>
                    </a:lnTo>
                    <a:lnTo>
                      <a:pt x="956" y="107"/>
                    </a:lnTo>
                    <a:lnTo>
                      <a:pt x="924" y="104"/>
                    </a:lnTo>
                    <a:close/>
                    <a:moveTo>
                      <a:pt x="924" y="0"/>
                    </a:moveTo>
                    <a:lnTo>
                      <a:pt x="965" y="3"/>
                    </a:lnTo>
                    <a:lnTo>
                      <a:pt x="1003" y="11"/>
                    </a:lnTo>
                    <a:lnTo>
                      <a:pt x="1039" y="24"/>
                    </a:lnTo>
                    <a:lnTo>
                      <a:pt x="1072" y="42"/>
                    </a:lnTo>
                    <a:lnTo>
                      <a:pt x="1102" y="63"/>
                    </a:lnTo>
                    <a:lnTo>
                      <a:pt x="1129" y="88"/>
                    </a:lnTo>
                    <a:lnTo>
                      <a:pt x="1151" y="117"/>
                    </a:lnTo>
                    <a:lnTo>
                      <a:pt x="1169" y="148"/>
                    </a:lnTo>
                    <a:lnTo>
                      <a:pt x="1182" y="183"/>
                    </a:lnTo>
                    <a:lnTo>
                      <a:pt x="1191" y="220"/>
                    </a:lnTo>
                    <a:lnTo>
                      <a:pt x="1193" y="258"/>
                    </a:lnTo>
                    <a:lnTo>
                      <a:pt x="1193" y="776"/>
                    </a:lnTo>
                    <a:lnTo>
                      <a:pt x="1221" y="758"/>
                    </a:lnTo>
                    <a:lnTo>
                      <a:pt x="1250" y="744"/>
                    </a:lnTo>
                    <a:lnTo>
                      <a:pt x="1282" y="734"/>
                    </a:lnTo>
                    <a:lnTo>
                      <a:pt x="1317" y="727"/>
                    </a:lnTo>
                    <a:lnTo>
                      <a:pt x="1354" y="724"/>
                    </a:lnTo>
                    <a:lnTo>
                      <a:pt x="1390" y="727"/>
                    </a:lnTo>
                    <a:lnTo>
                      <a:pt x="1424" y="733"/>
                    </a:lnTo>
                    <a:lnTo>
                      <a:pt x="1456" y="744"/>
                    </a:lnTo>
                    <a:lnTo>
                      <a:pt x="1487" y="759"/>
                    </a:lnTo>
                    <a:lnTo>
                      <a:pt x="1516" y="778"/>
                    </a:lnTo>
                    <a:lnTo>
                      <a:pt x="1542" y="801"/>
                    </a:lnTo>
                    <a:lnTo>
                      <a:pt x="1565" y="827"/>
                    </a:lnTo>
                    <a:lnTo>
                      <a:pt x="1585" y="856"/>
                    </a:lnTo>
                    <a:lnTo>
                      <a:pt x="1601" y="890"/>
                    </a:lnTo>
                    <a:lnTo>
                      <a:pt x="1635" y="867"/>
                    </a:lnTo>
                    <a:lnTo>
                      <a:pt x="1670" y="850"/>
                    </a:lnTo>
                    <a:lnTo>
                      <a:pt x="1707" y="838"/>
                    </a:lnTo>
                    <a:lnTo>
                      <a:pt x="1745" y="831"/>
                    </a:lnTo>
                    <a:lnTo>
                      <a:pt x="1784" y="828"/>
                    </a:lnTo>
                    <a:lnTo>
                      <a:pt x="1824" y="831"/>
                    </a:lnTo>
                    <a:lnTo>
                      <a:pt x="1863" y="839"/>
                    </a:lnTo>
                    <a:lnTo>
                      <a:pt x="1898" y="851"/>
                    </a:lnTo>
                    <a:lnTo>
                      <a:pt x="1931" y="868"/>
                    </a:lnTo>
                    <a:lnTo>
                      <a:pt x="1961" y="891"/>
                    </a:lnTo>
                    <a:lnTo>
                      <a:pt x="1987" y="916"/>
                    </a:lnTo>
                    <a:lnTo>
                      <a:pt x="2010" y="945"/>
                    </a:lnTo>
                    <a:lnTo>
                      <a:pt x="2028" y="976"/>
                    </a:lnTo>
                    <a:lnTo>
                      <a:pt x="2041" y="1011"/>
                    </a:lnTo>
                    <a:lnTo>
                      <a:pt x="2050" y="1048"/>
                    </a:lnTo>
                    <a:lnTo>
                      <a:pt x="2053" y="1086"/>
                    </a:lnTo>
                    <a:lnTo>
                      <a:pt x="2079" y="1069"/>
                    </a:lnTo>
                    <a:lnTo>
                      <a:pt x="2109" y="1055"/>
                    </a:lnTo>
                    <a:lnTo>
                      <a:pt x="2142" y="1043"/>
                    </a:lnTo>
                    <a:lnTo>
                      <a:pt x="2177" y="1036"/>
                    </a:lnTo>
                    <a:lnTo>
                      <a:pt x="2214" y="1034"/>
                    </a:lnTo>
                    <a:lnTo>
                      <a:pt x="2254" y="1037"/>
                    </a:lnTo>
                    <a:lnTo>
                      <a:pt x="2292" y="1044"/>
                    </a:lnTo>
                    <a:lnTo>
                      <a:pt x="2328" y="1058"/>
                    </a:lnTo>
                    <a:lnTo>
                      <a:pt x="2361" y="1075"/>
                    </a:lnTo>
                    <a:lnTo>
                      <a:pt x="2390" y="1096"/>
                    </a:lnTo>
                    <a:lnTo>
                      <a:pt x="2417" y="1122"/>
                    </a:lnTo>
                    <a:lnTo>
                      <a:pt x="2439" y="1150"/>
                    </a:lnTo>
                    <a:lnTo>
                      <a:pt x="2458" y="1183"/>
                    </a:lnTo>
                    <a:lnTo>
                      <a:pt x="2471" y="1218"/>
                    </a:lnTo>
                    <a:lnTo>
                      <a:pt x="2479" y="1254"/>
                    </a:lnTo>
                    <a:lnTo>
                      <a:pt x="2482" y="1293"/>
                    </a:lnTo>
                    <a:lnTo>
                      <a:pt x="2482" y="1913"/>
                    </a:lnTo>
                    <a:lnTo>
                      <a:pt x="2479" y="1989"/>
                    </a:lnTo>
                    <a:lnTo>
                      <a:pt x="2469" y="2063"/>
                    </a:lnTo>
                    <a:lnTo>
                      <a:pt x="2453" y="2135"/>
                    </a:lnTo>
                    <a:lnTo>
                      <a:pt x="2430" y="2205"/>
                    </a:lnTo>
                    <a:lnTo>
                      <a:pt x="2403" y="2272"/>
                    </a:lnTo>
                    <a:lnTo>
                      <a:pt x="2370" y="2337"/>
                    </a:lnTo>
                    <a:lnTo>
                      <a:pt x="2331" y="2398"/>
                    </a:lnTo>
                    <a:lnTo>
                      <a:pt x="2289" y="2455"/>
                    </a:lnTo>
                    <a:lnTo>
                      <a:pt x="2240" y="2510"/>
                    </a:lnTo>
                    <a:lnTo>
                      <a:pt x="2188" y="2560"/>
                    </a:lnTo>
                    <a:lnTo>
                      <a:pt x="2132" y="2605"/>
                    </a:lnTo>
                    <a:lnTo>
                      <a:pt x="2072" y="2647"/>
                    </a:lnTo>
                    <a:lnTo>
                      <a:pt x="2008" y="2684"/>
                    </a:lnTo>
                    <a:lnTo>
                      <a:pt x="1942" y="2715"/>
                    </a:lnTo>
                    <a:lnTo>
                      <a:pt x="1872" y="2743"/>
                    </a:lnTo>
                    <a:lnTo>
                      <a:pt x="1800" y="2764"/>
                    </a:lnTo>
                    <a:lnTo>
                      <a:pt x="1725" y="2779"/>
                    </a:lnTo>
                    <a:lnTo>
                      <a:pt x="1648" y="2789"/>
                    </a:lnTo>
                    <a:lnTo>
                      <a:pt x="1570" y="2792"/>
                    </a:lnTo>
                    <a:lnTo>
                      <a:pt x="1508" y="2791"/>
                    </a:lnTo>
                    <a:lnTo>
                      <a:pt x="1448" y="2786"/>
                    </a:lnTo>
                    <a:lnTo>
                      <a:pt x="1388" y="2776"/>
                    </a:lnTo>
                    <a:lnTo>
                      <a:pt x="1328" y="2764"/>
                    </a:lnTo>
                    <a:lnTo>
                      <a:pt x="1268" y="2749"/>
                    </a:lnTo>
                    <a:lnTo>
                      <a:pt x="1210" y="2729"/>
                    </a:lnTo>
                    <a:lnTo>
                      <a:pt x="1152" y="2705"/>
                    </a:lnTo>
                    <a:lnTo>
                      <a:pt x="1094" y="2677"/>
                    </a:lnTo>
                    <a:lnTo>
                      <a:pt x="1038" y="2645"/>
                    </a:lnTo>
                    <a:lnTo>
                      <a:pt x="983" y="2607"/>
                    </a:lnTo>
                    <a:lnTo>
                      <a:pt x="929" y="2567"/>
                    </a:lnTo>
                    <a:lnTo>
                      <a:pt x="876" y="2520"/>
                    </a:lnTo>
                    <a:lnTo>
                      <a:pt x="824" y="2469"/>
                    </a:lnTo>
                    <a:lnTo>
                      <a:pt x="774" y="2413"/>
                    </a:lnTo>
                    <a:lnTo>
                      <a:pt x="726" y="2352"/>
                    </a:lnTo>
                    <a:lnTo>
                      <a:pt x="679" y="2285"/>
                    </a:lnTo>
                    <a:lnTo>
                      <a:pt x="635" y="2212"/>
                    </a:lnTo>
                    <a:lnTo>
                      <a:pt x="593" y="2141"/>
                    </a:lnTo>
                    <a:lnTo>
                      <a:pt x="551" y="2071"/>
                    </a:lnTo>
                    <a:lnTo>
                      <a:pt x="508" y="2003"/>
                    </a:lnTo>
                    <a:lnTo>
                      <a:pt x="464" y="1936"/>
                    </a:lnTo>
                    <a:lnTo>
                      <a:pt x="422" y="1871"/>
                    </a:lnTo>
                    <a:lnTo>
                      <a:pt x="380" y="1809"/>
                    </a:lnTo>
                    <a:lnTo>
                      <a:pt x="337" y="1749"/>
                    </a:lnTo>
                    <a:lnTo>
                      <a:pt x="297" y="1691"/>
                    </a:lnTo>
                    <a:lnTo>
                      <a:pt x="258" y="1634"/>
                    </a:lnTo>
                    <a:lnTo>
                      <a:pt x="220" y="1579"/>
                    </a:lnTo>
                    <a:lnTo>
                      <a:pt x="185" y="1527"/>
                    </a:lnTo>
                    <a:lnTo>
                      <a:pt x="151" y="1476"/>
                    </a:lnTo>
                    <a:lnTo>
                      <a:pt x="121" y="1427"/>
                    </a:lnTo>
                    <a:lnTo>
                      <a:pt x="92" y="1380"/>
                    </a:lnTo>
                    <a:lnTo>
                      <a:pt x="68" y="1336"/>
                    </a:lnTo>
                    <a:lnTo>
                      <a:pt x="45" y="1293"/>
                    </a:lnTo>
                    <a:lnTo>
                      <a:pt x="27" y="1252"/>
                    </a:lnTo>
                    <a:lnTo>
                      <a:pt x="14" y="1212"/>
                    </a:lnTo>
                    <a:lnTo>
                      <a:pt x="4" y="1176"/>
                    </a:lnTo>
                    <a:lnTo>
                      <a:pt x="0" y="1140"/>
                    </a:lnTo>
                    <a:lnTo>
                      <a:pt x="0" y="1108"/>
                    </a:lnTo>
                    <a:lnTo>
                      <a:pt x="5" y="1076"/>
                    </a:lnTo>
                    <a:lnTo>
                      <a:pt x="16" y="1047"/>
                    </a:lnTo>
                    <a:lnTo>
                      <a:pt x="32" y="1018"/>
                    </a:lnTo>
                    <a:lnTo>
                      <a:pt x="55" y="993"/>
                    </a:lnTo>
                    <a:lnTo>
                      <a:pt x="82" y="970"/>
                    </a:lnTo>
                    <a:lnTo>
                      <a:pt x="111" y="954"/>
                    </a:lnTo>
                    <a:lnTo>
                      <a:pt x="142" y="942"/>
                    </a:lnTo>
                    <a:lnTo>
                      <a:pt x="173" y="936"/>
                    </a:lnTo>
                    <a:lnTo>
                      <a:pt x="207" y="935"/>
                    </a:lnTo>
                    <a:lnTo>
                      <a:pt x="241" y="937"/>
                    </a:lnTo>
                    <a:lnTo>
                      <a:pt x="277" y="944"/>
                    </a:lnTo>
                    <a:lnTo>
                      <a:pt x="313" y="955"/>
                    </a:lnTo>
                    <a:lnTo>
                      <a:pt x="350" y="969"/>
                    </a:lnTo>
                    <a:lnTo>
                      <a:pt x="388" y="987"/>
                    </a:lnTo>
                    <a:lnTo>
                      <a:pt x="425" y="1008"/>
                    </a:lnTo>
                    <a:lnTo>
                      <a:pt x="464" y="1032"/>
                    </a:lnTo>
                    <a:lnTo>
                      <a:pt x="502" y="1058"/>
                    </a:lnTo>
                    <a:lnTo>
                      <a:pt x="542" y="1085"/>
                    </a:lnTo>
                    <a:lnTo>
                      <a:pt x="580" y="1116"/>
                    </a:lnTo>
                    <a:lnTo>
                      <a:pt x="619" y="1146"/>
                    </a:lnTo>
                    <a:lnTo>
                      <a:pt x="657" y="1179"/>
                    </a:lnTo>
                    <a:lnTo>
                      <a:pt x="657" y="258"/>
                    </a:lnTo>
                    <a:lnTo>
                      <a:pt x="659" y="220"/>
                    </a:lnTo>
                    <a:lnTo>
                      <a:pt x="667" y="183"/>
                    </a:lnTo>
                    <a:lnTo>
                      <a:pt x="681" y="148"/>
                    </a:lnTo>
                    <a:lnTo>
                      <a:pt x="699" y="117"/>
                    </a:lnTo>
                    <a:lnTo>
                      <a:pt x="721" y="88"/>
                    </a:lnTo>
                    <a:lnTo>
                      <a:pt x="748" y="63"/>
                    </a:lnTo>
                    <a:lnTo>
                      <a:pt x="777" y="42"/>
                    </a:lnTo>
                    <a:lnTo>
                      <a:pt x="811" y="24"/>
                    </a:lnTo>
                    <a:lnTo>
                      <a:pt x="846" y="11"/>
                    </a:lnTo>
                    <a:lnTo>
                      <a:pt x="884" y="3"/>
                    </a:lnTo>
                    <a:lnTo>
                      <a:pt x="924" y="0"/>
                    </a:lnTo>
                    <a:close/>
                  </a:path>
                </a:pathLst>
              </a:custGeom>
              <a:grp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grpSp>
      <p:sp>
        <p:nvSpPr>
          <p:cNvPr id="12" name="Rectangle 11"/>
          <p:cNvSpPr/>
          <p:nvPr/>
        </p:nvSpPr>
        <p:spPr>
          <a:xfrm>
            <a:off x="8534783" y="3812053"/>
            <a:ext cx="2011680" cy="478155"/>
          </a:xfrm>
          <a:prstGeom prst="rect">
            <a:avLst/>
          </a:prstGeom>
        </p:spPr>
        <p:txBody>
          <a:bodyPr wrap="none">
            <a:spAutoFit/>
          </a:bodyPr>
          <a:lstStyle/>
          <a:p>
            <a:pPr marL="0" lvl="1">
              <a:lnSpc>
                <a:spcPct val="90000"/>
              </a:lnSpc>
              <a:defRPr/>
            </a:pP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分享您的网站</a:t>
            </a:r>
            <a:endParaRPr 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grpSp>
        <p:nvGrpSpPr>
          <p:cNvPr id="32" name="Group 31"/>
          <p:cNvGrpSpPr/>
          <p:nvPr/>
        </p:nvGrpSpPr>
        <p:grpSpPr>
          <a:xfrm>
            <a:off x="7547428" y="3658659"/>
            <a:ext cx="731521" cy="731520"/>
            <a:chOff x="7547429" y="4869541"/>
            <a:chExt cx="731520" cy="731520"/>
          </a:xfrm>
        </p:grpSpPr>
        <p:sp>
          <p:nvSpPr>
            <p:cNvPr id="9" name="Oval 8"/>
            <p:cNvSpPr/>
            <p:nvPr/>
          </p:nvSpPr>
          <p:spPr>
            <a:xfrm>
              <a:off x="7547429" y="4869541"/>
              <a:ext cx="731520"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31" name="Freeform 20"/>
            <p:cNvSpPr/>
            <p:nvPr/>
          </p:nvSpPr>
          <p:spPr bwMode="auto">
            <a:xfrm>
              <a:off x="7718267" y="5069407"/>
              <a:ext cx="331788" cy="331788"/>
            </a:xfrm>
            <a:custGeom>
              <a:avLst/>
              <a:gdLst>
                <a:gd name="T0" fmla="*/ 2676 w 3136"/>
                <a:gd name="T1" fmla="*/ 12 h 3136"/>
                <a:gd name="T2" fmla="*/ 2836 w 3136"/>
                <a:gd name="T3" fmla="*/ 70 h 3136"/>
                <a:gd name="T4" fmla="*/ 2968 w 3136"/>
                <a:gd name="T5" fmla="*/ 167 h 3136"/>
                <a:gd name="T6" fmla="*/ 3067 w 3136"/>
                <a:gd name="T7" fmla="*/ 300 h 3136"/>
                <a:gd name="T8" fmla="*/ 3125 w 3136"/>
                <a:gd name="T9" fmla="*/ 457 h 3136"/>
                <a:gd name="T10" fmla="*/ 3134 w 3136"/>
                <a:gd name="T11" fmla="*/ 631 h 3136"/>
                <a:gd name="T12" fmla="*/ 3092 w 3136"/>
                <a:gd name="T13" fmla="*/ 794 h 3136"/>
                <a:gd name="T14" fmla="*/ 3006 w 3136"/>
                <a:gd name="T15" fmla="*/ 936 h 3136"/>
                <a:gd name="T16" fmla="*/ 2882 w 3136"/>
                <a:gd name="T17" fmla="*/ 1046 h 3136"/>
                <a:gd name="T18" fmla="*/ 2732 w 3136"/>
                <a:gd name="T19" fmla="*/ 1118 h 3136"/>
                <a:gd name="T20" fmla="*/ 2560 w 3136"/>
                <a:gd name="T21" fmla="*/ 1143 h 3136"/>
                <a:gd name="T22" fmla="*/ 2397 w 3136"/>
                <a:gd name="T23" fmla="*/ 1120 h 3136"/>
                <a:gd name="T24" fmla="*/ 2254 w 3136"/>
                <a:gd name="T25" fmla="*/ 1055 h 3136"/>
                <a:gd name="T26" fmla="*/ 2134 w 3136"/>
                <a:gd name="T27" fmla="*/ 954 h 3136"/>
                <a:gd name="T28" fmla="*/ 1137 w 3136"/>
                <a:gd name="T29" fmla="*/ 1447 h 3136"/>
                <a:gd name="T30" fmla="*/ 1153 w 3136"/>
                <a:gd name="T31" fmla="*/ 1569 h 3136"/>
                <a:gd name="T32" fmla="*/ 1131 w 3136"/>
                <a:gd name="T33" fmla="*/ 1717 h 3136"/>
                <a:gd name="T34" fmla="*/ 2188 w 3136"/>
                <a:gd name="T35" fmla="*/ 2132 h 3136"/>
                <a:gd name="T36" fmla="*/ 2332 w 3136"/>
                <a:gd name="T37" fmla="*/ 2041 h 3136"/>
                <a:gd name="T38" fmla="*/ 2500 w 3136"/>
                <a:gd name="T39" fmla="*/ 1997 h 3136"/>
                <a:gd name="T40" fmla="*/ 2676 w 3136"/>
                <a:gd name="T41" fmla="*/ 2005 h 3136"/>
                <a:gd name="T42" fmla="*/ 2835 w 3136"/>
                <a:gd name="T43" fmla="*/ 2063 h 3136"/>
                <a:gd name="T44" fmla="*/ 2968 w 3136"/>
                <a:gd name="T45" fmla="*/ 2161 h 3136"/>
                <a:gd name="T46" fmla="*/ 3067 w 3136"/>
                <a:gd name="T47" fmla="*/ 2293 h 3136"/>
                <a:gd name="T48" fmla="*/ 3125 w 3136"/>
                <a:gd name="T49" fmla="*/ 2450 h 3136"/>
                <a:gd name="T50" fmla="*/ 3134 w 3136"/>
                <a:gd name="T51" fmla="*/ 2624 h 3136"/>
                <a:gd name="T52" fmla="*/ 3092 w 3136"/>
                <a:gd name="T53" fmla="*/ 2788 h 3136"/>
                <a:gd name="T54" fmla="*/ 3005 w 3136"/>
                <a:gd name="T55" fmla="*/ 2929 h 3136"/>
                <a:gd name="T56" fmla="*/ 2882 w 3136"/>
                <a:gd name="T57" fmla="*/ 3040 h 3136"/>
                <a:gd name="T58" fmla="*/ 2732 w 3136"/>
                <a:gd name="T59" fmla="*/ 3111 h 3136"/>
                <a:gd name="T60" fmla="*/ 2560 w 3136"/>
                <a:gd name="T61" fmla="*/ 3136 h 3136"/>
                <a:gd name="T62" fmla="*/ 2389 w 3136"/>
                <a:gd name="T63" fmla="*/ 3111 h 3136"/>
                <a:gd name="T64" fmla="*/ 2238 w 3136"/>
                <a:gd name="T65" fmla="*/ 3040 h 3136"/>
                <a:gd name="T66" fmla="*/ 2115 w 3136"/>
                <a:gd name="T67" fmla="*/ 2929 h 3136"/>
                <a:gd name="T68" fmla="*/ 2029 w 3136"/>
                <a:gd name="T69" fmla="*/ 2788 h 3136"/>
                <a:gd name="T70" fmla="*/ 1987 w 3136"/>
                <a:gd name="T71" fmla="*/ 2624 h 3136"/>
                <a:gd name="T72" fmla="*/ 1991 w 3136"/>
                <a:gd name="T73" fmla="*/ 2483 h 3136"/>
                <a:gd name="T74" fmla="*/ 1035 w 3136"/>
                <a:gd name="T75" fmla="*/ 1910 h 3136"/>
                <a:gd name="T76" fmla="*/ 926 w 3136"/>
                <a:gd name="T77" fmla="*/ 2021 h 3136"/>
                <a:gd name="T78" fmla="*/ 789 w 3136"/>
                <a:gd name="T79" fmla="*/ 2099 h 3136"/>
                <a:gd name="T80" fmla="*/ 632 w 3136"/>
                <a:gd name="T81" fmla="*/ 2138 h 3136"/>
                <a:gd name="T82" fmla="*/ 460 w 3136"/>
                <a:gd name="T83" fmla="*/ 2129 h 3136"/>
                <a:gd name="T84" fmla="*/ 302 w 3136"/>
                <a:gd name="T85" fmla="*/ 2071 h 3136"/>
                <a:gd name="T86" fmla="*/ 169 w 3136"/>
                <a:gd name="T87" fmla="*/ 1972 h 3136"/>
                <a:gd name="T88" fmla="*/ 69 w 3136"/>
                <a:gd name="T89" fmla="*/ 1841 h 3136"/>
                <a:gd name="T90" fmla="*/ 11 w 3136"/>
                <a:gd name="T91" fmla="*/ 1684 h 3136"/>
                <a:gd name="T92" fmla="*/ 3 w 3136"/>
                <a:gd name="T93" fmla="*/ 1510 h 3136"/>
                <a:gd name="T94" fmla="*/ 46 w 3136"/>
                <a:gd name="T95" fmla="*/ 1346 h 3136"/>
                <a:gd name="T96" fmla="*/ 132 w 3136"/>
                <a:gd name="T97" fmla="*/ 1205 h 3136"/>
                <a:gd name="T98" fmla="*/ 254 w 3136"/>
                <a:gd name="T99" fmla="*/ 1095 h 3136"/>
                <a:gd name="T100" fmla="*/ 405 w 3136"/>
                <a:gd name="T101" fmla="*/ 1023 h 3136"/>
                <a:gd name="T102" fmla="*/ 576 w 3136"/>
                <a:gd name="T103" fmla="*/ 997 h 3136"/>
                <a:gd name="T104" fmla="*/ 751 w 3136"/>
                <a:gd name="T105" fmla="*/ 1024 h 3136"/>
                <a:gd name="T106" fmla="*/ 904 w 3136"/>
                <a:gd name="T107" fmla="*/ 1100 h 3136"/>
                <a:gd name="T108" fmla="*/ 1027 w 3136"/>
                <a:gd name="T109" fmla="*/ 1216 h 3136"/>
                <a:gd name="T110" fmla="*/ 1987 w 3136"/>
                <a:gd name="T111" fmla="*/ 623 h 3136"/>
                <a:gd name="T112" fmla="*/ 1996 w 3136"/>
                <a:gd name="T113" fmla="*/ 457 h 3136"/>
                <a:gd name="T114" fmla="*/ 2053 w 3136"/>
                <a:gd name="T115" fmla="*/ 300 h 3136"/>
                <a:gd name="T116" fmla="*/ 2153 w 3136"/>
                <a:gd name="T117" fmla="*/ 167 h 3136"/>
                <a:gd name="T118" fmla="*/ 2285 w 3136"/>
                <a:gd name="T119" fmla="*/ 70 h 3136"/>
                <a:gd name="T120" fmla="*/ 2444 w 3136"/>
                <a:gd name="T121" fmla="*/ 12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6" h="3136">
                  <a:moveTo>
                    <a:pt x="2560" y="0"/>
                  </a:moveTo>
                  <a:lnTo>
                    <a:pt x="2619" y="3"/>
                  </a:lnTo>
                  <a:lnTo>
                    <a:pt x="2676" y="12"/>
                  </a:lnTo>
                  <a:lnTo>
                    <a:pt x="2732" y="26"/>
                  </a:lnTo>
                  <a:lnTo>
                    <a:pt x="2785" y="45"/>
                  </a:lnTo>
                  <a:lnTo>
                    <a:pt x="2836" y="70"/>
                  </a:lnTo>
                  <a:lnTo>
                    <a:pt x="2882" y="98"/>
                  </a:lnTo>
                  <a:lnTo>
                    <a:pt x="2927" y="131"/>
                  </a:lnTo>
                  <a:lnTo>
                    <a:pt x="2968" y="167"/>
                  </a:lnTo>
                  <a:lnTo>
                    <a:pt x="3006" y="209"/>
                  </a:lnTo>
                  <a:lnTo>
                    <a:pt x="3039" y="253"/>
                  </a:lnTo>
                  <a:lnTo>
                    <a:pt x="3067" y="300"/>
                  </a:lnTo>
                  <a:lnTo>
                    <a:pt x="3092" y="349"/>
                  </a:lnTo>
                  <a:lnTo>
                    <a:pt x="3111" y="402"/>
                  </a:lnTo>
                  <a:lnTo>
                    <a:pt x="3125" y="457"/>
                  </a:lnTo>
                  <a:lnTo>
                    <a:pt x="3134" y="514"/>
                  </a:lnTo>
                  <a:lnTo>
                    <a:pt x="3136" y="572"/>
                  </a:lnTo>
                  <a:lnTo>
                    <a:pt x="3134" y="631"/>
                  </a:lnTo>
                  <a:lnTo>
                    <a:pt x="3125" y="687"/>
                  </a:lnTo>
                  <a:lnTo>
                    <a:pt x="3111" y="742"/>
                  </a:lnTo>
                  <a:lnTo>
                    <a:pt x="3092" y="794"/>
                  </a:lnTo>
                  <a:lnTo>
                    <a:pt x="3067" y="844"/>
                  </a:lnTo>
                  <a:lnTo>
                    <a:pt x="3039" y="892"/>
                  </a:lnTo>
                  <a:lnTo>
                    <a:pt x="3006" y="936"/>
                  </a:lnTo>
                  <a:lnTo>
                    <a:pt x="2968" y="976"/>
                  </a:lnTo>
                  <a:lnTo>
                    <a:pt x="2927" y="1013"/>
                  </a:lnTo>
                  <a:lnTo>
                    <a:pt x="2882" y="1046"/>
                  </a:lnTo>
                  <a:lnTo>
                    <a:pt x="2836" y="1075"/>
                  </a:lnTo>
                  <a:lnTo>
                    <a:pt x="2785" y="1098"/>
                  </a:lnTo>
                  <a:lnTo>
                    <a:pt x="2732" y="1118"/>
                  </a:lnTo>
                  <a:lnTo>
                    <a:pt x="2676" y="1131"/>
                  </a:lnTo>
                  <a:lnTo>
                    <a:pt x="2619" y="1140"/>
                  </a:lnTo>
                  <a:lnTo>
                    <a:pt x="2560" y="1143"/>
                  </a:lnTo>
                  <a:lnTo>
                    <a:pt x="2504" y="1140"/>
                  </a:lnTo>
                  <a:lnTo>
                    <a:pt x="2450" y="1132"/>
                  </a:lnTo>
                  <a:lnTo>
                    <a:pt x="2397" y="1120"/>
                  </a:lnTo>
                  <a:lnTo>
                    <a:pt x="2348" y="1102"/>
                  </a:lnTo>
                  <a:lnTo>
                    <a:pt x="2300" y="1081"/>
                  </a:lnTo>
                  <a:lnTo>
                    <a:pt x="2254" y="1055"/>
                  </a:lnTo>
                  <a:lnTo>
                    <a:pt x="2211" y="1025"/>
                  </a:lnTo>
                  <a:lnTo>
                    <a:pt x="2171" y="991"/>
                  </a:lnTo>
                  <a:lnTo>
                    <a:pt x="2134" y="954"/>
                  </a:lnTo>
                  <a:lnTo>
                    <a:pt x="2101" y="914"/>
                  </a:lnTo>
                  <a:lnTo>
                    <a:pt x="1127" y="1408"/>
                  </a:lnTo>
                  <a:lnTo>
                    <a:pt x="1137" y="1447"/>
                  </a:lnTo>
                  <a:lnTo>
                    <a:pt x="1145" y="1486"/>
                  </a:lnTo>
                  <a:lnTo>
                    <a:pt x="1150" y="1527"/>
                  </a:lnTo>
                  <a:lnTo>
                    <a:pt x="1153" y="1569"/>
                  </a:lnTo>
                  <a:lnTo>
                    <a:pt x="1149" y="1619"/>
                  </a:lnTo>
                  <a:lnTo>
                    <a:pt x="1142" y="1668"/>
                  </a:lnTo>
                  <a:lnTo>
                    <a:pt x="1131" y="1717"/>
                  </a:lnTo>
                  <a:lnTo>
                    <a:pt x="2110" y="2213"/>
                  </a:lnTo>
                  <a:lnTo>
                    <a:pt x="2148" y="2171"/>
                  </a:lnTo>
                  <a:lnTo>
                    <a:pt x="2188" y="2132"/>
                  </a:lnTo>
                  <a:lnTo>
                    <a:pt x="2233" y="2097"/>
                  </a:lnTo>
                  <a:lnTo>
                    <a:pt x="2281" y="2067"/>
                  </a:lnTo>
                  <a:lnTo>
                    <a:pt x="2332" y="2041"/>
                  </a:lnTo>
                  <a:lnTo>
                    <a:pt x="2385" y="2021"/>
                  </a:lnTo>
                  <a:lnTo>
                    <a:pt x="2442" y="2006"/>
                  </a:lnTo>
                  <a:lnTo>
                    <a:pt x="2500" y="1997"/>
                  </a:lnTo>
                  <a:lnTo>
                    <a:pt x="2560" y="1994"/>
                  </a:lnTo>
                  <a:lnTo>
                    <a:pt x="2619" y="1997"/>
                  </a:lnTo>
                  <a:lnTo>
                    <a:pt x="2676" y="2005"/>
                  </a:lnTo>
                  <a:lnTo>
                    <a:pt x="2732" y="2020"/>
                  </a:lnTo>
                  <a:lnTo>
                    <a:pt x="2785" y="2039"/>
                  </a:lnTo>
                  <a:lnTo>
                    <a:pt x="2835" y="2063"/>
                  </a:lnTo>
                  <a:lnTo>
                    <a:pt x="2882" y="2092"/>
                  </a:lnTo>
                  <a:lnTo>
                    <a:pt x="2927" y="2124"/>
                  </a:lnTo>
                  <a:lnTo>
                    <a:pt x="2968" y="2161"/>
                  </a:lnTo>
                  <a:lnTo>
                    <a:pt x="3005" y="2201"/>
                  </a:lnTo>
                  <a:lnTo>
                    <a:pt x="3038" y="2246"/>
                  </a:lnTo>
                  <a:lnTo>
                    <a:pt x="3067" y="2293"/>
                  </a:lnTo>
                  <a:lnTo>
                    <a:pt x="3092" y="2343"/>
                  </a:lnTo>
                  <a:lnTo>
                    <a:pt x="3110" y="2396"/>
                  </a:lnTo>
                  <a:lnTo>
                    <a:pt x="3125" y="2450"/>
                  </a:lnTo>
                  <a:lnTo>
                    <a:pt x="3134" y="2507"/>
                  </a:lnTo>
                  <a:lnTo>
                    <a:pt x="3136" y="2565"/>
                  </a:lnTo>
                  <a:lnTo>
                    <a:pt x="3134" y="2624"/>
                  </a:lnTo>
                  <a:lnTo>
                    <a:pt x="3125" y="2680"/>
                  </a:lnTo>
                  <a:lnTo>
                    <a:pt x="3110" y="2736"/>
                  </a:lnTo>
                  <a:lnTo>
                    <a:pt x="3092" y="2788"/>
                  </a:lnTo>
                  <a:lnTo>
                    <a:pt x="3067" y="2837"/>
                  </a:lnTo>
                  <a:lnTo>
                    <a:pt x="3038" y="2885"/>
                  </a:lnTo>
                  <a:lnTo>
                    <a:pt x="3005" y="2929"/>
                  </a:lnTo>
                  <a:lnTo>
                    <a:pt x="2968" y="2970"/>
                  </a:lnTo>
                  <a:lnTo>
                    <a:pt x="2927" y="3007"/>
                  </a:lnTo>
                  <a:lnTo>
                    <a:pt x="2882" y="3040"/>
                  </a:lnTo>
                  <a:lnTo>
                    <a:pt x="2835" y="3067"/>
                  </a:lnTo>
                  <a:lnTo>
                    <a:pt x="2785" y="3092"/>
                  </a:lnTo>
                  <a:lnTo>
                    <a:pt x="2732" y="3111"/>
                  </a:lnTo>
                  <a:lnTo>
                    <a:pt x="2676" y="3125"/>
                  </a:lnTo>
                  <a:lnTo>
                    <a:pt x="2619" y="3134"/>
                  </a:lnTo>
                  <a:lnTo>
                    <a:pt x="2560" y="3136"/>
                  </a:lnTo>
                  <a:lnTo>
                    <a:pt x="2501" y="3134"/>
                  </a:lnTo>
                  <a:lnTo>
                    <a:pt x="2444" y="3125"/>
                  </a:lnTo>
                  <a:lnTo>
                    <a:pt x="2389" y="3111"/>
                  </a:lnTo>
                  <a:lnTo>
                    <a:pt x="2336" y="3092"/>
                  </a:lnTo>
                  <a:lnTo>
                    <a:pt x="2285" y="3067"/>
                  </a:lnTo>
                  <a:lnTo>
                    <a:pt x="2238" y="3040"/>
                  </a:lnTo>
                  <a:lnTo>
                    <a:pt x="2194" y="3007"/>
                  </a:lnTo>
                  <a:lnTo>
                    <a:pt x="2153" y="2970"/>
                  </a:lnTo>
                  <a:lnTo>
                    <a:pt x="2115" y="2929"/>
                  </a:lnTo>
                  <a:lnTo>
                    <a:pt x="2082" y="2885"/>
                  </a:lnTo>
                  <a:lnTo>
                    <a:pt x="2053" y="2837"/>
                  </a:lnTo>
                  <a:lnTo>
                    <a:pt x="2029" y="2788"/>
                  </a:lnTo>
                  <a:lnTo>
                    <a:pt x="2010" y="2736"/>
                  </a:lnTo>
                  <a:lnTo>
                    <a:pt x="1995" y="2680"/>
                  </a:lnTo>
                  <a:lnTo>
                    <a:pt x="1987" y="2624"/>
                  </a:lnTo>
                  <a:lnTo>
                    <a:pt x="1984" y="2565"/>
                  </a:lnTo>
                  <a:lnTo>
                    <a:pt x="1986" y="2524"/>
                  </a:lnTo>
                  <a:lnTo>
                    <a:pt x="1991" y="2483"/>
                  </a:lnTo>
                  <a:lnTo>
                    <a:pt x="1999" y="2443"/>
                  </a:lnTo>
                  <a:lnTo>
                    <a:pt x="2011" y="2405"/>
                  </a:lnTo>
                  <a:lnTo>
                    <a:pt x="1035" y="1910"/>
                  </a:lnTo>
                  <a:lnTo>
                    <a:pt x="1002" y="1951"/>
                  </a:lnTo>
                  <a:lnTo>
                    <a:pt x="966" y="1988"/>
                  </a:lnTo>
                  <a:lnTo>
                    <a:pt x="926" y="2021"/>
                  </a:lnTo>
                  <a:lnTo>
                    <a:pt x="883" y="2051"/>
                  </a:lnTo>
                  <a:lnTo>
                    <a:pt x="837" y="2077"/>
                  </a:lnTo>
                  <a:lnTo>
                    <a:pt x="789" y="2099"/>
                  </a:lnTo>
                  <a:lnTo>
                    <a:pt x="739" y="2116"/>
                  </a:lnTo>
                  <a:lnTo>
                    <a:pt x="686" y="2130"/>
                  </a:lnTo>
                  <a:lnTo>
                    <a:pt x="632" y="2138"/>
                  </a:lnTo>
                  <a:lnTo>
                    <a:pt x="576" y="2140"/>
                  </a:lnTo>
                  <a:lnTo>
                    <a:pt x="517" y="2137"/>
                  </a:lnTo>
                  <a:lnTo>
                    <a:pt x="460" y="2129"/>
                  </a:lnTo>
                  <a:lnTo>
                    <a:pt x="405" y="2114"/>
                  </a:lnTo>
                  <a:lnTo>
                    <a:pt x="352" y="2096"/>
                  </a:lnTo>
                  <a:lnTo>
                    <a:pt x="302" y="2071"/>
                  </a:lnTo>
                  <a:lnTo>
                    <a:pt x="254" y="2042"/>
                  </a:lnTo>
                  <a:lnTo>
                    <a:pt x="209" y="2009"/>
                  </a:lnTo>
                  <a:lnTo>
                    <a:pt x="169" y="1972"/>
                  </a:lnTo>
                  <a:lnTo>
                    <a:pt x="132" y="1932"/>
                  </a:lnTo>
                  <a:lnTo>
                    <a:pt x="98" y="1888"/>
                  </a:lnTo>
                  <a:lnTo>
                    <a:pt x="69" y="1841"/>
                  </a:lnTo>
                  <a:lnTo>
                    <a:pt x="46" y="1792"/>
                  </a:lnTo>
                  <a:lnTo>
                    <a:pt x="26" y="1738"/>
                  </a:lnTo>
                  <a:lnTo>
                    <a:pt x="11" y="1684"/>
                  </a:lnTo>
                  <a:lnTo>
                    <a:pt x="3" y="1627"/>
                  </a:lnTo>
                  <a:lnTo>
                    <a:pt x="0" y="1569"/>
                  </a:lnTo>
                  <a:lnTo>
                    <a:pt x="3" y="1510"/>
                  </a:lnTo>
                  <a:lnTo>
                    <a:pt x="11" y="1454"/>
                  </a:lnTo>
                  <a:lnTo>
                    <a:pt x="26" y="1399"/>
                  </a:lnTo>
                  <a:lnTo>
                    <a:pt x="46" y="1346"/>
                  </a:lnTo>
                  <a:lnTo>
                    <a:pt x="69" y="1296"/>
                  </a:lnTo>
                  <a:lnTo>
                    <a:pt x="98" y="1249"/>
                  </a:lnTo>
                  <a:lnTo>
                    <a:pt x="132" y="1205"/>
                  </a:lnTo>
                  <a:lnTo>
                    <a:pt x="169" y="1165"/>
                  </a:lnTo>
                  <a:lnTo>
                    <a:pt x="209" y="1128"/>
                  </a:lnTo>
                  <a:lnTo>
                    <a:pt x="254" y="1095"/>
                  </a:lnTo>
                  <a:lnTo>
                    <a:pt x="302" y="1066"/>
                  </a:lnTo>
                  <a:lnTo>
                    <a:pt x="352" y="1042"/>
                  </a:lnTo>
                  <a:lnTo>
                    <a:pt x="405" y="1023"/>
                  </a:lnTo>
                  <a:lnTo>
                    <a:pt x="460" y="1009"/>
                  </a:lnTo>
                  <a:lnTo>
                    <a:pt x="517" y="1001"/>
                  </a:lnTo>
                  <a:lnTo>
                    <a:pt x="576" y="997"/>
                  </a:lnTo>
                  <a:lnTo>
                    <a:pt x="636" y="1001"/>
                  </a:lnTo>
                  <a:lnTo>
                    <a:pt x="695" y="1010"/>
                  </a:lnTo>
                  <a:lnTo>
                    <a:pt x="751" y="1024"/>
                  </a:lnTo>
                  <a:lnTo>
                    <a:pt x="805" y="1045"/>
                  </a:lnTo>
                  <a:lnTo>
                    <a:pt x="856" y="1070"/>
                  </a:lnTo>
                  <a:lnTo>
                    <a:pt x="904" y="1100"/>
                  </a:lnTo>
                  <a:lnTo>
                    <a:pt x="949" y="1135"/>
                  </a:lnTo>
                  <a:lnTo>
                    <a:pt x="990" y="1174"/>
                  </a:lnTo>
                  <a:lnTo>
                    <a:pt x="1027" y="1216"/>
                  </a:lnTo>
                  <a:lnTo>
                    <a:pt x="2007" y="720"/>
                  </a:lnTo>
                  <a:lnTo>
                    <a:pt x="1995" y="672"/>
                  </a:lnTo>
                  <a:lnTo>
                    <a:pt x="1987" y="623"/>
                  </a:lnTo>
                  <a:lnTo>
                    <a:pt x="1984" y="572"/>
                  </a:lnTo>
                  <a:lnTo>
                    <a:pt x="1987" y="514"/>
                  </a:lnTo>
                  <a:lnTo>
                    <a:pt x="1996" y="457"/>
                  </a:lnTo>
                  <a:lnTo>
                    <a:pt x="2010" y="402"/>
                  </a:lnTo>
                  <a:lnTo>
                    <a:pt x="2029" y="349"/>
                  </a:lnTo>
                  <a:lnTo>
                    <a:pt x="2053" y="300"/>
                  </a:lnTo>
                  <a:lnTo>
                    <a:pt x="2082" y="253"/>
                  </a:lnTo>
                  <a:lnTo>
                    <a:pt x="2115" y="209"/>
                  </a:lnTo>
                  <a:lnTo>
                    <a:pt x="2153" y="167"/>
                  </a:lnTo>
                  <a:lnTo>
                    <a:pt x="2194" y="131"/>
                  </a:lnTo>
                  <a:lnTo>
                    <a:pt x="2239" y="98"/>
                  </a:lnTo>
                  <a:lnTo>
                    <a:pt x="2285" y="70"/>
                  </a:lnTo>
                  <a:lnTo>
                    <a:pt x="2336" y="45"/>
                  </a:lnTo>
                  <a:lnTo>
                    <a:pt x="2389" y="26"/>
                  </a:lnTo>
                  <a:lnTo>
                    <a:pt x="2444" y="12"/>
                  </a:lnTo>
                  <a:lnTo>
                    <a:pt x="2501" y="3"/>
                  </a:lnTo>
                  <a:lnTo>
                    <a:pt x="2560"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prstClr val="black"/>
                </a:solidFill>
                <a:latin typeface="Microsoft JhengHei" panose="020B0604030504040204" pitchFamily="34" charset="-120"/>
                <a:ea typeface="Microsoft JhengHei" panose="020B0604030504040204" pitchFamily="34" charset="-12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srcRect t="2137"/>
          <a:stretch>
            <a:fillRect/>
          </a:stretch>
        </p:blipFill>
        <p:spPr>
          <a:xfrm>
            <a:off x="24" y="-10885"/>
            <a:ext cx="6079068" cy="6868887"/>
          </a:xfrm>
          <a:prstGeom prst="rect">
            <a:avLst/>
          </a:prstGeom>
        </p:spPr>
      </p:pic>
      <p:pic>
        <p:nvPicPr>
          <p:cNvPr id="3" name="Picture 2"/>
          <p:cNvPicPr>
            <a:picLocks noChangeAspect="1"/>
          </p:cNvPicPr>
          <p:nvPr/>
        </p:nvPicPr>
        <p:blipFill rotWithShape="1">
          <a:blip r:embed="rId4" cstate="screen"/>
          <a:srcRect/>
          <a:stretch>
            <a:fillRect/>
          </a:stretch>
        </p:blipFill>
        <p:spPr>
          <a:xfrm>
            <a:off x="6053961" y="3"/>
            <a:ext cx="6258912" cy="6858000"/>
          </a:xfrm>
          <a:prstGeom prst="rect">
            <a:avLst/>
          </a:prstGeom>
        </p:spPr>
      </p:pic>
      <p:grpSp>
        <p:nvGrpSpPr>
          <p:cNvPr id="4" name="Group 3"/>
          <p:cNvGrpSpPr/>
          <p:nvPr/>
        </p:nvGrpSpPr>
        <p:grpSpPr>
          <a:xfrm>
            <a:off x="-10869" y="4887357"/>
            <a:ext cx="6112141" cy="1359063"/>
            <a:chOff x="-10886" y="4894342"/>
            <a:chExt cx="12202886" cy="1644554"/>
          </a:xfrm>
        </p:grpSpPr>
        <p:sp>
          <p:nvSpPr>
            <p:cNvPr id="5" name="Rectangle 4"/>
            <p:cNvSpPr/>
            <p:nvPr/>
          </p:nvSpPr>
          <p:spPr>
            <a:xfrm>
              <a:off x="-10886" y="4894342"/>
              <a:ext cx="12202886" cy="1644554"/>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000" b="1" cap="all" dirty="0">
                <a:solidFill>
                  <a:prstClr val="white"/>
                </a:solidFill>
                <a:latin typeface="Microsoft JhengHei" panose="020B0604030504040204" pitchFamily="34" charset="-120"/>
                <a:ea typeface="Microsoft JhengHei" panose="020B0604030504040204" pitchFamily="34" charset="-120"/>
              </a:endParaRPr>
            </a:p>
          </p:txBody>
        </p:sp>
        <p:sp>
          <p:nvSpPr>
            <p:cNvPr id="6" name="Rectangle 5"/>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TW" altLang="en-US" sz="3300" b="1" cap="all" dirty="0">
                  <a:solidFill>
                    <a:prstClr val="white"/>
                  </a:solidFill>
                  <a:latin typeface="Microsoft JhengHei" panose="020B0604030504040204" pitchFamily="34" charset="-120"/>
                  <a:ea typeface="Microsoft JhengHei" panose="020B0604030504040204" pitchFamily="34" charset="-120"/>
                </a:rPr>
                <a:t>传统实体商店</a:t>
              </a:r>
              <a:br>
                <a:rPr lang="en-US" altLang="zh-TW" sz="3300" b="1" cap="all" dirty="0">
                  <a:solidFill>
                    <a:prstClr val="white"/>
                  </a:solidFill>
                  <a:latin typeface="Microsoft JhengHei" panose="020B0604030504040204" pitchFamily="34" charset="-120"/>
                  <a:ea typeface="Microsoft JhengHei" panose="020B0604030504040204" pitchFamily="34" charset="-120"/>
                </a:rPr>
              </a:br>
              <a:r>
                <a:rPr lang="en-US" sz="3300" b="1" cap="all" dirty="0">
                  <a:solidFill>
                    <a:prstClr val="white"/>
                  </a:solidFill>
                </a:rPr>
                <a:t>Brick and Mortar</a:t>
              </a:r>
            </a:p>
          </p:txBody>
        </p:sp>
      </p:grpSp>
      <p:grpSp>
        <p:nvGrpSpPr>
          <p:cNvPr id="7" name="Group 6"/>
          <p:cNvGrpSpPr/>
          <p:nvPr/>
        </p:nvGrpSpPr>
        <p:grpSpPr>
          <a:xfrm>
            <a:off x="6053962" y="4887357"/>
            <a:ext cx="6258912" cy="1359063"/>
            <a:chOff x="-105308" y="4894342"/>
            <a:chExt cx="12495914" cy="1644554"/>
          </a:xfrm>
        </p:grpSpPr>
        <p:sp>
          <p:nvSpPr>
            <p:cNvPr id="8" name="Rectangle 7"/>
            <p:cNvSpPr/>
            <p:nvPr/>
          </p:nvSpPr>
          <p:spPr>
            <a:xfrm>
              <a:off x="-105308" y="4894342"/>
              <a:ext cx="12495914" cy="1644554"/>
            </a:xfrm>
            <a:prstGeom prst="rect">
              <a:avLst/>
            </a:prstGeom>
            <a:solidFill>
              <a:schemeClr val="accent6">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b="1" cap="all" dirty="0">
                <a:solidFill>
                  <a:prstClr val="white"/>
                </a:solidFill>
                <a:latin typeface="Microsoft JhengHei" panose="020B0604030504040204" pitchFamily="34" charset="-120"/>
                <a:ea typeface="Microsoft JhengHei" panose="020B0604030504040204" pitchFamily="34" charset="-120"/>
              </a:endParaRPr>
            </a:p>
          </p:txBody>
        </p:sp>
        <p:sp>
          <p:nvSpPr>
            <p:cNvPr id="9" name="Rectangle 8"/>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TW" altLang="en-US" sz="3300" b="1" cap="all" dirty="0">
                  <a:solidFill>
                    <a:prstClr val="white"/>
                  </a:solidFill>
                  <a:latin typeface="Microsoft JhengHei" panose="020B0604030504040204" pitchFamily="34" charset="-120"/>
                  <a:ea typeface="Microsoft JhengHei" panose="020B0604030504040204" pitchFamily="34" charset="-120"/>
                </a:rPr>
                <a:t>线上购物</a:t>
              </a:r>
              <a:endParaRPr lang="en-US" altLang="zh-TW" sz="3300" b="1" cap="all" dirty="0">
                <a:solidFill>
                  <a:prstClr val="white"/>
                </a:solidFill>
                <a:latin typeface="Microsoft JhengHei" panose="020B0604030504040204" pitchFamily="34" charset="-120"/>
                <a:ea typeface="Microsoft JhengHei" panose="020B0604030504040204" pitchFamily="34" charset="-120"/>
              </a:endParaRPr>
            </a:p>
            <a:p>
              <a:pPr algn="ctr" defTabSz="913765"/>
              <a:r>
                <a:rPr lang="en-US" sz="3300" b="1" cap="all" dirty="0">
                  <a:solidFill>
                    <a:prstClr val="white"/>
                  </a:solidFill>
                </a:rPr>
                <a:t>Click and Order</a:t>
              </a:r>
            </a:p>
          </p:txBody>
        </p:sp>
      </p:grpSp>
      <p:pic>
        <p:nvPicPr>
          <p:cNvPr id="10" name="Picture 9"/>
          <p:cNvPicPr>
            <a:picLocks noChangeAspect="1"/>
          </p:cNvPicPr>
          <p:nvPr/>
        </p:nvPicPr>
        <p:blipFill rotWithShape="1">
          <a:blip r:embed="rId5" cstate="screen"/>
          <a:srcRect/>
          <a:stretch>
            <a:fillRect/>
          </a:stretch>
        </p:blipFill>
        <p:spPr>
          <a:xfrm rot="16200000" flipH="1">
            <a:off x="2773974" y="3279990"/>
            <a:ext cx="6860036" cy="300060"/>
          </a:xfrm>
          <a:prstGeom prst="rect">
            <a:avLst/>
          </a:prstGeom>
        </p:spPr>
      </p:pic>
      <p:grpSp>
        <p:nvGrpSpPr>
          <p:cNvPr id="14" name="Group 13"/>
          <p:cNvGrpSpPr/>
          <p:nvPr/>
        </p:nvGrpSpPr>
        <p:grpSpPr>
          <a:xfrm>
            <a:off x="5673372" y="5218396"/>
            <a:ext cx="795867" cy="731520"/>
            <a:chOff x="5706779" y="5130800"/>
            <a:chExt cx="795867" cy="731520"/>
          </a:xfrm>
        </p:grpSpPr>
        <p:sp>
          <p:nvSpPr>
            <p:cNvPr id="12" name="Oval 11"/>
            <p:cNvSpPr/>
            <p:nvPr/>
          </p:nvSpPr>
          <p:spPr>
            <a:xfrm>
              <a:off x="5738952" y="5130800"/>
              <a:ext cx="731520" cy="73152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900" cap="all">
                <a:solidFill>
                  <a:prstClr val="white"/>
                </a:solidFill>
                <a:latin typeface="Microsoft JhengHei" panose="020B0604030504040204" pitchFamily="34" charset="-120"/>
                <a:ea typeface="Microsoft JhengHei" panose="020B0604030504040204" pitchFamily="34" charset="-120"/>
              </a:endParaRPr>
            </a:p>
          </p:txBody>
        </p:sp>
        <p:sp>
          <p:nvSpPr>
            <p:cNvPr id="13" name="TextBox 12"/>
            <p:cNvSpPr txBox="1"/>
            <p:nvPr/>
          </p:nvSpPr>
          <p:spPr>
            <a:xfrm>
              <a:off x="5706779" y="5310015"/>
              <a:ext cx="795867" cy="353695"/>
            </a:xfrm>
            <a:prstGeom prst="rect">
              <a:avLst/>
            </a:prstGeom>
            <a:noFill/>
          </p:spPr>
          <p:txBody>
            <a:bodyPr wrap="square" rtlCol="0">
              <a:spAutoFit/>
            </a:bodyPr>
            <a:lstStyle/>
            <a:p>
              <a:pPr algn="ctr" defTabSz="913765"/>
              <a:r>
                <a:rPr lang="zh-TW" altLang="en-US" sz="1600" dirty="0">
                  <a:solidFill>
                    <a:prstClr val="white"/>
                  </a:solidFill>
                  <a:latin typeface="Microsoft JhengHei" panose="020B0604030504040204" pitchFamily="34" charset="-120"/>
                  <a:ea typeface="Microsoft JhengHei" panose="020B0604030504040204" pitchFamily="34" charset="-120"/>
                </a:rPr>
                <a:t>转为</a:t>
              </a:r>
              <a:endParaRPr lang="en-US" sz="1600" dirty="0">
                <a:solidFill>
                  <a:prstClr val="white"/>
                </a:solidFill>
                <a:latin typeface="Microsoft JhengHei" panose="020B0604030504040204" pitchFamily="34" charset="-120"/>
                <a:ea typeface="Microsoft JhengHei" panose="020B0604030504040204" pitchFamily="34" charset="-12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6477" r="15197"/>
          <a:stretch/>
        </p:blipFill>
        <p:spPr>
          <a:xfrm>
            <a:off x="5164666" y="0"/>
            <a:ext cx="7027334" cy="6858000"/>
          </a:xfrm>
          <a:prstGeom prst="rect">
            <a:avLst/>
          </a:prstGeom>
        </p:spPr>
      </p:pic>
      <p:sp>
        <p:nvSpPr>
          <p:cNvPr id="22" name="Rectangle 21"/>
          <p:cNvSpPr/>
          <p:nvPr/>
        </p:nvSpPr>
        <p:spPr>
          <a:xfrm>
            <a:off x="230893" y="290656"/>
            <a:ext cx="4672468" cy="1697113"/>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05"/>
            <a:endParaRPr lang="en-US" sz="1900" dirty="0">
              <a:solidFill>
                <a:prstClr val="white"/>
              </a:solidFill>
              <a:latin typeface="Microsoft JhengHei" panose="020B0604030504040204" pitchFamily="34" charset="-120"/>
              <a:ea typeface="Microsoft JhengHei" panose="020B0604030504040204" pitchFamily="34" charset="-120"/>
            </a:endParaRPr>
          </a:p>
        </p:txBody>
      </p:sp>
      <p:sp>
        <p:nvSpPr>
          <p:cNvPr id="16" name="TextBox 15"/>
          <p:cNvSpPr txBox="1"/>
          <p:nvPr/>
        </p:nvSpPr>
        <p:spPr>
          <a:xfrm>
            <a:off x="181419" y="2093823"/>
            <a:ext cx="4917280" cy="2963013"/>
          </a:xfrm>
          <a:prstGeom prst="rect">
            <a:avLst/>
          </a:prstGeom>
          <a:noFill/>
        </p:spPr>
        <p:txBody>
          <a:bodyPr wrap="square" rtlCol="0">
            <a:noAutofit/>
          </a:bodyPr>
          <a:lstStyle/>
          <a:p>
            <a:pPr defTabSz="457200">
              <a:lnSpc>
                <a:spcPct val="150000"/>
              </a:lnSpc>
              <a:spcAft>
                <a:spcPts val="1200"/>
              </a:spcAft>
            </a:pPr>
            <a:r>
              <a:rPr lang="zh-CN" altLang="en-US" b="1" dirty="0">
                <a:solidFill>
                  <a:srgbClr val="0D0D0D"/>
                </a:solidFill>
                <a:latin typeface="Microsoft JhengHei" panose="020B0604030504040204" pitchFamily="34" charset="-120"/>
                <a:ea typeface="Microsoft JhengHei" panose="020B0604030504040204" pitchFamily="34" charset="-120"/>
              </a:rPr>
              <a:t>数千家伙伴商店，数百万项产品</a:t>
            </a:r>
            <a:endParaRPr lang="en-US" altLang="zh-CN" b="1" dirty="0">
              <a:solidFill>
                <a:srgbClr val="0D0D0D"/>
              </a:solidFill>
              <a:latin typeface="Microsoft JhengHei" panose="020B0604030504040204" pitchFamily="34" charset="-120"/>
              <a:ea typeface="Microsoft JhengHei" panose="020B0604030504040204" pitchFamily="34" charset="-120"/>
            </a:endParaRPr>
          </a:p>
          <a:p>
            <a:pPr defTabSz="457200">
              <a:lnSpc>
                <a:spcPct val="150000"/>
              </a:lnSpc>
              <a:spcAft>
                <a:spcPts val="1200"/>
              </a:spcAft>
            </a:pPr>
            <a:r>
              <a:rPr lang="en-US" b="1" dirty="0">
                <a:ln w="3175">
                  <a:noFill/>
                </a:ln>
                <a:solidFill>
                  <a:prstClr val="black">
                    <a:lumMod val="95000"/>
                    <a:lumOff val="5000"/>
                  </a:prstClr>
                </a:solidFill>
                <a:latin typeface="Helvetica Regular" charset="0"/>
                <a:ea typeface="Helvetica Regular" charset="0"/>
                <a:cs typeface="Helvetica Regular" charset="0"/>
              </a:rPr>
              <a:t>THOUSANDS OF PARTNER STORES’ WITH MILLIONS OF PRODUCTS</a:t>
            </a:r>
            <a:endParaRPr lang="zh-CN" altLang="en-US" b="1" dirty="0">
              <a:solidFill>
                <a:srgbClr val="0D0D0D"/>
              </a:solidFill>
              <a:latin typeface="Microsoft JhengHei" panose="020B0604030504040204" pitchFamily="34" charset="-120"/>
              <a:ea typeface="Microsoft JhengHei" panose="020B0604030504040204" pitchFamily="34" charset="-120"/>
            </a:endParaRPr>
          </a:p>
          <a:p>
            <a:pPr defTabSz="457200">
              <a:lnSpc>
                <a:spcPct val="150000"/>
              </a:lnSpc>
              <a:spcAft>
                <a:spcPts val="1200"/>
              </a:spcAft>
            </a:pPr>
            <a:r>
              <a:rPr lang="zh-CN" altLang="en-US" b="1" dirty="0">
                <a:solidFill>
                  <a:srgbClr val="0D0D0D"/>
                </a:solidFill>
                <a:latin typeface="Microsoft JhengHei" panose="020B0604030504040204" pitchFamily="34" charset="-120"/>
                <a:ea typeface="Microsoft JhengHei" panose="020B0604030504040204" pitchFamily="34" charset="-120"/>
              </a:rPr>
              <a:t>数百项美安独家产品</a:t>
            </a:r>
            <a:endParaRPr lang="en-US" altLang="zh-CN" b="1" dirty="0">
              <a:solidFill>
                <a:srgbClr val="0D0D0D"/>
              </a:solidFill>
              <a:latin typeface="Microsoft JhengHei" panose="020B0604030504040204" pitchFamily="34" charset="-120"/>
              <a:ea typeface="Microsoft JhengHei" panose="020B0604030504040204" pitchFamily="34" charset="-120"/>
            </a:endParaRPr>
          </a:p>
          <a:p>
            <a:pPr defTabSz="457200">
              <a:lnSpc>
                <a:spcPct val="150000"/>
              </a:lnSpc>
              <a:spcAft>
                <a:spcPts val="1200"/>
              </a:spcAft>
            </a:pPr>
            <a:r>
              <a:rPr lang="en-US" b="1" dirty="0">
                <a:ln w="3175">
                  <a:noFill/>
                </a:ln>
                <a:solidFill>
                  <a:prstClr val="black">
                    <a:lumMod val="95000"/>
                    <a:lumOff val="5000"/>
                  </a:prstClr>
                </a:solidFill>
                <a:latin typeface="Helvetica Regular" charset="0"/>
                <a:ea typeface="Helvetica Regular" charset="0"/>
                <a:cs typeface="Helvetica Regular" charset="0"/>
              </a:rPr>
              <a:t>HUNDREDS OF EXCLUSIVE </a:t>
            </a:r>
            <a:br>
              <a:rPr lang="en-US" b="1" dirty="0">
                <a:ln w="3175">
                  <a:noFill/>
                </a:ln>
                <a:solidFill>
                  <a:prstClr val="black">
                    <a:lumMod val="95000"/>
                    <a:lumOff val="5000"/>
                  </a:prstClr>
                </a:solidFill>
                <a:latin typeface="Helvetica Regular" charset="0"/>
                <a:ea typeface="Helvetica Regular" charset="0"/>
                <a:cs typeface="Helvetica Regular" charset="0"/>
              </a:rPr>
            </a:br>
            <a:r>
              <a:rPr lang="en-US" b="1" dirty="0">
                <a:ln w="3175">
                  <a:noFill/>
                </a:ln>
                <a:solidFill>
                  <a:prstClr val="black">
                    <a:lumMod val="95000"/>
                    <a:lumOff val="5000"/>
                  </a:prstClr>
                </a:solidFill>
                <a:latin typeface="Helvetica Regular" charset="0"/>
                <a:ea typeface="Helvetica Regular" charset="0"/>
                <a:cs typeface="Helvetica Regular" charset="0"/>
              </a:rPr>
              <a:t>PRODUCTS’</a:t>
            </a:r>
            <a:endParaRPr lang="zh-CN" altLang="en-US" b="1" dirty="0">
              <a:solidFill>
                <a:srgbClr val="0D0D0D"/>
              </a:solidFill>
              <a:latin typeface="Microsoft JhengHei" panose="020B0604030504040204" pitchFamily="34" charset="-120"/>
              <a:ea typeface="Microsoft JhengHei" panose="020B0604030504040204" pitchFamily="34" charset="-120"/>
            </a:endParaRPr>
          </a:p>
          <a:p>
            <a:pPr defTabSz="457200">
              <a:spcAft>
                <a:spcPts val="1200"/>
              </a:spcAft>
            </a:pPr>
            <a:r>
              <a:rPr lang="zh-CN" altLang="en-US" b="1" dirty="0">
                <a:solidFill>
                  <a:srgbClr val="0D0D0D"/>
                </a:solidFill>
                <a:latin typeface="Microsoft JhengHei" panose="020B0604030504040204" pitchFamily="34" charset="-120"/>
                <a:ea typeface="Microsoft JhengHei" panose="020B0604030504040204" pitchFamily="34" charset="-120"/>
              </a:rPr>
              <a:t>无需任何费用即可注册成为优惠顾客</a:t>
            </a:r>
            <a:endParaRPr lang="en-US" altLang="zh-CN" b="1" dirty="0">
              <a:solidFill>
                <a:srgbClr val="0D0D0D"/>
              </a:solidFill>
              <a:latin typeface="Microsoft JhengHei" panose="020B0604030504040204" pitchFamily="34" charset="-120"/>
              <a:ea typeface="Microsoft JhengHei" panose="020B0604030504040204" pitchFamily="34" charset="-120"/>
            </a:endParaRPr>
          </a:p>
          <a:p>
            <a:pPr defTabSz="457200">
              <a:spcAft>
                <a:spcPts val="1200"/>
              </a:spcAft>
            </a:pPr>
            <a:r>
              <a:rPr lang="en-US" b="1" dirty="0">
                <a:ln w="3175">
                  <a:noFill/>
                </a:ln>
                <a:solidFill>
                  <a:prstClr val="black">
                    <a:lumMod val="95000"/>
                    <a:lumOff val="5000"/>
                  </a:prstClr>
                </a:solidFill>
                <a:latin typeface="Helvetica Regular" charset="0"/>
                <a:ea typeface="Helvetica Regular" charset="0"/>
                <a:cs typeface="Helvetica Regular" charset="0"/>
              </a:rPr>
              <a:t>NO COST TO REGISTER AS A PREFERRED CUSTOMER</a:t>
            </a:r>
          </a:p>
          <a:p>
            <a:pPr defTabSz="457200">
              <a:spcAft>
                <a:spcPts val="1200"/>
              </a:spcAft>
            </a:pPr>
            <a:endParaRPr lang="zh-CN" altLang="en-US" b="1" dirty="0">
              <a:solidFill>
                <a:srgbClr val="0D0D0D"/>
              </a:solidFill>
              <a:latin typeface="Microsoft JhengHei" panose="020B0604030504040204" pitchFamily="34" charset="-120"/>
              <a:ea typeface="Microsoft JhengHei" panose="020B0604030504040204" pitchFamily="34" charset="-120"/>
            </a:endParaRPr>
          </a:p>
        </p:txBody>
      </p:sp>
      <p:sp>
        <p:nvSpPr>
          <p:cNvPr id="18" name="Rectangle 17"/>
          <p:cNvSpPr/>
          <p:nvPr/>
        </p:nvSpPr>
        <p:spPr>
          <a:xfrm>
            <a:off x="247386" y="375201"/>
            <a:ext cx="3743782" cy="1594792"/>
          </a:xfrm>
          <a:prstGeom prst="rect">
            <a:avLst/>
          </a:prstGeom>
        </p:spPr>
        <p:txBody>
          <a:bodyPr wrap="square" lIns="91414" tIns="45718" rIns="91414" bIns="45718">
            <a:spAutoFit/>
          </a:bodyPr>
          <a:lstStyle/>
          <a:p>
            <a:pPr defTabSz="457200">
              <a:lnSpc>
                <a:spcPct val="90000"/>
              </a:lnSpc>
              <a:tabLst>
                <a:tab pos="114265" algn="l"/>
              </a:tabLst>
            </a:pPr>
            <a:r>
              <a:rPr lang="zh-CN" altLang="en-US" sz="3000" b="1" dirty="0">
                <a:solidFill>
                  <a:srgbClr val="FFFFFF"/>
                </a:solidFill>
                <a:latin typeface="Microsoft JhengHei" panose="020B0604030504040204" pitchFamily="34" charset="-120"/>
                <a:ea typeface="Microsoft JhengHei" panose="020B0604030504040204" pitchFamily="34" charset="-120"/>
              </a:rPr>
              <a:t>网际网路行销公司</a:t>
            </a:r>
            <a:endParaRPr lang="en-US" altLang="zh-CN" sz="3000" b="1" dirty="0">
              <a:solidFill>
                <a:srgbClr val="FFFFFF"/>
              </a:solidFill>
              <a:latin typeface="Microsoft JhengHei" panose="020B0604030504040204" pitchFamily="34" charset="-120"/>
              <a:ea typeface="Microsoft JhengHei" panose="020B0604030504040204" pitchFamily="34" charset="-120"/>
            </a:endParaRPr>
          </a:p>
          <a:p>
            <a:pPr defTabSz="457200">
              <a:lnSpc>
                <a:spcPct val="90000"/>
              </a:lnSpc>
              <a:tabLst>
                <a:tab pos="114265" algn="l"/>
              </a:tabLst>
            </a:pPr>
            <a:r>
              <a:rPr lang="en-US" sz="2600" b="1" spc="100" dirty="0">
                <a:solidFill>
                  <a:prstClr val="white"/>
                </a:solidFill>
                <a:latin typeface="Helvetica Regular" charset="0"/>
                <a:cs typeface="Helvetica Regular" charset="0"/>
              </a:rPr>
              <a:t>AN INTERNET MARKETING COMPANY</a:t>
            </a:r>
            <a:endParaRPr lang="zh-CN" altLang="en-US" sz="3400" b="1" dirty="0">
              <a:solidFill>
                <a:srgbClr val="FFFFFF"/>
              </a:solidFill>
              <a:latin typeface="Microsoft JhengHei" panose="020B0604030504040204" pitchFamily="34" charset="-120"/>
              <a:ea typeface="Microsoft JhengHei" panose="020B0604030504040204" pitchFamily="34" charset="-120"/>
            </a:endParaRPr>
          </a:p>
        </p:txBody>
      </p:sp>
      <p:grpSp>
        <p:nvGrpSpPr>
          <p:cNvPr id="4" name="Group 3"/>
          <p:cNvGrpSpPr/>
          <p:nvPr/>
        </p:nvGrpSpPr>
        <p:grpSpPr>
          <a:xfrm>
            <a:off x="10440837" y="603512"/>
            <a:ext cx="1339552" cy="2215811"/>
            <a:chOff x="10440837" y="603512"/>
            <a:chExt cx="1339552" cy="2215811"/>
          </a:xfrm>
        </p:grpSpPr>
        <p:grpSp>
          <p:nvGrpSpPr>
            <p:cNvPr id="25" name="Group 24"/>
            <p:cNvGrpSpPr/>
            <p:nvPr/>
          </p:nvGrpSpPr>
          <p:grpSpPr>
            <a:xfrm>
              <a:off x="10440837" y="603512"/>
              <a:ext cx="1339552" cy="2215811"/>
              <a:chOff x="9966354" y="34990"/>
              <a:chExt cx="1604643" cy="2653618"/>
            </a:xfrm>
          </p:grpSpPr>
          <p:sp>
            <p:nvSpPr>
              <p:cNvPr id="27" name="Notched Right Arrow 26"/>
              <p:cNvSpPr/>
              <p:nvPr/>
            </p:nvSpPr>
            <p:spPr>
              <a:xfrm rot="16200000">
                <a:off x="9842921" y="1313069"/>
                <a:ext cx="1851509" cy="899570"/>
              </a:xfrm>
              <a:prstGeom prst="notchedRightArrow">
                <a:avLst>
                  <a:gd name="adj1" fmla="val 100000"/>
                  <a:gd name="adj2" fmla="val 26723"/>
                </a:avLst>
              </a:prstGeom>
              <a:solidFill>
                <a:srgbClr val="4FBCFD"/>
              </a:solidFill>
              <a:ln w="12700" cap="flat" cmpd="sng" algn="ctr">
                <a:noFill/>
                <a:prstDash val="solid"/>
                <a:miter lim="800000"/>
              </a:ln>
              <a:effectLst/>
            </p:spPr>
            <p:txBody>
              <a:bodyPr rtlCol="0" anchor="ctr"/>
              <a:lstStyle/>
              <a:p>
                <a:pPr algn="ctr">
                  <a:defRPr/>
                </a:pPr>
                <a:endParaRPr lang="en-US" kern="0" dirty="0">
                  <a:solidFill>
                    <a:prstClr val="white"/>
                  </a:solidFill>
                  <a:latin typeface="Microsoft JhengHei" panose="020B0604030504040204" pitchFamily="34" charset="-120"/>
                  <a:ea typeface="Microsoft JhengHei" panose="020B0604030504040204" pitchFamily="34" charset="-12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b="5173"/>
              <a:stretch/>
            </p:blipFill>
            <p:spPr>
              <a:xfrm>
                <a:off x="9966354" y="34990"/>
                <a:ext cx="1604643" cy="1521240"/>
              </a:xfrm>
              <a:prstGeom prst="rect">
                <a:avLst/>
              </a:prstGeom>
              <a:effectLst/>
            </p:spPr>
          </p:pic>
        </p:grpSp>
        <p:sp>
          <p:nvSpPr>
            <p:cNvPr id="26" name="Rectangle 25"/>
            <p:cNvSpPr/>
            <p:nvPr/>
          </p:nvSpPr>
          <p:spPr>
            <a:xfrm>
              <a:off x="10817030" y="1977449"/>
              <a:ext cx="601447" cy="648896"/>
            </a:xfrm>
            <a:prstGeom prst="rect">
              <a:avLst/>
            </a:prstGeom>
          </p:spPr>
          <p:txBody>
            <a:bodyPr wrap="none">
              <a:spAutoFit/>
            </a:bodyPr>
            <a:lstStyle/>
            <a:p>
              <a:pPr algn="ctr">
                <a:defRPr/>
              </a:pPr>
              <a:r>
                <a:rPr lang="zh-CN" altLang="en-US" sz="1200" dirty="0">
                  <a:solidFill>
                    <a:srgbClr val="FFFFFF"/>
                  </a:solidFill>
                  <a:latin typeface="Microsoft JhengHei" panose="020B0604030504040204" pitchFamily="34" charset="-120"/>
                  <a:ea typeface="Microsoft JhengHei" panose="020B0604030504040204" pitchFamily="34" charset="-120"/>
                </a:rPr>
                <a:t>排名</a:t>
              </a:r>
            </a:p>
            <a:p>
              <a:pPr algn="ctr">
                <a:lnSpc>
                  <a:spcPts val="2860"/>
                </a:lnSpc>
                <a:defRPr/>
              </a:pPr>
              <a:r>
                <a:rPr lang="en-US" altLang="zh-CN" sz="2800" dirty="0">
                  <a:solidFill>
                    <a:srgbClr val="FFFFFF"/>
                  </a:solidFill>
                  <a:latin typeface="Microsoft JhengHei" panose="020B0604030504040204" pitchFamily="34" charset="-120"/>
                  <a:ea typeface="Microsoft JhengHei" panose="020B0604030504040204" pitchFamily="34" charset="-120"/>
                </a:rPr>
                <a:t>59</a:t>
              </a:r>
            </a:p>
          </p:txBody>
        </p:sp>
      </p:grpSp>
      <p:pic>
        <p:nvPicPr>
          <p:cNvPr id="2" name="Picture 1" descr="Shop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6399" y="5297488"/>
            <a:ext cx="3090672" cy="387576"/>
          </a:xfrm>
          <a:prstGeom prst="rect">
            <a:avLst/>
          </a:prstGeom>
        </p:spPr>
      </p:pic>
      <p:grpSp>
        <p:nvGrpSpPr>
          <p:cNvPr id="19" name="Group 18"/>
          <p:cNvGrpSpPr/>
          <p:nvPr/>
        </p:nvGrpSpPr>
        <p:grpSpPr>
          <a:xfrm>
            <a:off x="2116031" y="6380800"/>
            <a:ext cx="2905736" cy="426216"/>
            <a:chOff x="648243" y="6314820"/>
            <a:chExt cx="2905736" cy="426216"/>
          </a:xfrm>
        </p:grpSpPr>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r="76503"/>
            <a:stretch/>
          </p:blipFill>
          <p:spPr>
            <a:xfrm>
              <a:off x="648243" y="6314820"/>
              <a:ext cx="600893" cy="42621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487" y="6425830"/>
              <a:ext cx="2233492" cy="201168"/>
            </a:xfrm>
            <a:prstGeom prst="rect">
              <a:avLst/>
            </a:prstGeom>
          </p:spPr>
        </p:pic>
      </p:grpSp>
    </p:spTree>
    <p:extLst>
      <p:ext uri="{BB962C8B-B14F-4D97-AF65-F5344CB8AC3E}">
        <p14:creationId xmlns:p14="http://schemas.microsoft.com/office/powerpoint/2010/main" val="2249176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34" y="-1"/>
            <a:ext cx="12205834" cy="8917417"/>
          </a:xfrm>
          <a:prstGeom prst="rect">
            <a:avLst/>
          </a:prstGeom>
        </p:spPr>
      </p:pic>
      <p:sp>
        <p:nvSpPr>
          <p:cNvPr id="12" name="Rectangle 11"/>
          <p:cNvSpPr/>
          <p:nvPr/>
        </p:nvSpPr>
        <p:spPr>
          <a:xfrm>
            <a:off x="-13834" y="4416093"/>
            <a:ext cx="5169409" cy="1687446"/>
          </a:xfrm>
          <a:prstGeom prst="rect">
            <a:avLst/>
          </a:prstGeom>
          <a:gradFill flip="none" rotWithShape="1">
            <a:gsLst>
              <a:gs pos="0">
                <a:schemeClr val="tx1">
                  <a:alpha val="0"/>
                </a:schemeClr>
              </a:gs>
              <a:gs pos="100000">
                <a:schemeClr val="accent4">
                  <a:lumMod val="65000"/>
                </a:schemeClr>
              </a:gs>
              <a:gs pos="36000">
                <a:schemeClr val="accent4">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a:r>
              <a:rPr lang="zh-CN" altLang="en-US" sz="4400" dirty="0">
                <a:ln w="3175">
                  <a:solidFill>
                    <a:prstClr val="white"/>
                  </a:solidFill>
                </a:ln>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伙伴商店</a:t>
            </a:r>
            <a:endParaRPr lang="en-US" altLang="zh-CN" sz="4400" dirty="0">
              <a:ln w="3175">
                <a:solidFill>
                  <a:prstClr val="white"/>
                </a:solidFill>
              </a:ln>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a:p>
            <a:pPr marL="231775"/>
            <a:r>
              <a:rPr lang="en-US" sz="4400" dirty="0">
                <a:ln w="3175">
                  <a:solidFill>
                    <a:prstClr val="white"/>
                  </a:solidFill>
                </a:ln>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Partner Store</a:t>
            </a:r>
          </a:p>
        </p:txBody>
      </p:sp>
      <p:sp>
        <p:nvSpPr>
          <p:cNvPr id="13" name="Rounded Rectangle 12"/>
          <p:cNvSpPr/>
          <p:nvPr/>
        </p:nvSpPr>
        <p:spPr>
          <a:xfrm flipV="1">
            <a:off x="3789609" y="596721"/>
            <a:ext cx="762000" cy="228600"/>
          </a:xfrm>
          <a:prstGeom prst="roundRect">
            <a:avLst>
              <a:gd name="adj" fmla="val 10673"/>
            </a:avLst>
          </a:prstGeom>
          <a:noFill/>
          <a:ln w="57150" cap="flat" cmpd="sng" algn="ctr">
            <a:solidFill>
              <a:srgbClr val="4BACC6">
                <a:lumMod val="75000"/>
              </a:srgbClr>
            </a:solidFill>
            <a:prstDash val="solid"/>
          </a:ln>
          <a:effectLst/>
        </p:spPr>
        <p:txBody>
          <a:bodyPr rtlCol="0" anchor="ctr"/>
          <a:lstStyle/>
          <a:p>
            <a:pPr algn="ctr">
              <a:defRPr/>
            </a:pPr>
            <a:endParaRPr lang="en-US" kern="0">
              <a:solidFill>
                <a:prstClr val="white"/>
              </a:solidFill>
            </a:endParaRPr>
          </a:p>
        </p:txBody>
      </p:sp>
      <p:sp>
        <p:nvSpPr>
          <p:cNvPr id="16" name="Rounded Rectangle 15"/>
          <p:cNvSpPr/>
          <p:nvPr/>
        </p:nvSpPr>
        <p:spPr>
          <a:xfrm flipV="1">
            <a:off x="3322749" y="1041043"/>
            <a:ext cx="759854" cy="381000"/>
          </a:xfrm>
          <a:prstGeom prst="roundRect">
            <a:avLst>
              <a:gd name="adj" fmla="val 10673"/>
            </a:avLst>
          </a:prstGeom>
          <a:noFill/>
          <a:ln w="57150" cap="flat" cmpd="sng" algn="ctr">
            <a:solidFill>
              <a:srgbClr val="4BACC6">
                <a:lumMod val="75000"/>
              </a:srgbClr>
            </a:solidFill>
            <a:prstDash val="solid"/>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15030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0"/>
                                        <p:tgtEl>
                                          <p:spTgt spid="12"/>
                                        </p:tgtEl>
                                      </p:cBhvr>
                                    </p:animEffect>
                                  </p:childTnLst>
                                </p:cTn>
                              </p:par>
                              <p:par>
                                <p:cTn id="8" presetID="10" presetClass="exit" presetSubtype="0" fill="hold" grpId="1" nodeType="withEffect">
                                  <p:stCondLst>
                                    <p:cond delay="0"/>
                                  </p:stCondLst>
                                  <p:childTnLst>
                                    <p:animEffect transition="out" filter="fade">
                                      <p:cBhvr>
                                        <p:cTn id="9" dur="3000"/>
                                        <p:tgtEl>
                                          <p:spTgt spid="12"/>
                                        </p:tgtEl>
                                      </p:cBhvr>
                                    </p:animEffect>
                                    <p:set>
                                      <p:cBhvr>
                                        <p:cTn id="10" dur="1" fill="hold">
                                          <p:stCondLst>
                                            <p:cond delay="2999"/>
                                          </p:stCondLst>
                                        </p:cTn>
                                        <p:tgtEl>
                                          <p:spTgt spid="12"/>
                                        </p:tgtEl>
                                        <p:attrNameLst>
                                          <p:attrName>style.visibility</p:attrName>
                                        </p:attrNameLst>
                                      </p:cBhvr>
                                      <p:to>
                                        <p:strVal val="hidden"/>
                                      </p:to>
                                    </p:se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21"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31" name="Group 30"/>
          <p:cNvGrpSpPr/>
          <p:nvPr/>
        </p:nvGrpSpPr>
        <p:grpSpPr>
          <a:xfrm>
            <a:off x="6675307" y="284189"/>
            <a:ext cx="5021477" cy="3044352"/>
            <a:chOff x="6675307" y="284189"/>
            <a:chExt cx="5021477" cy="3044352"/>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307" y="697672"/>
              <a:ext cx="5021477" cy="2630869"/>
            </a:xfrm>
            <a:prstGeom prst="rect">
              <a:avLst/>
            </a:prstGeom>
          </p:spPr>
        </p:pic>
        <p:sp>
          <p:nvSpPr>
            <p:cNvPr id="37" name="Rectangle 36"/>
            <p:cNvSpPr/>
            <p:nvPr/>
          </p:nvSpPr>
          <p:spPr>
            <a:xfrm>
              <a:off x="7677228" y="284189"/>
              <a:ext cx="3054682" cy="369332"/>
            </a:xfrm>
            <a:prstGeom prst="rect">
              <a:avLst/>
            </a:prstGeom>
          </p:spPr>
          <p:txBody>
            <a:bodyPr wrap="none">
              <a:spAutoFit/>
            </a:bodyPr>
            <a:lstStyle/>
            <a:p>
              <a:pPr algn="ctr" defTabSz="1162685">
                <a:defRPr/>
              </a:pPr>
              <a:r>
                <a:rPr lang="en-US" dirty="0">
                  <a:solidFill>
                    <a:prstClr val="white"/>
                  </a:solidFill>
                  <a:latin typeface="Raleway" panose="020B0503030101060003" pitchFamily="34" charset="0"/>
                </a:rPr>
                <a:t>MarketMalaysia.com/</a:t>
              </a:r>
              <a:r>
                <a:rPr lang="zh-TW"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endParaRPr lang="en-US" dirty="0">
                <a:solidFill>
                  <a:prstClr val="white"/>
                </a:solidFill>
                <a:latin typeface="Raleway" panose="020B0503030101060003" pitchFamily="34" charset="0"/>
              </a:endParaRPr>
            </a:p>
          </p:txBody>
        </p:sp>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b="11423"/>
            <a:stretch>
              <a:fillRect/>
            </a:stretch>
          </p:blipFill>
          <p:spPr>
            <a:xfrm>
              <a:off x="7583435" y="941299"/>
              <a:ext cx="3196311" cy="2102690"/>
            </a:xfrm>
            <a:prstGeom prst="rect">
              <a:avLst/>
            </a:prstGeom>
          </p:spPr>
        </p:pic>
      </p:grpSp>
      <p:pic>
        <p:nvPicPr>
          <p:cNvPr id="2" name="Picture 2" descr="C:\Users\markm\Desktop\unfranchis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183" y="409403"/>
            <a:ext cx="4273373" cy="58119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685799" y="1091627"/>
            <a:ext cx="6844743" cy="830995"/>
          </a:xfrm>
          <a:prstGeom prst="rect">
            <a:avLst/>
          </a:prstGeom>
        </p:spPr>
        <p:txBody>
          <a:bodyPr wrap="square" lIns="87740" tIns="45719" rIns="87740" bIns="45719">
            <a:spAutoFit/>
          </a:bodyPr>
          <a:lstStyle/>
          <a:p>
            <a:pPr defTabSz="1162685">
              <a:defRPr/>
            </a:pPr>
            <a:r>
              <a:rPr lang="zh-CN" altLang="en-US" sz="2400" dirty="0">
                <a:solidFill>
                  <a:prstClr val="white"/>
                </a:solidFill>
                <a:latin typeface="Microsoft JhengHei" panose="020B0604030504040204" pitchFamily="34" charset="-120"/>
                <a:ea typeface="Microsoft JhengHei" panose="020B0604030504040204" pitchFamily="34" charset="-120"/>
              </a:rPr>
              <a:t>您可以使用您的</a:t>
            </a:r>
            <a:r>
              <a:rPr lang="zh-TW" altLang="en-US" sz="24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24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r>
              <a:rPr lang="zh-CN" altLang="en-US" sz="2400" dirty="0">
                <a:solidFill>
                  <a:prstClr val="white"/>
                </a:solidFill>
                <a:latin typeface="Microsoft JhengHei" panose="020B0604030504040204" pitchFamily="34" charset="-120"/>
                <a:ea typeface="Microsoft JhengHei" panose="020B0604030504040204" pitchFamily="34" charset="-120"/>
              </a:rPr>
              <a:t>来品牌化您的网站</a:t>
            </a:r>
            <a:endParaRPr lang="en-US" altLang="zh-CN" sz="2400" dirty="0">
              <a:solidFill>
                <a:prstClr val="white"/>
              </a:solidFill>
              <a:latin typeface="Microsoft JhengHei" panose="020B0604030504040204" pitchFamily="34" charset="-120"/>
              <a:ea typeface="Microsoft JhengHei" panose="020B0604030504040204" pitchFamily="34" charset="-120"/>
            </a:endParaRPr>
          </a:p>
          <a:p>
            <a:pPr defTabSz="1162685">
              <a:defRPr/>
            </a:pPr>
            <a:r>
              <a:rPr lang="en-US" sz="2200" dirty="0">
                <a:solidFill>
                  <a:prstClr val="white"/>
                </a:solidFill>
                <a:latin typeface="Raleway" panose="020B0503030101060003" pitchFamily="34" charset="0"/>
              </a:rPr>
              <a:t>These sites are branded with your /</a:t>
            </a:r>
            <a:r>
              <a:rPr lang="en-US" sz="2200" dirty="0" err="1">
                <a:solidFill>
                  <a:srgbClr val="17C1CB"/>
                </a:solidFill>
                <a:latin typeface="Raleway" panose="020B0503030101060003" pitchFamily="34" charset="0"/>
              </a:rPr>
              <a:t>yoursitename</a:t>
            </a:r>
            <a:endParaRPr lang="en-US" sz="2200" dirty="0">
              <a:solidFill>
                <a:srgbClr val="17C1CB"/>
              </a:solidFill>
              <a:latin typeface="Raleway" panose="020B0503030101060003" pitchFamily="34" charset="0"/>
            </a:endParaRPr>
          </a:p>
        </p:txBody>
      </p:sp>
      <p:grpSp>
        <p:nvGrpSpPr>
          <p:cNvPr id="4" name="Group 3"/>
          <p:cNvGrpSpPr/>
          <p:nvPr/>
        </p:nvGrpSpPr>
        <p:grpSpPr>
          <a:xfrm>
            <a:off x="-203200" y="2225373"/>
            <a:ext cx="5095792" cy="3134027"/>
            <a:chOff x="0" y="2386757"/>
            <a:chExt cx="5029200" cy="3093071"/>
          </a:xfrm>
        </p:grpSpPr>
        <p:grpSp>
          <p:nvGrpSpPr>
            <p:cNvPr id="23" name="Group 22"/>
            <p:cNvGrpSpPr/>
            <p:nvPr/>
          </p:nvGrpSpPr>
          <p:grpSpPr>
            <a:xfrm>
              <a:off x="0" y="2844919"/>
              <a:ext cx="5029200" cy="2634909"/>
              <a:chOff x="0" y="2844919"/>
              <a:chExt cx="5029200" cy="2634909"/>
            </a:xfrm>
          </p:grpSpPr>
          <p:pic>
            <p:nvPicPr>
              <p:cNvPr id="22" name="Picture 3" descr="C:\Users\markm\Desktop\SHOP preso screen shots\motives homepa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7942"/>
              <a:stretch>
                <a:fillRect/>
              </a:stretch>
            </p:blipFill>
            <p:spPr bwMode="auto">
              <a:xfrm>
                <a:off x="903622" y="3091625"/>
                <a:ext cx="3239591" cy="221664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4919"/>
                <a:ext cx="5029200" cy="2634909"/>
              </a:xfrm>
              <a:prstGeom prst="rect">
                <a:avLst/>
              </a:prstGeom>
            </p:spPr>
          </p:pic>
        </p:grpSp>
        <p:sp>
          <p:nvSpPr>
            <p:cNvPr id="26" name="Rectangle 25"/>
            <p:cNvSpPr/>
            <p:nvPr/>
          </p:nvSpPr>
          <p:spPr>
            <a:xfrm>
              <a:off x="655943" y="2386757"/>
              <a:ext cx="3717323" cy="364506"/>
            </a:xfrm>
            <a:prstGeom prst="rect">
              <a:avLst/>
            </a:prstGeom>
          </p:spPr>
          <p:txBody>
            <a:bodyPr wrap="none">
              <a:spAutoFit/>
            </a:bodyPr>
            <a:lstStyle/>
            <a:p>
              <a:pPr algn="ctr" defTabSz="1162685">
                <a:defRPr/>
              </a:pPr>
              <a:r>
                <a:rPr lang="en-US" dirty="0">
                  <a:solidFill>
                    <a:prstClr val="white"/>
                  </a:solidFill>
                  <a:latin typeface="Raleway" panose="020B0503030101060003" pitchFamily="34" charset="0"/>
                </a:rPr>
                <a:t>MYS.MotivesCosmetics.com/</a:t>
              </a:r>
              <a:r>
                <a:rPr lang="zh-TW"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endParaRPr lang="en-US" dirty="0">
                <a:solidFill>
                  <a:prstClr val="white"/>
                </a:solidFill>
                <a:latin typeface="Raleway" panose="020B0503030101060003" pitchFamily="34" charset="0"/>
              </a:endParaRPr>
            </a:p>
          </p:txBody>
        </p:sp>
      </p:grpSp>
      <p:grpSp>
        <p:nvGrpSpPr>
          <p:cNvPr id="6" name="Group 5"/>
          <p:cNvGrpSpPr/>
          <p:nvPr/>
        </p:nvGrpSpPr>
        <p:grpSpPr>
          <a:xfrm>
            <a:off x="3030580" y="3064286"/>
            <a:ext cx="5122344" cy="3156043"/>
            <a:chOff x="2398344" y="2856212"/>
            <a:chExt cx="5122344" cy="3156043"/>
          </a:xfrm>
        </p:grpSpPr>
        <p:sp>
          <p:nvSpPr>
            <p:cNvPr id="27" name="Rectangle 26"/>
            <p:cNvSpPr/>
            <p:nvPr/>
          </p:nvSpPr>
          <p:spPr>
            <a:xfrm>
              <a:off x="3618083" y="2856212"/>
              <a:ext cx="2570705" cy="369332"/>
            </a:xfrm>
            <a:prstGeom prst="rect">
              <a:avLst/>
            </a:prstGeom>
          </p:spPr>
          <p:txBody>
            <a:bodyPr wrap="none">
              <a:spAutoFit/>
            </a:bodyPr>
            <a:lstStyle/>
            <a:p>
              <a:pPr algn="ctr" defTabSz="1162685">
                <a:defRPr/>
              </a:pPr>
              <a:r>
                <a:rPr lang="en-US" dirty="0">
                  <a:ln w="3175">
                    <a:solidFill>
                      <a:prstClr val="white"/>
                    </a:solidFill>
                  </a:ln>
                  <a:solidFill>
                    <a:prstClr val="white"/>
                  </a:solidFill>
                </a:rPr>
                <a:t>MYS.SHOP.COM</a:t>
              </a:r>
              <a:r>
                <a:rPr lang="en-US" dirty="0">
                  <a:solidFill>
                    <a:prstClr val="white"/>
                  </a:solidFill>
                  <a:latin typeface="Raleway" panose="020B0503030101060003" pitchFamily="34" charset="0"/>
                </a:rPr>
                <a:t>/</a:t>
              </a:r>
              <a:r>
                <a:rPr lang="zh-TW"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endParaRPr lang="en-US" dirty="0">
                <a:solidFill>
                  <a:prstClr val="white"/>
                </a:solidFill>
                <a:latin typeface="Raleway" panose="020B0503030101060003" pitchFamily="34" charset="0"/>
              </a:endParaRP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b="4177"/>
            <a:stretch>
              <a:fillRect/>
            </a:stretch>
          </p:blipFill>
          <p:spPr>
            <a:xfrm>
              <a:off x="3267845" y="3564473"/>
              <a:ext cx="3376701" cy="2234751"/>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344" y="3328541"/>
              <a:ext cx="5122344" cy="2683714"/>
            </a:xfrm>
            <a:prstGeom prst="rect">
              <a:avLst/>
            </a:prstGeom>
          </p:spPr>
        </p:pic>
      </p:grpSp>
      <p:grpSp>
        <p:nvGrpSpPr>
          <p:cNvPr id="12" name="Group 11"/>
          <p:cNvGrpSpPr/>
          <p:nvPr/>
        </p:nvGrpSpPr>
        <p:grpSpPr>
          <a:xfrm>
            <a:off x="6669164" y="2877337"/>
            <a:ext cx="6173920" cy="3686404"/>
            <a:chOff x="7823200" y="2311918"/>
            <a:chExt cx="4763552" cy="2844283"/>
          </a:xfrm>
        </p:grpSpPr>
        <p:sp>
          <p:nvSpPr>
            <p:cNvPr id="11" name="Rounded Rectangle 10"/>
            <p:cNvSpPr/>
            <p:nvPr/>
          </p:nvSpPr>
          <p:spPr>
            <a:xfrm>
              <a:off x="8541061" y="2311918"/>
              <a:ext cx="3209664" cy="395997"/>
            </a:xfrm>
            <a:prstGeom prst="roundRect">
              <a:avLst/>
            </a:prstGeom>
            <a:solidFill>
              <a:schemeClr val="bg1">
                <a:lumMod val="25000"/>
              </a:schemeClr>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900">
                <a:solidFill>
                  <a:srgbClr val="F2F2F2"/>
                </a:solidFill>
              </a:endParaRPr>
            </a:p>
          </p:txBody>
        </p:sp>
        <p:grpSp>
          <p:nvGrpSpPr>
            <p:cNvPr id="7" name="Group 6"/>
            <p:cNvGrpSpPr/>
            <p:nvPr/>
          </p:nvGrpSpPr>
          <p:grpSpPr>
            <a:xfrm>
              <a:off x="7823200" y="2403279"/>
              <a:ext cx="4763552" cy="2752922"/>
              <a:chOff x="5029200" y="2573385"/>
              <a:chExt cx="5029200" cy="2906443"/>
            </a:xfrm>
          </p:grpSpPr>
          <p:grpSp>
            <p:nvGrpSpPr>
              <p:cNvPr id="19" name="Group 18"/>
              <p:cNvGrpSpPr/>
              <p:nvPr/>
            </p:nvGrpSpPr>
            <p:grpSpPr>
              <a:xfrm>
                <a:off x="5029200" y="2844919"/>
                <a:ext cx="5029200" cy="2634909"/>
                <a:chOff x="5029200" y="2844919"/>
                <a:chExt cx="5029200" cy="2634909"/>
              </a:xfrm>
            </p:grpSpPr>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64" t="8569" r="8973" b="13162"/>
                <a:stretch>
                  <a:fillRect/>
                </a:stretch>
              </p:blipFill>
              <p:spPr bwMode="auto">
                <a:xfrm>
                  <a:off x="5915186" y="3079750"/>
                  <a:ext cx="3260564" cy="2241550"/>
                </a:xfrm>
                <a:prstGeom prst="rect">
                  <a:avLst/>
                </a:prstGeom>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844919"/>
                  <a:ext cx="5029200" cy="2634909"/>
                </a:xfrm>
                <a:prstGeom prst="rect">
                  <a:avLst/>
                </a:prstGeom>
              </p:spPr>
            </p:pic>
          </p:grpSp>
          <p:sp>
            <p:nvSpPr>
              <p:cNvPr id="28" name="Rectangle 27"/>
              <p:cNvSpPr/>
              <p:nvPr/>
            </p:nvSpPr>
            <p:spPr>
              <a:xfrm>
                <a:off x="5547775" y="2573385"/>
                <a:ext cx="3931295" cy="463255"/>
              </a:xfrm>
              <a:prstGeom prst="rect">
                <a:avLst/>
              </a:prstGeom>
            </p:spPr>
            <p:txBody>
              <a:bodyPr wrap="none">
                <a:spAutoFit/>
              </a:bodyPr>
              <a:lstStyle/>
              <a:p>
                <a:pPr algn="ctr" defTabSz="1162685">
                  <a:defRPr/>
                </a:pPr>
                <a:r>
                  <a:rPr lang="en-US" dirty="0">
                    <a:solidFill>
                      <a:prstClr val="white"/>
                    </a:solidFill>
                    <a:latin typeface="Raleway" panose="020B0503030101060003" pitchFamily="34" charset="0"/>
                  </a:rPr>
                  <a:t>Global.SHOP.COM/</a:t>
                </a:r>
                <a:r>
                  <a:rPr lang="zh-TW"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endParaRPr lang="en-US" dirty="0">
                  <a:solidFill>
                    <a:prstClr val="white"/>
                  </a:solidFill>
                  <a:latin typeface="Raleway" panose="020B0503030101060003" pitchFamily="34" charset="0"/>
                </a:endParaRPr>
              </a:p>
            </p:txBody>
          </p:sp>
        </p:grpSp>
      </p:grpSp>
    </p:spTree>
    <p:extLst>
      <p:ext uri="{BB962C8B-B14F-4D97-AF65-F5344CB8AC3E}">
        <p14:creationId xmlns:p14="http://schemas.microsoft.com/office/powerpoint/2010/main" val="173013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970" y="2552052"/>
            <a:ext cx="12450070" cy="9337553"/>
          </a:xfrm>
          <a:prstGeom prst="rect">
            <a:avLst/>
          </a:prstGeom>
        </p:spPr>
      </p:pic>
      <p:sp>
        <p:nvSpPr>
          <p:cNvPr id="4" name="Rectangle 3"/>
          <p:cNvSpPr/>
          <p:nvPr/>
        </p:nvSpPr>
        <p:spPr>
          <a:xfrm>
            <a:off x="0" y="252991"/>
            <a:ext cx="12192000" cy="630786"/>
          </a:xfrm>
          <a:prstGeom prst="rect">
            <a:avLst/>
          </a:prstGeom>
        </p:spPr>
        <p:txBody>
          <a:bodyPr wrap="square" lIns="91284" tIns="45643" rIns="91284" bIns="45643">
            <a:spAutoFit/>
          </a:bodyPr>
          <a:lstStyle/>
          <a:p>
            <a:pPr algn="ctr" defTabSz="912495"/>
            <a:r>
              <a:rPr lang="zh-TW" altLang="en-US" sz="3500" b="1"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rPr>
              <a:t>零售目标</a:t>
            </a:r>
            <a:r>
              <a:rPr lang="en-US" altLang="zh-TW" sz="3500" b="1"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rPr>
              <a:t>   </a:t>
            </a:r>
            <a:r>
              <a:rPr lang="en-US" sz="3500" b="1" cap="all" dirty="0">
                <a:ln w="3175">
                  <a:solidFill>
                    <a:srgbClr val="443988"/>
                  </a:solidFill>
                </a:ln>
                <a:solidFill>
                  <a:srgbClr val="443988"/>
                </a:solidFill>
              </a:rPr>
              <a:t>Retail Sales Goal</a:t>
            </a:r>
          </a:p>
        </p:txBody>
      </p:sp>
      <p:sp>
        <p:nvSpPr>
          <p:cNvPr id="5" name="Rectangle 4"/>
          <p:cNvSpPr/>
          <p:nvPr/>
        </p:nvSpPr>
        <p:spPr>
          <a:xfrm>
            <a:off x="486723" y="1095133"/>
            <a:ext cx="11218607" cy="1692616"/>
          </a:xfrm>
          <a:prstGeom prst="rect">
            <a:avLst/>
          </a:prstGeom>
        </p:spPr>
        <p:txBody>
          <a:bodyPr wrap="square" lIns="91284" tIns="45643" rIns="91284" bIns="45643">
            <a:spAutoFit/>
          </a:bodyPr>
          <a:lstStyle/>
          <a:p>
            <a:pPr algn="ctr" defTabSz="912495"/>
            <a:r>
              <a:rPr lang="zh-CN"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新</a:t>
            </a:r>
            <a:r>
              <a:rPr lang="zh-TW"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600" b="1" spc="-30" baseline="30000" dirty="0">
                <a:ln w="3175">
                  <a:noFill/>
                </a:ln>
                <a:solidFill>
                  <a:srgbClr val="5F5F5F"/>
                </a:solidFill>
                <a:latin typeface="Arial" panose="020B0604020202020204" pitchFamily="34" charset="0"/>
                <a:cs typeface="Arial" panose="020B0604020202020204" pitchFamily="34" charset="0"/>
              </a:rPr>
              <a:t>™</a:t>
            </a:r>
            <a:r>
              <a:rPr lang="zh-TW"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店主的每月目标是本人</a:t>
            </a:r>
            <a:r>
              <a:rPr lang="zh-CN"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购买并</a:t>
            </a:r>
            <a:r>
              <a:rPr lang="zh-TW"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使用</a:t>
            </a:r>
            <a:r>
              <a:rPr lang="en-US" altLang="zh-CN"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2</a:t>
            </a:r>
            <a:r>
              <a:rPr lang="en-US" altLang="zh-TW"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00 BV </a:t>
            </a:r>
            <a:r>
              <a:rPr lang="zh-TW"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和 </a:t>
            </a:r>
            <a:r>
              <a:rPr lang="en-US" altLang="zh-CN"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20</a:t>
            </a:r>
            <a:r>
              <a:rPr lang="en-US" altLang="zh-TW"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IBV</a:t>
            </a:r>
            <a:r>
              <a:rPr lang="zh-CN"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的产品</a:t>
            </a:r>
            <a:endParaRPr lang="en-US" altLang="zh-TW"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r>
              <a:rPr lang="zh-TW"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开发至少十位优惠顾客， 并且鼓励每人每月至少购买 </a:t>
            </a:r>
            <a:r>
              <a:rPr lang="en-US" altLang="zh-TW"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30 BV / 20 IBV </a:t>
            </a:r>
            <a:r>
              <a:rPr lang="zh-TW"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的产品</a:t>
            </a:r>
            <a:r>
              <a:rPr lang="zh-CN"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CN"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r>
              <a:rPr lang="zh-CN"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从中产生</a:t>
            </a:r>
            <a:r>
              <a:rPr lang="en-US" altLang="zh-CN"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300</a:t>
            </a:r>
            <a:r>
              <a:rPr lang="zh-CN"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CN"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BV </a:t>
            </a:r>
            <a:r>
              <a:rPr lang="zh-CN" altLang="en-US"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和</a:t>
            </a:r>
            <a:r>
              <a:rPr lang="en-US" altLang="zh-CN" sz="16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200 IBV</a:t>
            </a:r>
          </a:p>
          <a:p>
            <a:pPr algn="ctr" defTabSz="912838"/>
            <a:endParaRPr lang="en-US" sz="2000" dirty="0">
              <a:ln w="3175">
                <a:solidFill>
                  <a:prstClr val="black">
                    <a:lumMod val="65000"/>
                    <a:lumOff val="35000"/>
                  </a:prstClr>
                </a:solidFill>
              </a:ln>
              <a:solidFill>
                <a:prstClr val="black"/>
              </a:solidFill>
              <a:cs typeface="Arial" charset="0"/>
            </a:endParaRPr>
          </a:p>
          <a:p>
            <a:pPr algn="ctr" defTabSz="912838"/>
            <a:r>
              <a:rPr lang="en-US" dirty="0">
                <a:ln w="3175">
                  <a:solidFill>
                    <a:prstClr val="black">
                      <a:lumMod val="65000"/>
                      <a:lumOff val="35000"/>
                    </a:prstClr>
                  </a:solidFill>
                </a:ln>
                <a:solidFill>
                  <a:prstClr val="black"/>
                </a:solidFill>
                <a:cs typeface="Arial" charset="0"/>
              </a:rPr>
              <a:t>Monthly Goal for new </a:t>
            </a:r>
            <a:r>
              <a:rPr lang="en-US" dirty="0" err="1">
                <a:ln w="3175">
                  <a:solidFill>
                    <a:prstClr val="black">
                      <a:lumMod val="65000"/>
                      <a:lumOff val="35000"/>
                    </a:prstClr>
                  </a:solidFill>
                </a:ln>
                <a:solidFill>
                  <a:prstClr val="black"/>
                </a:solidFill>
                <a:cs typeface="Arial" charset="0"/>
              </a:rPr>
              <a:t>UnFranchise</a:t>
            </a:r>
            <a:r>
              <a:rPr lang="en-US" dirty="0">
                <a:ln w="3175">
                  <a:noFill/>
                </a:ln>
                <a:solidFill>
                  <a:prstClr val="black"/>
                </a:solidFill>
              </a:rPr>
              <a:t>®</a:t>
            </a:r>
            <a:r>
              <a:rPr lang="en-US" dirty="0">
                <a:ln w="3175">
                  <a:solidFill>
                    <a:prstClr val="black">
                      <a:lumMod val="65000"/>
                      <a:lumOff val="35000"/>
                    </a:prstClr>
                  </a:solidFill>
                </a:ln>
                <a:solidFill>
                  <a:prstClr val="black"/>
                </a:solidFill>
                <a:cs typeface="Arial" charset="0"/>
              </a:rPr>
              <a:t> Owner is to generate 200 BV and 20 IBV from personal use</a:t>
            </a:r>
          </a:p>
          <a:p>
            <a:pPr algn="ctr" defTabSz="912838"/>
            <a:r>
              <a:rPr lang="en-US" dirty="0">
                <a:ln w="3175">
                  <a:solidFill>
                    <a:prstClr val="black">
                      <a:lumMod val="65000"/>
                      <a:lumOff val="35000"/>
                    </a:prstClr>
                  </a:solidFill>
                </a:ln>
                <a:solidFill>
                  <a:prstClr val="black"/>
                </a:solidFill>
                <a:cs typeface="Arial" charset="0"/>
              </a:rPr>
              <a:t>300 BV and 200 IBV to a base of at least 10 Preferred Customers ordering 30 BV and 20 IBV per month.</a:t>
            </a:r>
          </a:p>
        </p:txBody>
      </p:sp>
      <p:sp>
        <p:nvSpPr>
          <p:cNvPr id="6" name="TextBox 5"/>
          <p:cNvSpPr txBox="1"/>
          <p:nvPr/>
        </p:nvSpPr>
        <p:spPr>
          <a:xfrm>
            <a:off x="1524010" y="4767187"/>
            <a:ext cx="9144001" cy="1384839"/>
          </a:xfrm>
          <a:prstGeom prst="rect">
            <a:avLst/>
          </a:prstGeom>
          <a:noFill/>
        </p:spPr>
        <p:txBody>
          <a:bodyPr lIns="91284" tIns="45643" rIns="91284" bIns="45643">
            <a:spAutoFit/>
          </a:bodyPr>
          <a:lstStyle/>
          <a:p>
            <a:pPr marL="0" lvl="1" algn="ctr" defTabSz="455930">
              <a:defRPr/>
            </a:pPr>
            <a:r>
              <a:rPr lang="zh-TW" altLang="en-US" sz="2600" b="1" dirty="0">
                <a:ln>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优惠顾客</a:t>
            </a:r>
            <a:r>
              <a:rPr lang="en-US" sz="2600" b="1" dirty="0">
                <a:ln>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 = 30 BV</a:t>
            </a:r>
            <a:r>
              <a:rPr lang="zh-TW" altLang="en-US" sz="2600" b="1" dirty="0">
                <a:ln>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2600" b="1" dirty="0">
                <a:ln>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20 IBV</a:t>
            </a:r>
          </a:p>
          <a:p>
            <a:pPr marL="0" lvl="1" algn="ctr" defTabSz="455930">
              <a:defRPr/>
            </a:pPr>
            <a:r>
              <a:rPr lang="en-US" sz="2600" b="1" dirty="0">
                <a:ln>
                  <a:solidFill>
                    <a:srgbClr val="443988"/>
                  </a:solidFill>
                </a:ln>
                <a:solidFill>
                  <a:srgbClr val="443988"/>
                </a:solidFill>
                <a:ea typeface="ＭＳ Ｐゴシック" charset="0"/>
                <a:cs typeface="Calibri"/>
              </a:rPr>
              <a:t>PC = 30 BV and 20 IBV</a:t>
            </a:r>
          </a:p>
          <a:p>
            <a:pPr marL="0" lvl="1" algn="ctr" defTabSz="455930">
              <a:defRPr/>
            </a:pPr>
            <a:endParaRPr lang="en-US" sz="3200" b="1" dirty="0">
              <a:ln>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Rectangle 9"/>
          <p:cNvSpPr/>
          <p:nvPr/>
        </p:nvSpPr>
        <p:spPr>
          <a:xfrm>
            <a:off x="806255" y="5770861"/>
            <a:ext cx="10579511" cy="692342"/>
          </a:xfrm>
          <a:prstGeom prst="rect">
            <a:avLst/>
          </a:prstGeom>
        </p:spPr>
        <p:txBody>
          <a:bodyPr wrap="square" lIns="91284" tIns="45643" rIns="91284" bIns="45643">
            <a:spAutoFit/>
          </a:bodyPr>
          <a:lstStyle/>
          <a:p>
            <a:pPr marL="0" lvl="1" algn="ctr" defTabSz="455930">
              <a:defRPr/>
            </a:pPr>
            <a:r>
              <a:rPr lang="zh-TW" altLang="en-US"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2000" b="1" spc="-30" baseline="30000" dirty="0">
                <a:ln w="3175">
                  <a:noFill/>
                </a:ln>
                <a:solidFill>
                  <a:srgbClr val="555555"/>
                </a:solidFill>
                <a:latin typeface="Arial" panose="020B0604020202020204" pitchFamily="34" charset="0"/>
                <a:cs typeface="Arial" panose="020B0604020202020204" pitchFamily="34" charset="0"/>
              </a:rPr>
              <a:t>™</a:t>
            </a:r>
            <a:r>
              <a:rPr lang="zh-TW" altLang="en-US"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店主每月总共产</a:t>
            </a:r>
            <a:r>
              <a:rPr lang="zh-CN" altLang="en-US"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生：</a:t>
            </a:r>
            <a:r>
              <a:rPr lang="en-US" altLang="zh-TW"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500</a:t>
            </a:r>
            <a:r>
              <a:rPr lang="zh-CN" altLang="en-US"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altLang="zh-TW"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220</a:t>
            </a:r>
            <a:r>
              <a:rPr lang="zh-CN" altLang="en-US"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0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IBV</a:t>
            </a:r>
            <a:r>
              <a:rPr lang="en-US" sz="1900" dirty="0">
                <a:ln w="3175">
                  <a:solidFill>
                    <a:prstClr val="black">
                      <a:lumMod val="65000"/>
                      <a:lumOff val="3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a:rPr>
              <a:t> </a:t>
            </a:r>
          </a:p>
          <a:p>
            <a:pPr marL="0" lvl="1" algn="ctr" defTabSz="455930">
              <a:defRPr/>
            </a:pPr>
            <a:r>
              <a:rPr lang="en-US" sz="1900" dirty="0">
                <a:ln w="3175">
                  <a:solidFill>
                    <a:prstClr val="black">
                      <a:lumMod val="65000"/>
                      <a:lumOff val="35000"/>
                    </a:prstClr>
                  </a:solidFill>
                </a:ln>
                <a:solidFill>
                  <a:prstClr val="black"/>
                </a:solidFill>
                <a:ea typeface="ＭＳ Ｐゴシック" charset="0"/>
                <a:cs typeface="Arial"/>
              </a:rPr>
              <a:t>Total </a:t>
            </a:r>
            <a:r>
              <a:rPr lang="en-US" sz="1900" dirty="0" err="1">
                <a:ln w="3175">
                  <a:solidFill>
                    <a:prstClr val="black">
                      <a:lumMod val="65000"/>
                      <a:lumOff val="35000"/>
                    </a:prstClr>
                  </a:solidFill>
                </a:ln>
                <a:solidFill>
                  <a:prstClr val="black"/>
                </a:solidFill>
                <a:ea typeface="ＭＳ Ｐゴシック" charset="0"/>
                <a:cs typeface="Arial"/>
              </a:rPr>
              <a:t>UnFranchise</a:t>
            </a:r>
            <a:r>
              <a:rPr lang="en-US" sz="1900" dirty="0">
                <a:ln w="3175">
                  <a:solidFill>
                    <a:prstClr val="black">
                      <a:lumMod val="65000"/>
                      <a:lumOff val="35000"/>
                    </a:prstClr>
                  </a:solidFill>
                </a:ln>
                <a:solidFill>
                  <a:prstClr val="black"/>
                </a:solidFill>
                <a:ea typeface="ＭＳ Ｐゴシック" charset="0"/>
                <a:cs typeface="Arial"/>
              </a:rPr>
              <a:t> Owner Production: 500 BV and 220 IBV </a:t>
            </a:r>
          </a:p>
        </p:txBody>
      </p:sp>
      <p:sp>
        <p:nvSpPr>
          <p:cNvPr id="27" name="TextBox 26"/>
          <p:cNvSpPr txBox="1"/>
          <p:nvPr/>
        </p:nvSpPr>
        <p:spPr>
          <a:xfrm>
            <a:off x="7842919" y="3223719"/>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28" name="TextBox 27"/>
          <p:cNvSpPr txBox="1"/>
          <p:nvPr/>
        </p:nvSpPr>
        <p:spPr>
          <a:xfrm>
            <a:off x="7842919" y="3468814"/>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29" name="TextBox 28"/>
          <p:cNvSpPr txBox="1"/>
          <p:nvPr/>
        </p:nvSpPr>
        <p:spPr>
          <a:xfrm>
            <a:off x="7842919" y="3706319"/>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30" name="TextBox 29"/>
          <p:cNvSpPr txBox="1"/>
          <p:nvPr/>
        </p:nvSpPr>
        <p:spPr>
          <a:xfrm>
            <a:off x="7842047" y="3947619"/>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31" name="TextBox 30"/>
          <p:cNvSpPr txBox="1"/>
          <p:nvPr/>
        </p:nvSpPr>
        <p:spPr>
          <a:xfrm>
            <a:off x="7842919" y="4201619"/>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32" name="TextBox 31"/>
          <p:cNvSpPr txBox="1"/>
          <p:nvPr/>
        </p:nvSpPr>
        <p:spPr>
          <a:xfrm>
            <a:off x="7779555" y="3230061"/>
            <a:ext cx="297646" cy="1572895"/>
          </a:xfrm>
          <a:prstGeom prst="rect">
            <a:avLst/>
          </a:prstGeom>
          <a:noFill/>
        </p:spPr>
        <p:txBody>
          <a:bodyPr wrap="square">
            <a:spAutoFit/>
          </a:bodyPr>
          <a:lstStyle/>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endPar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endParaRPr>
          </a:p>
        </p:txBody>
      </p:sp>
      <p:sp>
        <p:nvSpPr>
          <p:cNvPr id="34" name="TextBox 33"/>
          <p:cNvSpPr txBox="1"/>
          <p:nvPr/>
        </p:nvSpPr>
        <p:spPr>
          <a:xfrm>
            <a:off x="3214197" y="3255268"/>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35" name="TextBox 34"/>
          <p:cNvSpPr txBox="1"/>
          <p:nvPr/>
        </p:nvSpPr>
        <p:spPr>
          <a:xfrm>
            <a:off x="3214197" y="3500363"/>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36" name="TextBox 35"/>
          <p:cNvSpPr txBox="1"/>
          <p:nvPr/>
        </p:nvSpPr>
        <p:spPr>
          <a:xfrm>
            <a:off x="3214197" y="3737868"/>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37" name="TextBox 36"/>
          <p:cNvSpPr txBox="1"/>
          <p:nvPr/>
        </p:nvSpPr>
        <p:spPr>
          <a:xfrm>
            <a:off x="3213325" y="3979168"/>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38" name="TextBox 37"/>
          <p:cNvSpPr txBox="1"/>
          <p:nvPr/>
        </p:nvSpPr>
        <p:spPr>
          <a:xfrm>
            <a:off x="3214197" y="4216673"/>
            <a:ext cx="902970" cy="334010"/>
          </a:xfrm>
          <a:prstGeom prst="rect">
            <a:avLst/>
          </a:prstGeom>
          <a:noFill/>
        </p:spPr>
        <p:txBody>
          <a:bodyPr wrap="none" lIns="121715" tIns="60857" rIns="121715" bIns="60857" rtlCol="0">
            <a:spAutoFit/>
          </a:bodyPr>
          <a:lstStyle/>
          <a:p>
            <a:pPr defTabSz="1216660"/>
            <a:r>
              <a:rPr lang="zh-CN" altLang="en-US" sz="1300" b="1" dirty="0">
                <a:solidFill>
                  <a:srgbClr val="00203F"/>
                </a:solidFill>
                <a:latin typeface="Microsoft JhengHei" panose="020B0604030504040204" pitchFamily="34" charset="-120"/>
                <a:ea typeface="Microsoft JhengHei" panose="020B0604030504040204" pitchFamily="34" charset="-120"/>
              </a:rPr>
              <a:t>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39" name="TextBox 38"/>
          <p:cNvSpPr txBox="1"/>
          <p:nvPr/>
        </p:nvSpPr>
        <p:spPr>
          <a:xfrm>
            <a:off x="3905482" y="3246556"/>
            <a:ext cx="443483" cy="1572895"/>
          </a:xfrm>
          <a:prstGeom prst="rect">
            <a:avLst/>
          </a:prstGeom>
          <a:noFill/>
        </p:spPr>
        <p:txBody>
          <a:bodyPr wrap="square">
            <a:spAutoFit/>
          </a:bodyPr>
          <a:lstStyle/>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r>
              <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rPr>
              <a:t> -</a:t>
            </a:r>
          </a:p>
          <a:p>
            <a:pPr defTabSz="455930">
              <a:defRPr/>
            </a:pPr>
            <a:endParaRPr lang="en-US" sz="1600" dirty="0">
              <a:solidFill>
                <a:srgbClr val="00203F"/>
              </a:solidFill>
              <a:latin typeface="Microsoft JhengHei" panose="020B0604030504040204" pitchFamily="34" charset="-120"/>
              <a:ea typeface="Microsoft JhengHei" panose="020B0604030504040204" pitchFamily="34" charset="-120"/>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Rectangle 3"/>
          <p:cNvSpPr/>
          <p:nvPr/>
        </p:nvSpPr>
        <p:spPr>
          <a:xfrm>
            <a:off x="953753" y="71555"/>
            <a:ext cx="10284542" cy="1415617"/>
          </a:xfrm>
          <a:prstGeom prst="rect">
            <a:avLst/>
          </a:prstGeom>
        </p:spPr>
        <p:txBody>
          <a:bodyPr wrap="square" lIns="91284" tIns="45643" rIns="91284" bIns="45643">
            <a:spAutoFit/>
          </a:bodyPr>
          <a:lstStyle/>
          <a:p>
            <a:pPr algn="ctr" defTabSz="912495"/>
            <a:r>
              <a:rPr lang="zh-TW" altLang="en-US" sz="33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rPr>
              <a:t>零售目标</a:t>
            </a:r>
            <a:r>
              <a:rPr lang="en-US" sz="33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rPr>
              <a:t> - </a:t>
            </a:r>
            <a:r>
              <a:rPr lang="zh-TW" altLang="en-US" sz="33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rPr>
              <a:t>基本十顾客，七人强</a:t>
            </a:r>
            <a:endParaRPr lang="en-US" altLang="zh-TW" sz="33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endParaRPr>
          </a:p>
          <a:p>
            <a:pPr algn="ctr" defTabSz="912495"/>
            <a:r>
              <a:rPr lang="en-US" sz="3300" cap="all" dirty="0">
                <a:ln w="3175">
                  <a:solidFill>
                    <a:srgbClr val="443988"/>
                  </a:solidFill>
                </a:ln>
                <a:solidFill>
                  <a:srgbClr val="443988"/>
                </a:solidFill>
              </a:rPr>
              <a:t>Retail Sales Goal - Base 10, Seven Strong</a:t>
            </a:r>
            <a:endParaRPr lang="en-US" sz="4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endParaRPr>
          </a:p>
          <a:p>
            <a:pPr algn="ctr" defTabSz="912495"/>
            <a:r>
              <a:rPr lang="en-US" altLang="zh-CN" sz="2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7</a:t>
            </a:r>
            <a:r>
              <a:rPr lang="zh-TW" altLang="en-US" sz="2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位</a:t>
            </a:r>
            <a:r>
              <a:rPr lang="zh-CN" altLang="en-US" sz="2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2000" b="1" spc="-30" baseline="30000" dirty="0">
                <a:ln w="3175">
                  <a:noFill/>
                </a:ln>
                <a:solidFill>
                  <a:srgbClr val="443988"/>
                </a:solidFill>
                <a:latin typeface="Arial" panose="020B0604020202020204" pitchFamily="34" charset="0"/>
                <a:cs typeface="Arial" panose="020B0604020202020204" pitchFamily="34" charset="0"/>
              </a:rPr>
              <a:t>™</a:t>
            </a:r>
            <a:r>
              <a:rPr lang="zh-CN" altLang="en-US" sz="2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店主，每人有</a:t>
            </a:r>
            <a:r>
              <a:rPr lang="en-US" sz="2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10</a:t>
            </a:r>
            <a:r>
              <a:rPr lang="zh-CN" altLang="en-US" sz="2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位</a:t>
            </a:r>
            <a:r>
              <a:rPr lang="zh-TW" altLang="en-US" sz="2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优惠顾客</a:t>
            </a:r>
            <a:endParaRPr lang="en-US" sz="20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31" name="Picture 30" descr="PeopleLeadToPeople2.png"/>
          <p:cNvPicPr>
            <a:picLocks noChangeAspect="1"/>
          </p:cNvPicPr>
          <p:nvPr/>
        </p:nvPicPr>
        <p:blipFill rotWithShape="1">
          <a:blip r:embed="rId2">
            <a:extLst>
              <a:ext uri="{28A0092B-C50C-407E-A947-70E740481C1C}">
                <a14:useLocalDpi xmlns:a14="http://schemas.microsoft.com/office/drawing/2010/main" val="0"/>
              </a:ext>
            </a:extLst>
          </a:blip>
          <a:srcRect t="-81420" b="1"/>
          <a:stretch>
            <a:fillRect/>
          </a:stretch>
        </p:blipFill>
        <p:spPr>
          <a:xfrm>
            <a:off x="5889486" y="1402149"/>
            <a:ext cx="249501" cy="4953517"/>
          </a:xfrm>
          <a:prstGeom prst="rect">
            <a:avLst/>
          </a:prstGeom>
        </p:spPr>
      </p:pic>
      <p:sp>
        <p:nvSpPr>
          <p:cNvPr id="54" name="TextBox 53"/>
          <p:cNvSpPr txBox="1"/>
          <p:nvPr/>
        </p:nvSpPr>
        <p:spPr>
          <a:xfrm>
            <a:off x="3382115" y="3440320"/>
            <a:ext cx="1166495" cy="334010"/>
          </a:xfrm>
          <a:prstGeom prst="rect">
            <a:avLst/>
          </a:prstGeom>
          <a:noFill/>
        </p:spPr>
        <p:txBody>
          <a:bodyPr wrap="none" lIns="121715" tIns="60857" rIns="121715" bIns="60857" rtlCol="0">
            <a:spAutoFit/>
          </a:bodyPr>
          <a:lstStyle/>
          <a:p>
            <a:pPr defTabSz="1216660"/>
            <a:r>
              <a:rPr lang="en-US" sz="13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55" name="TextBox 54"/>
          <p:cNvSpPr txBox="1"/>
          <p:nvPr/>
        </p:nvSpPr>
        <p:spPr>
          <a:xfrm>
            <a:off x="7535624" y="3455481"/>
            <a:ext cx="1166495" cy="334010"/>
          </a:xfrm>
          <a:prstGeom prst="rect">
            <a:avLst/>
          </a:prstGeom>
          <a:noFill/>
        </p:spPr>
        <p:txBody>
          <a:bodyPr wrap="none" lIns="121715" tIns="60857" rIns="121715" bIns="60857" rtlCol="0">
            <a:spAutoFit/>
          </a:bodyPr>
          <a:lstStyle/>
          <a:p>
            <a:pPr defTabSz="1216660"/>
            <a:r>
              <a:rPr lang="en-US" sz="13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56" name="TextBox 55"/>
          <p:cNvSpPr txBox="1"/>
          <p:nvPr/>
        </p:nvSpPr>
        <p:spPr>
          <a:xfrm>
            <a:off x="1210390" y="4622456"/>
            <a:ext cx="1166495" cy="334010"/>
          </a:xfrm>
          <a:prstGeom prst="rect">
            <a:avLst/>
          </a:prstGeom>
          <a:noFill/>
        </p:spPr>
        <p:txBody>
          <a:bodyPr wrap="none" lIns="121715" tIns="60857" rIns="121715" bIns="60857" rtlCol="0">
            <a:spAutoFit/>
          </a:bodyPr>
          <a:lstStyle/>
          <a:p>
            <a:pPr defTabSz="1216660"/>
            <a:r>
              <a:rPr lang="en-US" sz="13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57" name="TextBox 56"/>
          <p:cNvSpPr txBox="1"/>
          <p:nvPr/>
        </p:nvSpPr>
        <p:spPr>
          <a:xfrm>
            <a:off x="9628570" y="4622455"/>
            <a:ext cx="1166495" cy="334010"/>
          </a:xfrm>
          <a:prstGeom prst="rect">
            <a:avLst/>
          </a:prstGeom>
          <a:noFill/>
        </p:spPr>
        <p:txBody>
          <a:bodyPr wrap="none" lIns="121715" tIns="60857" rIns="121715" bIns="60857" rtlCol="0">
            <a:spAutoFit/>
          </a:bodyPr>
          <a:lstStyle/>
          <a:p>
            <a:pPr defTabSz="1216660"/>
            <a:r>
              <a:rPr lang="en-US" sz="13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58" name="TextBox 57"/>
          <p:cNvSpPr txBox="1"/>
          <p:nvPr/>
        </p:nvSpPr>
        <p:spPr>
          <a:xfrm>
            <a:off x="4103197" y="4648355"/>
            <a:ext cx="1166495" cy="334010"/>
          </a:xfrm>
          <a:prstGeom prst="rect">
            <a:avLst/>
          </a:prstGeom>
          <a:noFill/>
        </p:spPr>
        <p:txBody>
          <a:bodyPr wrap="none" lIns="121715" tIns="60857" rIns="121715" bIns="60857" rtlCol="0">
            <a:spAutoFit/>
          </a:bodyPr>
          <a:lstStyle/>
          <a:p>
            <a:pPr defTabSz="1216660"/>
            <a:r>
              <a:rPr lang="en-US" sz="13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59" name="TextBox 58"/>
          <p:cNvSpPr txBox="1"/>
          <p:nvPr/>
        </p:nvSpPr>
        <p:spPr>
          <a:xfrm>
            <a:off x="6703301" y="4635654"/>
            <a:ext cx="1166495" cy="334010"/>
          </a:xfrm>
          <a:prstGeom prst="rect">
            <a:avLst/>
          </a:prstGeom>
          <a:noFill/>
        </p:spPr>
        <p:txBody>
          <a:bodyPr wrap="none" lIns="121715" tIns="60857" rIns="121715" bIns="60857" rtlCol="0">
            <a:spAutoFit/>
          </a:bodyPr>
          <a:lstStyle/>
          <a:p>
            <a:pPr defTabSz="1216660"/>
            <a:r>
              <a:rPr lang="en-US" sz="13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300" b="1" dirty="0">
              <a:solidFill>
                <a:srgbClr val="00203F"/>
              </a:solidFill>
              <a:latin typeface="Microsoft JhengHei" panose="020B0604030504040204" pitchFamily="34" charset="-120"/>
              <a:ea typeface="Microsoft JhengHei" panose="020B0604030504040204" pitchFamily="34" charset="-120"/>
            </a:endParaRPr>
          </a:p>
        </p:txBody>
      </p:sp>
      <p:sp>
        <p:nvSpPr>
          <p:cNvPr id="60" name="TextBox 59"/>
          <p:cNvSpPr txBox="1"/>
          <p:nvPr/>
        </p:nvSpPr>
        <p:spPr>
          <a:xfrm>
            <a:off x="666333" y="5241071"/>
            <a:ext cx="620365" cy="730250"/>
          </a:xfrm>
          <a:prstGeom prst="rect">
            <a:avLst/>
          </a:prstGeom>
        </p:spPr>
        <p:txBody>
          <a:bodyPr wrap="square" lIns="121715" tIns="60857" rIns="121715" bIns="60857" rtlCol="0">
            <a:spAutoFit/>
          </a:bodyPr>
          <a:lstStyle/>
          <a:p>
            <a:pPr defTabSz="1216660"/>
            <a:r>
              <a:rPr lang="en-US" sz="11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100" b="1" dirty="0">
              <a:solidFill>
                <a:srgbClr val="00203F"/>
              </a:solidFill>
              <a:latin typeface="Microsoft JhengHei" panose="020B0604030504040204" pitchFamily="34" charset="-120"/>
              <a:ea typeface="Microsoft JhengHei" panose="020B0604030504040204" pitchFamily="34" charset="-120"/>
            </a:endParaRPr>
          </a:p>
        </p:txBody>
      </p:sp>
      <p:sp>
        <p:nvSpPr>
          <p:cNvPr id="61" name="TextBox 60"/>
          <p:cNvSpPr txBox="1"/>
          <p:nvPr/>
        </p:nvSpPr>
        <p:spPr>
          <a:xfrm>
            <a:off x="2677265" y="5232706"/>
            <a:ext cx="620365" cy="730250"/>
          </a:xfrm>
          <a:prstGeom prst="rect">
            <a:avLst/>
          </a:prstGeom>
        </p:spPr>
        <p:txBody>
          <a:bodyPr wrap="square" lIns="121715" tIns="60857" rIns="121715" bIns="60857" rtlCol="0">
            <a:spAutoFit/>
          </a:bodyPr>
          <a:lstStyle/>
          <a:p>
            <a:pPr defTabSz="1216660"/>
            <a:r>
              <a:rPr lang="en-US" sz="11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100" b="1" dirty="0">
              <a:solidFill>
                <a:srgbClr val="00203F"/>
              </a:solidFill>
              <a:latin typeface="Microsoft JhengHei" panose="020B0604030504040204" pitchFamily="34" charset="-120"/>
              <a:ea typeface="Microsoft JhengHei" panose="020B0604030504040204" pitchFamily="34" charset="-120"/>
            </a:endParaRPr>
          </a:p>
        </p:txBody>
      </p:sp>
      <p:sp>
        <p:nvSpPr>
          <p:cNvPr id="62" name="TextBox 61"/>
          <p:cNvSpPr txBox="1"/>
          <p:nvPr/>
        </p:nvSpPr>
        <p:spPr>
          <a:xfrm>
            <a:off x="3349106" y="5228755"/>
            <a:ext cx="620365" cy="730250"/>
          </a:xfrm>
          <a:prstGeom prst="rect">
            <a:avLst/>
          </a:prstGeom>
        </p:spPr>
        <p:txBody>
          <a:bodyPr wrap="square" lIns="121715" tIns="60857" rIns="121715" bIns="60857" rtlCol="0">
            <a:spAutoFit/>
          </a:bodyPr>
          <a:lstStyle/>
          <a:p>
            <a:pPr defTabSz="1216660"/>
            <a:r>
              <a:rPr lang="en-US" sz="11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100" b="1" dirty="0">
              <a:solidFill>
                <a:srgbClr val="00203F"/>
              </a:solidFill>
              <a:latin typeface="Microsoft JhengHei" panose="020B0604030504040204" pitchFamily="34" charset="-120"/>
              <a:ea typeface="Microsoft JhengHei" panose="020B0604030504040204" pitchFamily="34" charset="-120"/>
            </a:endParaRPr>
          </a:p>
        </p:txBody>
      </p:sp>
      <p:sp>
        <p:nvSpPr>
          <p:cNvPr id="63" name="TextBox 62"/>
          <p:cNvSpPr txBox="1"/>
          <p:nvPr/>
        </p:nvSpPr>
        <p:spPr>
          <a:xfrm>
            <a:off x="5318504" y="5228755"/>
            <a:ext cx="620365" cy="730250"/>
          </a:xfrm>
          <a:prstGeom prst="rect">
            <a:avLst/>
          </a:prstGeom>
        </p:spPr>
        <p:txBody>
          <a:bodyPr wrap="square" lIns="121715" tIns="60857" rIns="121715" bIns="60857" rtlCol="0">
            <a:spAutoFit/>
          </a:bodyPr>
          <a:lstStyle/>
          <a:p>
            <a:pPr defTabSz="1216660"/>
            <a:r>
              <a:rPr lang="en-US" sz="11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100" b="1" dirty="0">
              <a:solidFill>
                <a:srgbClr val="00203F"/>
              </a:solidFill>
              <a:latin typeface="Microsoft JhengHei" panose="020B0604030504040204" pitchFamily="34" charset="-120"/>
              <a:ea typeface="Microsoft JhengHei" panose="020B0604030504040204" pitchFamily="34" charset="-120"/>
            </a:endParaRPr>
          </a:p>
        </p:txBody>
      </p:sp>
      <p:sp>
        <p:nvSpPr>
          <p:cNvPr id="64" name="TextBox 63"/>
          <p:cNvSpPr txBox="1"/>
          <p:nvPr/>
        </p:nvSpPr>
        <p:spPr>
          <a:xfrm>
            <a:off x="6090426" y="5241071"/>
            <a:ext cx="620365" cy="730250"/>
          </a:xfrm>
          <a:prstGeom prst="rect">
            <a:avLst/>
          </a:prstGeom>
        </p:spPr>
        <p:txBody>
          <a:bodyPr wrap="square" lIns="121715" tIns="60857" rIns="121715" bIns="60857" rtlCol="0">
            <a:spAutoFit/>
          </a:bodyPr>
          <a:lstStyle/>
          <a:p>
            <a:pPr defTabSz="1216660"/>
            <a:r>
              <a:rPr lang="en-US" sz="11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100" b="1" dirty="0">
              <a:solidFill>
                <a:srgbClr val="00203F"/>
              </a:solidFill>
              <a:latin typeface="Microsoft JhengHei" panose="020B0604030504040204" pitchFamily="34" charset="-120"/>
              <a:ea typeface="Microsoft JhengHei" panose="020B0604030504040204" pitchFamily="34" charset="-120"/>
            </a:endParaRPr>
          </a:p>
        </p:txBody>
      </p:sp>
      <p:sp>
        <p:nvSpPr>
          <p:cNvPr id="65" name="TextBox 64"/>
          <p:cNvSpPr txBox="1"/>
          <p:nvPr/>
        </p:nvSpPr>
        <p:spPr>
          <a:xfrm>
            <a:off x="8090981" y="5237237"/>
            <a:ext cx="620365" cy="730250"/>
          </a:xfrm>
          <a:prstGeom prst="rect">
            <a:avLst/>
          </a:prstGeom>
        </p:spPr>
        <p:txBody>
          <a:bodyPr wrap="square" lIns="121715" tIns="60857" rIns="121715" bIns="60857" rtlCol="0">
            <a:spAutoFit/>
          </a:bodyPr>
          <a:lstStyle/>
          <a:p>
            <a:pPr defTabSz="1216660"/>
            <a:r>
              <a:rPr lang="en-US" sz="11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100" b="1" dirty="0">
              <a:solidFill>
                <a:srgbClr val="00203F"/>
              </a:solidFill>
              <a:latin typeface="Microsoft JhengHei" panose="020B0604030504040204" pitchFamily="34" charset="-120"/>
              <a:ea typeface="Microsoft JhengHei" panose="020B0604030504040204" pitchFamily="34" charset="-120"/>
            </a:endParaRPr>
          </a:p>
        </p:txBody>
      </p:sp>
      <p:sp>
        <p:nvSpPr>
          <p:cNvPr id="66" name="TextBox 65"/>
          <p:cNvSpPr txBox="1"/>
          <p:nvPr/>
        </p:nvSpPr>
        <p:spPr>
          <a:xfrm>
            <a:off x="8830849" y="5228755"/>
            <a:ext cx="620365" cy="730250"/>
          </a:xfrm>
          <a:prstGeom prst="rect">
            <a:avLst/>
          </a:prstGeom>
        </p:spPr>
        <p:txBody>
          <a:bodyPr wrap="square" lIns="121715" tIns="60857" rIns="121715" bIns="60857" rtlCol="0">
            <a:spAutoFit/>
          </a:bodyPr>
          <a:lstStyle/>
          <a:p>
            <a:pPr defTabSz="1216660"/>
            <a:r>
              <a:rPr lang="en-US" sz="11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100" b="1" dirty="0">
              <a:solidFill>
                <a:srgbClr val="00203F"/>
              </a:solidFill>
              <a:latin typeface="Microsoft JhengHei" panose="020B0604030504040204" pitchFamily="34" charset="-120"/>
              <a:ea typeface="Microsoft JhengHei" panose="020B0604030504040204" pitchFamily="34" charset="-120"/>
            </a:endParaRPr>
          </a:p>
        </p:txBody>
      </p:sp>
      <p:sp>
        <p:nvSpPr>
          <p:cNvPr id="67" name="TextBox 66"/>
          <p:cNvSpPr txBox="1"/>
          <p:nvPr/>
        </p:nvSpPr>
        <p:spPr>
          <a:xfrm>
            <a:off x="10825545" y="5228754"/>
            <a:ext cx="620365" cy="730250"/>
          </a:xfrm>
          <a:prstGeom prst="rect">
            <a:avLst/>
          </a:prstGeom>
        </p:spPr>
        <p:txBody>
          <a:bodyPr wrap="square" lIns="121715" tIns="60857" rIns="121715" bIns="60857" rtlCol="0">
            <a:spAutoFit/>
          </a:bodyPr>
          <a:lstStyle/>
          <a:p>
            <a:pPr defTabSz="1216660"/>
            <a:r>
              <a:rPr lang="en-US" sz="1100" b="1" dirty="0">
                <a:solidFill>
                  <a:srgbClr val="00203F"/>
                </a:solidFill>
                <a:latin typeface="Microsoft JhengHei" panose="020B0604030504040204" pitchFamily="34" charset="-120"/>
                <a:ea typeface="Microsoft JhengHei" panose="020B0604030504040204" pitchFamily="34" charset="-120"/>
              </a:rPr>
              <a:t>5</a:t>
            </a:r>
            <a:r>
              <a:rPr lang="zh-CN" altLang="en-US" sz="1300" b="1" dirty="0">
                <a:solidFill>
                  <a:srgbClr val="00203F"/>
                </a:solidFill>
                <a:latin typeface="Microsoft JhengHei" panose="020B0604030504040204" pitchFamily="34" charset="-120"/>
                <a:ea typeface="Microsoft JhengHei" panose="020B0604030504040204" pitchFamily="34" charset="-120"/>
              </a:rPr>
              <a:t>位优惠顾客</a:t>
            </a:r>
            <a:endParaRPr lang="en-US" sz="1100" b="1" dirty="0">
              <a:solidFill>
                <a:srgbClr val="00203F"/>
              </a:solidFill>
              <a:latin typeface="Microsoft JhengHei" panose="020B0604030504040204" pitchFamily="34" charset="-120"/>
              <a:ea typeface="Microsoft JhengHei" panose="020B0604030504040204" pitchFamily="34" charset="-120"/>
            </a:endParaRPr>
          </a:p>
        </p:txBody>
      </p:sp>
      <p:sp>
        <p:nvSpPr>
          <p:cNvPr id="39" name="TextBox 38"/>
          <p:cNvSpPr txBox="1"/>
          <p:nvPr/>
        </p:nvSpPr>
        <p:spPr>
          <a:xfrm>
            <a:off x="9759636" y="6528256"/>
            <a:ext cx="2326740" cy="239395"/>
          </a:xfrm>
          <a:prstGeom prst="rect">
            <a:avLst/>
          </a:prstGeom>
          <a:noFill/>
        </p:spPr>
        <p:txBody>
          <a:bodyPr wrap="square" rtlCol="0">
            <a:spAutoFit/>
          </a:bodyPr>
          <a:lstStyle/>
          <a:p>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此投影片上</a:t>
            </a:r>
            <a:r>
              <a:rPr 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BV</a:t>
            </a:r>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库显示周期业绩累积</a:t>
            </a:r>
            <a:endParaRPr lang="en-US" sz="800" dirty="0">
              <a:solidFill>
                <a:prstClr val="black"/>
              </a:solidFill>
              <a:latin typeface="Microsoft JhengHei" panose="020B0604030504040204" pitchFamily="34" charset="-120"/>
              <a:ea typeface="Microsoft JhengHei" panose="020B0604030504040204" pitchFamily="34" charset="-120"/>
            </a:endParaRPr>
          </a:p>
        </p:txBody>
      </p:sp>
      <p:sp>
        <p:nvSpPr>
          <p:cNvPr id="40" name="Rectangle 39"/>
          <p:cNvSpPr/>
          <p:nvPr/>
        </p:nvSpPr>
        <p:spPr>
          <a:xfrm>
            <a:off x="470016" y="1628860"/>
            <a:ext cx="11311603" cy="584620"/>
          </a:xfrm>
          <a:prstGeom prst="rect">
            <a:avLst/>
          </a:prstGeom>
        </p:spPr>
        <p:txBody>
          <a:bodyPr wrap="square" lIns="91284" tIns="45643" rIns="91284" bIns="45643">
            <a:spAutoFit/>
          </a:bodyPr>
          <a:lstStyle/>
          <a:p>
            <a:pPr algn="ctr" defTabSz="912495"/>
            <a:r>
              <a:rPr lang="zh-TW"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600" b="1" spc="-30" baseline="30000" dirty="0">
                <a:ln w="3175">
                  <a:noFill/>
                </a:ln>
                <a:latin typeface="Arial" panose="020B0604020202020204" pitchFamily="34" charset="0"/>
                <a:cs typeface="Arial" panose="020B0604020202020204" pitchFamily="34" charset="0"/>
              </a:rPr>
              <a:t>™</a:t>
            </a:r>
            <a:r>
              <a:rPr lang="zh-CN"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每月可产生</a:t>
            </a:r>
            <a:r>
              <a:rPr 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500 BV</a:t>
            </a:r>
            <a:r>
              <a:rPr lang="zh-TW"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200 IBV</a:t>
            </a:r>
            <a:r>
              <a:rPr lang="zh-CN"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个人</a:t>
            </a:r>
            <a:r>
              <a:rPr lang="zh-CN"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购买</a:t>
            </a:r>
            <a:r>
              <a:rPr lang="zh-TW"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及优惠顾客</a:t>
            </a:r>
            <a:r>
              <a:rPr lang="zh-CN"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购买）</a:t>
            </a:r>
            <a:endParaRPr 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r>
              <a:rPr 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 </a:t>
            </a:r>
            <a:r>
              <a:rPr lang="zh-CN"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每月由</a:t>
            </a:r>
            <a:r>
              <a:rPr lang="en-US" altLang="zh-CN"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BV</a:t>
            </a:r>
            <a:r>
              <a:rPr lang="zh-CN"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RM1,200</a:t>
            </a:r>
            <a:r>
              <a:rPr lang="zh-TW"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及每两个月</a:t>
            </a:r>
            <a:r>
              <a:rPr lang="zh-CN"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由</a:t>
            </a:r>
            <a:r>
              <a:rPr lang="en-US" altLang="zh-CN"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en-US" sz="1600" dirty="0">
                <a:ln>
                  <a:solidFill>
                    <a:prstClr val="black">
                      <a:lumMod val="75000"/>
                      <a:lumOff val="25000"/>
                    </a:prstClr>
                  </a:solidFill>
                </a:ln>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RM1,200</a:t>
            </a:r>
          </a:p>
        </p:txBody>
      </p:sp>
      <p:sp>
        <p:nvSpPr>
          <p:cNvPr id="3" name="Rectangle 2"/>
          <p:cNvSpPr/>
          <p:nvPr/>
        </p:nvSpPr>
        <p:spPr>
          <a:xfrm>
            <a:off x="5914805" y="2394283"/>
            <a:ext cx="723360" cy="2045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panose="020B0604030504040204" pitchFamily="34" charset="-120"/>
              <a:ea typeface="Microsoft JhengHei" panose="020B0604030504040204" pitchFamily="34" charset="-120"/>
            </a:endParaRPr>
          </a:p>
        </p:txBody>
      </p:sp>
      <p:grpSp>
        <p:nvGrpSpPr>
          <p:cNvPr id="6" name="Group 5"/>
          <p:cNvGrpSpPr/>
          <p:nvPr/>
        </p:nvGrpSpPr>
        <p:grpSpPr>
          <a:xfrm>
            <a:off x="1160891" y="2311324"/>
            <a:ext cx="10032778" cy="4044394"/>
            <a:chOff x="1160891" y="2311324"/>
            <a:chExt cx="10032778" cy="4044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965" y="2311324"/>
              <a:ext cx="3222966" cy="1472667"/>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657" y="4917676"/>
              <a:ext cx="1596630" cy="979750"/>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0981" y="4911994"/>
              <a:ext cx="1596630" cy="979750"/>
            </a:xfrm>
            <a:prstGeom prst="rect">
              <a:avLst/>
            </a:prstGeom>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5750" y="3768216"/>
              <a:ext cx="2595081" cy="1142544"/>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9375" y="4916444"/>
              <a:ext cx="1596630" cy="979750"/>
            </a:xfrm>
            <a:prstGeom prst="rect">
              <a:avLst/>
            </a:prstGeom>
          </p:spPr>
        </p:pic>
        <p:sp>
          <p:nvSpPr>
            <p:cNvPr id="12" name="Text Box 230"/>
            <p:cNvSpPr txBox="1">
              <a:spLocks noChangeArrowheads="1"/>
            </p:cNvSpPr>
            <p:nvPr/>
          </p:nvSpPr>
          <p:spPr bwMode="auto">
            <a:xfrm>
              <a:off x="4813906" y="3936424"/>
              <a:ext cx="2645859" cy="569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algn="ctr" defTabSz="912495"/>
              <a:r>
                <a:rPr lang="en-US" sz="19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500 BV &amp; 200 IBV</a:t>
              </a:r>
              <a:br>
                <a:rPr lang="en-US" sz="19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br>
              <a:r>
                <a:rPr lang="zh-CN" altLang="en-US" sz="11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点数可被放置</a:t>
              </a:r>
              <a:endParaRPr lang="en-US" sz="11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Text Box 231"/>
            <p:cNvSpPr txBox="1">
              <a:spLocks noChangeArrowheads="1"/>
            </p:cNvSpPr>
            <p:nvPr/>
          </p:nvSpPr>
          <p:spPr bwMode="auto">
            <a:xfrm>
              <a:off x="2513667" y="5010840"/>
              <a:ext cx="1787525" cy="33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4" tIns="45643" rIns="91284" bIns="45643">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defTabSz="912495"/>
              <a:r>
                <a:rPr lang="en-US" sz="15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500 BV &amp; 200 IBV</a:t>
              </a:r>
            </a:p>
          </p:txBody>
        </p:sp>
        <p:grpSp>
          <p:nvGrpSpPr>
            <p:cNvPr id="2" name="Group 1"/>
            <p:cNvGrpSpPr/>
            <p:nvPr/>
          </p:nvGrpSpPr>
          <p:grpSpPr>
            <a:xfrm>
              <a:off x="1857114" y="2948161"/>
              <a:ext cx="8091728" cy="597535"/>
              <a:chOff x="2651114" y="2948096"/>
              <a:chExt cx="8091727" cy="597532"/>
            </a:xfrm>
          </p:grpSpPr>
          <p:sp>
            <p:nvSpPr>
              <p:cNvPr id="14" name="Text Box 237"/>
              <p:cNvSpPr txBox="1">
                <a:spLocks noChangeArrowheads="1"/>
              </p:cNvSpPr>
              <p:nvPr/>
            </p:nvSpPr>
            <p:spPr bwMode="auto">
              <a:xfrm>
                <a:off x="8761641" y="2948096"/>
                <a:ext cx="1981200" cy="597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defTabSz="912495">
                  <a:spcBef>
                    <a:spcPct val="50000"/>
                  </a:spcBef>
                </a:pPr>
                <a:r>
                  <a:rPr lang="en-US" sz="16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1500 BV &amp; 600 IBV</a:t>
                </a:r>
              </a:p>
            </p:txBody>
          </p:sp>
          <p:sp>
            <p:nvSpPr>
              <p:cNvPr id="15" name="Text Box 239"/>
              <p:cNvSpPr txBox="1">
                <a:spLocks noChangeArrowheads="1"/>
              </p:cNvSpPr>
              <p:nvPr/>
            </p:nvSpPr>
            <p:spPr bwMode="auto">
              <a:xfrm>
                <a:off x="2651114" y="3084973"/>
                <a:ext cx="2257169" cy="361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algn="r" defTabSz="912495">
                  <a:spcBef>
                    <a:spcPct val="50000"/>
                  </a:spcBef>
                </a:pPr>
                <a:r>
                  <a:rPr lang="en-US" sz="16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1500 BV &amp; 600 IBV</a:t>
                </a:r>
              </a:p>
            </p:txBody>
          </p:sp>
        </p:grpSp>
        <p:sp>
          <p:nvSpPr>
            <p:cNvPr id="16" name="Text Box 231"/>
            <p:cNvSpPr txBox="1">
              <a:spLocks noChangeArrowheads="1"/>
            </p:cNvSpPr>
            <p:nvPr/>
          </p:nvSpPr>
          <p:spPr bwMode="auto">
            <a:xfrm>
              <a:off x="1217929" y="6019803"/>
              <a:ext cx="1787525" cy="33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4" tIns="45643" rIns="91284" bIns="45643">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defTabSz="912495"/>
              <a:r>
                <a:rPr lang="en-US" sz="15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500 BV &amp; 200 IBV</a:t>
              </a:r>
            </a:p>
          </p:txBody>
        </p:sp>
        <p:sp>
          <p:nvSpPr>
            <p:cNvPr id="17" name="Text Box 231"/>
            <p:cNvSpPr txBox="1">
              <a:spLocks noChangeArrowheads="1"/>
            </p:cNvSpPr>
            <p:nvPr/>
          </p:nvSpPr>
          <p:spPr bwMode="auto">
            <a:xfrm>
              <a:off x="9406144" y="6019803"/>
              <a:ext cx="1787525" cy="33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4" tIns="45643" rIns="91284" bIns="45643">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defTabSz="912495"/>
              <a:r>
                <a:rPr lang="en-US" sz="15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500 BV &amp; 200 IBV</a:t>
              </a:r>
            </a:p>
          </p:txBody>
        </p:sp>
        <p:sp>
          <p:nvSpPr>
            <p:cNvPr id="18" name="Text Box 231"/>
            <p:cNvSpPr txBox="1">
              <a:spLocks noChangeArrowheads="1"/>
            </p:cNvSpPr>
            <p:nvPr/>
          </p:nvSpPr>
          <p:spPr bwMode="auto">
            <a:xfrm>
              <a:off x="6662229" y="6019803"/>
              <a:ext cx="1787525" cy="33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4" tIns="45643" rIns="91284" bIns="45643">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defTabSz="912495"/>
              <a:r>
                <a:rPr lang="en-US" sz="15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500 BV &amp; 200 IBV</a:t>
              </a:r>
            </a:p>
          </p:txBody>
        </p:sp>
        <p:sp>
          <p:nvSpPr>
            <p:cNvPr id="19" name="Text Box 231"/>
            <p:cNvSpPr txBox="1">
              <a:spLocks noChangeArrowheads="1"/>
            </p:cNvSpPr>
            <p:nvPr/>
          </p:nvSpPr>
          <p:spPr bwMode="auto">
            <a:xfrm>
              <a:off x="3885624" y="6019803"/>
              <a:ext cx="1787525" cy="33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4" tIns="45643" rIns="91284" bIns="45643">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defTabSz="912495"/>
              <a:r>
                <a:rPr lang="en-US" sz="15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500 BV &amp; 200 IBV</a:t>
              </a:r>
            </a:p>
          </p:txBody>
        </p:sp>
        <p:sp>
          <p:nvSpPr>
            <p:cNvPr id="20" name="Text Box 231"/>
            <p:cNvSpPr txBox="1">
              <a:spLocks noChangeArrowheads="1"/>
            </p:cNvSpPr>
            <p:nvPr/>
          </p:nvSpPr>
          <p:spPr bwMode="auto">
            <a:xfrm>
              <a:off x="8034186" y="5010840"/>
              <a:ext cx="1787525" cy="33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4" tIns="45643" rIns="91284" bIns="45643">
              <a:spAutoFit/>
            </a:bodyPr>
            <a:lstStyle>
              <a:lvl1pPr eaLnBrk="0" hangingPunct="0">
                <a:defRPr sz="24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742950" indent="-285750" eaLnBrk="0" hangingPunct="0">
                <a:defRPr sz="2400">
                  <a:solidFill>
                    <a:schemeClr val="tx1"/>
                  </a:solidFill>
                  <a:latin typeface="Calibri" panose="020F0502020204030204" charset="0"/>
                  <a:ea typeface="MS PGothic" panose="020B0600070205080204" pitchFamily="34" charset="-128"/>
                </a:defRPr>
              </a:lvl2pPr>
              <a:lvl3pPr marL="1143000" indent="-228600" eaLnBrk="0" hangingPunct="0">
                <a:defRPr sz="2400">
                  <a:solidFill>
                    <a:schemeClr val="tx1"/>
                  </a:solidFill>
                  <a:latin typeface="Calibri" panose="020F0502020204030204" charset="0"/>
                  <a:ea typeface="MS PGothic" panose="020B0600070205080204" pitchFamily="34" charset="-128"/>
                </a:defRPr>
              </a:lvl3pPr>
              <a:lvl4pPr marL="1600200" indent="-228600" eaLnBrk="0" hangingPunct="0">
                <a:defRPr sz="2400">
                  <a:solidFill>
                    <a:schemeClr val="tx1"/>
                  </a:solidFill>
                  <a:latin typeface="Calibri" panose="020F0502020204030204" charset="0"/>
                  <a:ea typeface="MS PGothic" panose="020B0600070205080204" pitchFamily="34" charset="-128"/>
                </a:defRPr>
              </a:lvl4pPr>
              <a:lvl5pPr marL="2057400" indent="-228600" eaLnBrk="0" hangingPunct="0">
                <a:defRPr sz="2400">
                  <a:solidFill>
                    <a:schemeClr val="tx1"/>
                  </a:solidFill>
                  <a:latin typeface="Calibri" panose="020F050202020403020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charset="0"/>
                  <a:ea typeface="MS PGothic" panose="020B0600070205080204" pitchFamily="34" charset="-128"/>
                </a:defRPr>
              </a:lvl9pPr>
            </a:lstStyle>
            <a:p>
              <a:pPr defTabSz="912495"/>
              <a:r>
                <a:rPr lang="en-US" sz="1500" b="1" dirty="0">
                  <a:solidFill>
                    <a:srgbClr val="00203F"/>
                  </a:solidFill>
                  <a:latin typeface="Microsoft JhengHei" panose="020B0604030504040204" pitchFamily="34" charset="-120"/>
                  <a:ea typeface="Microsoft JhengHei" panose="020B0604030504040204" pitchFamily="34" charset="-120"/>
                  <a:cs typeface="Arial" panose="020B0604020202020204" pitchFamily="34" charset="0"/>
                </a:rPr>
                <a:t>500 BV &amp; 200 IBV</a:t>
              </a:r>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0891" y="4911994"/>
              <a:ext cx="1596630" cy="979750"/>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2628" y="3749729"/>
              <a:ext cx="2558047" cy="1166035"/>
            </a:xfrm>
            <a:prstGeom prst="rect">
              <a:avLst/>
            </a:prstGeom>
          </p:spPr>
        </p:pic>
        <p:pic>
          <p:nvPicPr>
            <p:cNvPr id="6152" name="Picture 8" descr="T:\Field Training\Field Training\North America\NA_ENGLISH\B5 update\images\Base-10-BV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1655" y="3679931"/>
              <a:ext cx="9303586" cy="2183606"/>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2082544" y="3207382"/>
            <a:ext cx="6857999" cy="443252"/>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5283200" cy="6858000"/>
          </a:xfrm>
          <a:prstGeom prst="rect">
            <a:avLst/>
          </a:prstGeom>
        </p:spPr>
      </p:pic>
      <p:sp>
        <p:nvSpPr>
          <p:cNvPr id="3" name="Rectangle 2"/>
          <p:cNvSpPr/>
          <p:nvPr/>
        </p:nvSpPr>
        <p:spPr>
          <a:xfrm>
            <a:off x="895578" y="606176"/>
            <a:ext cx="3492068" cy="1723393"/>
          </a:xfrm>
          <a:prstGeom prst="rect">
            <a:avLst/>
          </a:prstGeom>
        </p:spPr>
        <p:txBody>
          <a:bodyPr wrap="square" lIns="91284" tIns="45643" rIns="91284" bIns="45643">
            <a:spAutoFit/>
          </a:bodyPr>
          <a:lstStyle/>
          <a:p>
            <a:pPr algn="ctr" defTabSz="912495"/>
            <a:r>
              <a:rPr lang="zh-TW" altLang="en-US"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行动的力量</a:t>
            </a:r>
            <a:endParaRPr lang="en-US" altLang="zh-TW" sz="40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defTabSz="912495"/>
            <a:r>
              <a:rPr lang="en-US" sz="3300" b="1" cap="all" dirty="0">
                <a:ln w="3175">
                  <a:solidFill>
                    <a:prstClr val="white"/>
                  </a:solidFill>
                </a:ln>
                <a:solidFill>
                  <a:prstClr val="white"/>
                </a:solidFill>
              </a:rPr>
              <a:t>Power of Your Actions</a:t>
            </a:r>
          </a:p>
        </p:txBody>
      </p:sp>
      <p:sp>
        <p:nvSpPr>
          <p:cNvPr id="5" name="Rounded Rectangle 4"/>
          <p:cNvSpPr/>
          <p:nvPr/>
        </p:nvSpPr>
        <p:spPr>
          <a:xfrm>
            <a:off x="5921844" y="625722"/>
            <a:ext cx="5804246" cy="519147"/>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625" defTabSz="912495"/>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基本业务要求</a:t>
            </a:r>
            <a:r>
              <a:rPr lang="en-US" altLang="zh-CN"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Minimum Activity</a:t>
            </a:r>
            <a:r>
              <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p>
        </p:txBody>
      </p:sp>
      <p:sp>
        <p:nvSpPr>
          <p:cNvPr id="6" name="Rectangle 5"/>
          <p:cNvSpPr/>
          <p:nvPr/>
        </p:nvSpPr>
        <p:spPr>
          <a:xfrm>
            <a:off x="6253342" y="1238010"/>
            <a:ext cx="4249566" cy="584620"/>
          </a:xfrm>
          <a:prstGeom prst="rect">
            <a:avLst/>
          </a:prstGeom>
        </p:spPr>
        <p:txBody>
          <a:bodyPr wrap="none" lIns="91284" tIns="45643" rIns="91284" bIns="45643">
            <a:spAutoFit/>
          </a:bodyPr>
          <a:lstStyle/>
          <a:p>
            <a:pPr marL="285750" lvl="1" indent="-285750" defTabSz="912495">
              <a:spcBef>
                <a:spcPct val="40000"/>
              </a:spcBef>
              <a:buFont typeface="Courier New" panose="02070309020205020404" pitchFamily="49" charset="0"/>
              <a:buChar char="o"/>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毎个超连锁</a:t>
            </a:r>
            <a:r>
              <a:rPr lang="en-US" sz="1600" b="1" spc="-30" baseline="30000" dirty="0">
                <a:ln w="3175">
                  <a:noFill/>
                </a:ln>
                <a:solidFill>
                  <a:schemeClr val="bg1"/>
                </a:solidFill>
                <a:latin typeface="Arial" panose="020B0604020202020204" pitchFamily="34" charset="0"/>
                <a:cs typeface="Arial" panose="020B0604020202020204" pitchFamily="34" charset="0"/>
              </a:rPr>
              <a:t>™</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店主每月产生</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 BV</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 IBV</a:t>
            </a:r>
            <a:b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br>
            <a:r>
              <a:rPr lang="en-US" sz="1600" dirty="0">
                <a:ln w="3175">
                  <a:solidFill>
                    <a:prstClr val="white"/>
                  </a:solidFill>
                </a:ln>
                <a:solidFill>
                  <a:prstClr val="white"/>
                </a:solidFill>
              </a:rPr>
              <a:t>50 BV and 10 IBV monthly per UFO</a:t>
            </a:r>
          </a:p>
        </p:txBody>
      </p:sp>
      <p:sp>
        <p:nvSpPr>
          <p:cNvPr id="7" name="Rounded Rectangle 6"/>
          <p:cNvSpPr/>
          <p:nvPr/>
        </p:nvSpPr>
        <p:spPr>
          <a:xfrm>
            <a:off x="5921844" y="2112937"/>
            <a:ext cx="5804246" cy="519147"/>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625" defTabSz="912495">
              <a:spcBef>
                <a:spcPct val="40000"/>
              </a:spcBef>
              <a:tabLst>
                <a:tab pos="392430" algn="l"/>
              </a:tabLst>
              <a:defRPr/>
            </a:pPr>
            <a:r>
              <a:rPr lang="zh-TW" alt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rPr>
              <a:t>每</a:t>
            </a:r>
            <a:r>
              <a:rPr lang="zh-CN" alt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rPr>
              <a:t>月</a:t>
            </a:r>
            <a:r>
              <a:rPr lang="zh-TW" alt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rPr>
              <a:t>目标及基本十顾客</a:t>
            </a:r>
            <a:r>
              <a:rPr lang="en-US" altLang="zh-TW" sz="2000" dirty="0">
                <a:ln>
                  <a:solidFill>
                    <a:prstClr val="white"/>
                  </a:solidFill>
                </a:ln>
                <a:solidFill>
                  <a:prstClr val="white"/>
                </a:solidFill>
                <a:latin typeface="Microsoft JhengHei" panose="020B0604030504040204" pitchFamily="34" charset="-120"/>
                <a:ea typeface="Microsoft JhengHei" panose="020B0604030504040204" pitchFamily="34" charset="-120"/>
              </a:rPr>
              <a:t>  Monthly Goal &amp; Base 10</a:t>
            </a:r>
            <a:endParaRPr 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8" name="Rectangle 7"/>
          <p:cNvSpPr/>
          <p:nvPr/>
        </p:nvSpPr>
        <p:spPr>
          <a:xfrm>
            <a:off x="6253351" y="2741716"/>
            <a:ext cx="5498047" cy="1372528"/>
          </a:xfrm>
          <a:prstGeom prst="rect">
            <a:avLst/>
          </a:prstGeom>
        </p:spPr>
        <p:txBody>
          <a:bodyPr wrap="square" lIns="91284" tIns="45643" rIns="91284" bIns="45643">
            <a:spAutoFit/>
          </a:bodyPr>
          <a:lstStyle/>
          <a:p>
            <a:pPr marL="231140" lvl="1" indent="-231140" defTabSz="912495">
              <a:spcBef>
                <a:spcPct val="40000"/>
              </a:spcBef>
              <a:buFont typeface="Courier New" panose="02070309020205020404" pitchFamily="49" charset="0"/>
              <a:buChar char="o"/>
              <a:tabLst>
                <a:tab pos="392430" algn="l"/>
              </a:tabLst>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每个超连锁</a:t>
            </a:r>
            <a:r>
              <a:rPr lang="en-US" sz="1600" b="1" spc="-30" baseline="30000" dirty="0">
                <a:ln w="3175">
                  <a:noFill/>
                </a:ln>
                <a:solidFill>
                  <a:schemeClr val="bg1"/>
                </a:solidFill>
                <a:latin typeface="Arial" panose="020B0604020202020204" pitchFamily="34" charset="0"/>
                <a:cs typeface="Arial" panose="020B0604020202020204" pitchFamily="34" charset="0"/>
              </a:rPr>
              <a:t>™</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店主每月产生</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 BV</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 IBV</a:t>
            </a:r>
          </a:p>
          <a:p>
            <a:pPr marL="231140" lvl="1" indent="-231140" defTabSz="912495">
              <a:spcBef>
                <a:spcPct val="40000"/>
              </a:spcBef>
              <a:buFont typeface="Courier New" panose="02070309020205020404" pitchFamily="49" charset="0"/>
              <a:buChar char="o"/>
              <a:tabLst>
                <a:tab pos="392430" algn="l"/>
              </a:tabLst>
              <a:defRPr/>
            </a:pPr>
            <a:r>
              <a:rPr lang="en-US" sz="1600" dirty="0">
                <a:ln w="3175">
                  <a:solidFill>
                    <a:prstClr val="white"/>
                  </a:solidFill>
                </a:ln>
                <a:solidFill>
                  <a:prstClr val="white"/>
                </a:solidFill>
              </a:rPr>
              <a:t>200 BV and 20 IBV monthly per UFO</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a:p>
            <a:pPr marL="231140" lvl="1" indent="-231140" defTabSz="912495">
              <a:spcBef>
                <a:spcPct val="40000"/>
              </a:spcBef>
              <a:buFont typeface="Courier New" panose="02070309020205020404" pitchFamily="49" charset="0"/>
              <a:buChar char="o"/>
              <a:tabLst>
                <a:tab pos="392430" algn="l"/>
              </a:tabLst>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每个超连锁</a:t>
            </a:r>
            <a:r>
              <a:rPr lang="en-US" sz="1600" b="1" spc="-30" baseline="30000" dirty="0">
                <a:ln w="3175">
                  <a:noFill/>
                </a:ln>
                <a:solidFill>
                  <a:schemeClr val="bg1"/>
                </a:solidFill>
                <a:latin typeface="Arial" panose="020B0604020202020204" pitchFamily="34" charset="0"/>
                <a:cs typeface="Arial" panose="020B0604020202020204" pitchFamily="34" charset="0"/>
              </a:rPr>
              <a:t>™</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的优惠顾客</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每月产生</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300 BV</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 IBV</a:t>
            </a:r>
          </a:p>
          <a:p>
            <a:pPr marL="231140" lvl="1" indent="-231140" defTabSz="912495">
              <a:spcBef>
                <a:spcPct val="40000"/>
              </a:spcBef>
              <a:buFont typeface="Courier New" panose="02070309020205020404" pitchFamily="49" charset="0"/>
              <a:buChar char="o"/>
              <a:tabLst>
                <a:tab pos="392430" algn="l"/>
              </a:tabLst>
              <a:defRPr/>
            </a:pPr>
            <a:r>
              <a:rPr lang="en-US" sz="1600" dirty="0">
                <a:ln w="3175">
                  <a:solidFill>
                    <a:prstClr val="white"/>
                  </a:solidFill>
                </a:ln>
                <a:solidFill>
                  <a:prstClr val="white"/>
                </a:solidFill>
              </a:rPr>
              <a:t>300 BV and 200 IBV to Preferred Customers per UFO</a:t>
            </a:r>
          </a:p>
        </p:txBody>
      </p:sp>
      <p:sp>
        <p:nvSpPr>
          <p:cNvPr id="9" name="Rounded Rectangle 8"/>
          <p:cNvSpPr/>
          <p:nvPr/>
        </p:nvSpPr>
        <p:spPr>
          <a:xfrm>
            <a:off x="5854800" y="4309964"/>
            <a:ext cx="5953752" cy="519147"/>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625" defTabSz="912495">
              <a:spcBef>
                <a:spcPct val="40000"/>
              </a:spcBef>
              <a:tabLst>
                <a:tab pos="392430" algn="l"/>
              </a:tabLs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购物年金及基本十顾客</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rPr>
              <a:t>Shopping Annuity &amp; Base 10</a:t>
            </a:r>
            <a:endPar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0" name="Rectangle 9"/>
          <p:cNvSpPr/>
          <p:nvPr/>
        </p:nvSpPr>
        <p:spPr>
          <a:xfrm>
            <a:off x="6253351" y="4971908"/>
            <a:ext cx="5343587" cy="1618749"/>
          </a:xfrm>
          <a:prstGeom prst="rect">
            <a:avLst/>
          </a:prstGeom>
        </p:spPr>
        <p:txBody>
          <a:bodyPr wrap="square" lIns="91284" tIns="45643" rIns="91284" bIns="45643">
            <a:spAutoFit/>
          </a:bodyPr>
          <a:lstStyle/>
          <a:p>
            <a:pPr marL="231140" lvl="1" indent="-231140" defTabSz="912495">
              <a:spcBef>
                <a:spcPct val="40000"/>
              </a:spcBef>
              <a:buFont typeface="Courier New" panose="02070309020205020404" pitchFamily="49" charset="0"/>
              <a:buChar char="o"/>
              <a:tabLst>
                <a:tab pos="392430" algn="l"/>
                <a:tab pos="1143635" algn="l"/>
              </a:tabLst>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每个超连锁</a:t>
            </a:r>
            <a:r>
              <a:rPr lang="en-US" sz="1600" b="1" spc="-30" baseline="30000" dirty="0">
                <a:ln w="3175">
                  <a:noFill/>
                </a:ln>
                <a:solidFill>
                  <a:schemeClr val="bg1"/>
                </a:solidFill>
                <a:latin typeface="Arial" panose="020B0604020202020204" pitchFamily="34" charset="0"/>
                <a:cs typeface="Arial" panose="020B0604020202020204" pitchFamily="34" charset="0"/>
              </a:rPr>
              <a:t>™</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店主每月产生</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500 BV</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 IBV</a:t>
            </a:r>
          </a:p>
          <a:p>
            <a:pPr marL="231140" lvl="1" indent="-231140" defTabSz="912495">
              <a:spcBef>
                <a:spcPct val="40000"/>
              </a:spcBef>
              <a:buFont typeface="Courier New" panose="02070309020205020404" pitchFamily="49" charset="0"/>
              <a:buChar char="o"/>
              <a:tabLst>
                <a:tab pos="392430" algn="l"/>
                <a:tab pos="1143635" algn="l"/>
              </a:tabLst>
              <a:defRPr/>
            </a:pPr>
            <a:r>
              <a:rPr lang="en-US" sz="1600" dirty="0">
                <a:ln w="3175">
                  <a:solidFill>
                    <a:prstClr val="white"/>
                  </a:solidFill>
                </a:ln>
                <a:solidFill>
                  <a:prstClr val="white"/>
                </a:solidFill>
              </a:rPr>
              <a:t>500 BV and 200 IBV monthly per UFO</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a:p>
            <a:pPr marL="231140" lvl="1" indent="-231140" defTabSz="912495">
              <a:spcBef>
                <a:spcPct val="40000"/>
              </a:spcBef>
              <a:buFont typeface="Courier New" panose="02070309020205020404" pitchFamily="49" charset="0"/>
              <a:buChar char="o"/>
              <a:tabLst>
                <a:tab pos="392430" algn="l"/>
                <a:tab pos="1143635" algn="l"/>
              </a:tabLst>
              <a:defRPr/>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每个超连锁</a:t>
            </a:r>
            <a:r>
              <a:rPr lang="en-US" sz="1600" b="1" spc="-30" baseline="30000" dirty="0">
                <a:ln w="3175">
                  <a:noFill/>
                </a:ln>
                <a:solidFill>
                  <a:schemeClr val="bg1"/>
                </a:solidFill>
                <a:latin typeface="Arial" panose="020B0604020202020204" pitchFamily="34" charset="0"/>
                <a:cs typeface="Arial" panose="020B0604020202020204" pitchFamily="34" charset="0"/>
              </a:rPr>
              <a:t>™</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的优惠顾客</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每月产生</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300</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 IBV</a:t>
            </a:r>
          </a:p>
          <a:p>
            <a:pPr marL="231140" lvl="1" indent="-231140" defTabSz="912495">
              <a:spcBef>
                <a:spcPct val="40000"/>
              </a:spcBef>
              <a:buFont typeface="Courier New" panose="02070309020205020404" pitchFamily="49" charset="0"/>
              <a:buChar char="o"/>
              <a:tabLst>
                <a:tab pos="392430" algn="l"/>
                <a:tab pos="1143635" algn="l"/>
              </a:tabLst>
              <a:defRPr/>
            </a:pPr>
            <a:r>
              <a:rPr lang="en-US" sz="1600" dirty="0">
                <a:ln w="3175">
                  <a:solidFill>
                    <a:prstClr val="white"/>
                  </a:solidFill>
                </a:ln>
                <a:solidFill>
                  <a:prstClr val="white"/>
                </a:solidFill>
              </a:rPr>
              <a:t>300 BV and 200 IBV to Preferred Customers per UFO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9" name="Text Box 175"/>
          <p:cNvSpPr txBox="1">
            <a:spLocks noChangeArrowheads="1"/>
          </p:cNvSpPr>
          <p:nvPr>
            <p:custDataLst>
              <p:tags r:id="rId1"/>
            </p:custDataLst>
          </p:nvPr>
        </p:nvSpPr>
        <p:spPr bwMode="auto">
          <a:xfrm>
            <a:off x="1727200" y="762007"/>
            <a:ext cx="8677656" cy="399954"/>
          </a:xfrm>
          <a:prstGeom prst="rect">
            <a:avLst/>
          </a:prstGeom>
          <a:noFill/>
          <a:ln w="9525">
            <a:noFill/>
            <a:miter lim="800000"/>
          </a:ln>
          <a:effectLst/>
        </p:spPr>
        <p:txBody>
          <a:bodyPr wrap="square" lIns="91284" tIns="45643" rIns="91284" bIns="45643">
            <a:spAutoFit/>
          </a:bodyPr>
          <a:lstStyle/>
          <a:p>
            <a:pPr marL="234315" indent="-234315" algn="ctr" defTabSz="455930">
              <a:spcBef>
                <a:spcPct val="50000"/>
              </a:spcBef>
              <a:defRPr/>
            </a:pPr>
            <a:r>
              <a:rPr lang="zh-TW" alt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 </a:t>
            </a:r>
            <a:r>
              <a:rPr lang="zh-TW" alt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每个月</a:t>
            </a:r>
            <a:r>
              <a:rPr 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RM2,400 </a:t>
            </a:r>
            <a:r>
              <a:rPr lang="en-US" sz="2000" b="1" dirty="0">
                <a:solidFill>
                  <a:srgbClr val="C12D22"/>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及每三个月</a:t>
            </a:r>
            <a:r>
              <a:rPr 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RM1,200 </a:t>
            </a:r>
            <a:r>
              <a:rPr lang="en-US" sz="2000" b="1" dirty="0">
                <a:solidFill>
                  <a:srgbClr val="00B050"/>
                </a:solidFill>
                <a:latin typeface="Microsoft JhengHei" panose="020B0604030504040204" pitchFamily="34" charset="-120"/>
                <a:ea typeface="Microsoft JhengHei" panose="020B0604030504040204" pitchFamily="34" charset="-120"/>
                <a:cs typeface="Arial" panose="020B0604020202020204" pitchFamily="34" charset="0"/>
              </a:rPr>
              <a:t>(IBV)</a:t>
            </a:r>
          </a:p>
        </p:txBody>
      </p:sp>
      <p:sp>
        <p:nvSpPr>
          <p:cNvPr id="13" name="TextBox 12"/>
          <p:cNvSpPr txBox="1"/>
          <p:nvPr/>
        </p:nvSpPr>
        <p:spPr>
          <a:xfrm>
            <a:off x="7801578" y="1496669"/>
            <a:ext cx="4154779" cy="1021384"/>
          </a:xfrm>
          <a:prstGeom prst="roundRect">
            <a:avLst/>
          </a:prstGeom>
          <a:solidFill>
            <a:schemeClr val="accent2">
              <a:lumMod val="75000"/>
            </a:schemeClr>
          </a:solidFill>
          <a:ln>
            <a:noFill/>
          </a:ln>
        </p:spPr>
        <p:txBody>
          <a:bodyPr wrap="square" lIns="91284" tIns="45643" rIns="91284" bIns="45643" rtlCol="0">
            <a:spAutoFit/>
          </a:bodyPr>
          <a:lstStyle/>
          <a:p>
            <a:pPr defTabSz="912495">
              <a:spcAft>
                <a:spcPts val="1200"/>
              </a:spcAft>
            </a:pP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每两</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个</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周</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期</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您可</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由</a:t>
            </a:r>
            <a:r>
              <a:rPr lang="en-US" altLang="zh-CN"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RM1,200 - RM2,400</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及每三个月</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由</a:t>
            </a:r>
            <a:r>
              <a:rPr lang="en-US" altLang="zh-CN"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RM1,200</a:t>
            </a:r>
          </a:p>
        </p:txBody>
      </p:sp>
      <p:sp>
        <p:nvSpPr>
          <p:cNvPr id="16" name="Title 2"/>
          <p:cNvSpPr txBox="1"/>
          <p:nvPr/>
        </p:nvSpPr>
        <p:spPr>
          <a:xfrm>
            <a:off x="596005" y="139852"/>
            <a:ext cx="11000012" cy="858156"/>
          </a:xfrm>
          <a:prstGeom prst="rect">
            <a:avLst/>
          </a:prstGeom>
        </p:spPr>
        <p:txBody>
          <a:bodyPr lIns="91284" tIns="45643" rIns="91284" bIns="45643"/>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000" cap="all" dirty="0">
                <a:ln>
                  <a:solidFill>
                    <a:srgbClr val="443988"/>
                  </a:solidFill>
                </a:ln>
                <a:solidFill>
                  <a:srgbClr val="443988"/>
                </a:solidFill>
                <a:latin typeface="Microsoft JhengHei" panose="020B0604030504040204" pitchFamily="34" charset="-120"/>
                <a:ea typeface="Microsoft JhengHei" panose="020B0604030504040204" pitchFamily="34" charset="-120"/>
              </a:rPr>
              <a:t>组织</a:t>
            </a:r>
            <a:r>
              <a:rPr lang="zh-CN" altLang="en-US" sz="2000" cap="all" dirty="0">
                <a:ln>
                  <a:solidFill>
                    <a:srgbClr val="443988"/>
                  </a:solidFill>
                </a:ln>
                <a:solidFill>
                  <a:srgbClr val="443988"/>
                </a:solidFill>
                <a:latin typeface="Microsoft JhengHei" panose="020B0604030504040204" pitchFamily="34" charset="-120"/>
                <a:ea typeface="Microsoft JhengHei" panose="020B0604030504040204" pitchFamily="34" charset="-120"/>
              </a:rPr>
              <a:t>达到基本业务要求</a:t>
            </a:r>
            <a:endParaRPr lang="en-US" altLang="zh-CN" sz="2000" cap="all" dirty="0">
              <a:ln>
                <a:solidFill>
                  <a:srgbClr val="443988"/>
                </a:solidFill>
              </a:ln>
              <a:solidFill>
                <a:srgbClr val="443988"/>
              </a:solidFill>
              <a:latin typeface="Microsoft JhengHei" panose="020B0604030504040204" pitchFamily="34" charset="-120"/>
              <a:ea typeface="Microsoft JhengHei" panose="020B0604030504040204" pitchFamily="34" charset="-120"/>
            </a:endParaRPr>
          </a:p>
          <a:p>
            <a:pPr algn="ctr"/>
            <a:r>
              <a:rPr lang="en-US" sz="2000" cap="all" dirty="0">
                <a:ln>
                  <a:solidFill>
                    <a:srgbClr val="443988"/>
                  </a:solidFill>
                </a:ln>
                <a:solidFill>
                  <a:srgbClr val="443988"/>
                </a:solidFill>
                <a:latin typeface="Calibri"/>
              </a:rPr>
              <a:t>organization Satisfying the Minimum Activity Requirements</a:t>
            </a:r>
          </a:p>
          <a:p>
            <a:pPr algn="ctr"/>
            <a:endParaRPr lang="zh-TW" altLang="en-US" sz="2000" cap="all" dirty="0">
              <a:ln>
                <a:solidFill>
                  <a:srgbClr val="443988"/>
                </a:solidFill>
              </a:ln>
              <a:solidFill>
                <a:srgbClr val="443988"/>
              </a:solidFill>
              <a:latin typeface="Microsoft JhengHei" panose="020B0604030504040204" pitchFamily="34" charset="-120"/>
              <a:ea typeface="Microsoft JhengHei" panose="020B0604030504040204" pitchFamily="34" charset="-120"/>
            </a:endParaRPr>
          </a:p>
          <a:p>
            <a:pPr algn="ctr"/>
            <a:endParaRPr lang="en-US" sz="2000" cap="all" dirty="0">
              <a:ln>
                <a:solidFill>
                  <a:srgbClr val="443988"/>
                </a:solidFill>
              </a:ln>
              <a:solidFill>
                <a:srgbClr val="443988"/>
              </a:solidFill>
              <a:latin typeface="Microsoft JhengHei" panose="020B0604030504040204" pitchFamily="34" charset="-120"/>
              <a:ea typeface="Microsoft JhengHei" panose="020B0604030504040204" pitchFamily="34" charset="-120"/>
            </a:endParaRPr>
          </a:p>
        </p:txBody>
      </p:sp>
      <p:sp>
        <p:nvSpPr>
          <p:cNvPr id="17" name="TextBox 16"/>
          <p:cNvSpPr txBox="1"/>
          <p:nvPr/>
        </p:nvSpPr>
        <p:spPr>
          <a:xfrm>
            <a:off x="190372" y="1295407"/>
            <a:ext cx="5015621" cy="1304241"/>
          </a:xfrm>
          <a:prstGeom prst="roundRect">
            <a:avLst/>
          </a:prstGeom>
          <a:solidFill>
            <a:schemeClr val="accent2">
              <a:lumMod val="75000"/>
            </a:schemeClr>
          </a:solidFill>
          <a:ln>
            <a:noFill/>
          </a:ln>
        </p:spPr>
        <p:txBody>
          <a:bodyPr wrap="square" lIns="91284" tIns="45643" rIns="91284" bIns="45643" rtlCol="0">
            <a:spAutoFit/>
          </a:bodyPr>
          <a:lstStyle/>
          <a:p>
            <a:pPr defTabSz="912495">
              <a:spcAft>
                <a:spcPts val="600"/>
              </a:spcAft>
            </a:pP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基本业务要求</a:t>
            </a:r>
            <a:endParaRPr lang="en-US" altLang="zh-CN"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2495">
              <a:spcAft>
                <a:spcPts val="1200"/>
              </a:spcAft>
            </a:pP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b="1" spc="-30" baseline="30000" dirty="0">
                <a:ln w="3175">
                  <a:noFill/>
                </a:ln>
                <a:solidFill>
                  <a:schemeClr val="bg1"/>
                </a:solidFill>
                <a:latin typeface="Arial" panose="020B0604020202020204" pitchFamily="34" charset="0"/>
                <a:cs typeface="Arial" panose="020B0604020202020204" pitchFamily="34" charset="0"/>
              </a:rPr>
              <a:t>™</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 BV + 10 IBV </a:t>
            </a:r>
          </a:p>
          <a:p>
            <a:pPr defTabSz="912495">
              <a:spcAft>
                <a:spcPts val="1200"/>
              </a:spcAft>
            </a:pP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总额 </a:t>
            </a:r>
            <a:r>
              <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b="1" spc="-30" baseline="30000" dirty="0">
                <a:ln w="3175">
                  <a:noFill/>
                </a:ln>
                <a:solidFill>
                  <a:schemeClr val="bg1"/>
                </a:solidFill>
                <a:latin typeface="Arial" panose="020B0604020202020204" pitchFamily="34" charset="0"/>
                <a:cs typeface="Arial" panose="020B0604020202020204" pitchFamily="34" charset="0"/>
              </a:rPr>
              <a:t>™</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 BV + 10 IBV</a:t>
            </a:r>
            <a:r>
              <a:rPr lang="en-US" sz="19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 </a:t>
            </a:r>
          </a:p>
        </p:txBody>
      </p:sp>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8500" y="2481565"/>
            <a:ext cx="3160894" cy="1444304"/>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175" y="5081544"/>
            <a:ext cx="1596630" cy="979750"/>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1691" y="5077094"/>
            <a:ext cx="1596630" cy="97975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1781" y="5077094"/>
            <a:ext cx="1596630" cy="979750"/>
          </a:xfrm>
          <a:prstGeom prst="rect">
            <a:avLst/>
          </a:prstGeom>
        </p:spPr>
      </p:pic>
      <p:pic>
        <p:nvPicPr>
          <p:cNvPr id="43" name="Pictur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5857" y="5082776"/>
            <a:ext cx="1596630" cy="979750"/>
          </a:xfrm>
          <a:prstGeom prst="rect">
            <a:avLst/>
          </a:prstGeom>
        </p:spPr>
      </p:pic>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4587" y="3960057"/>
            <a:ext cx="2595081" cy="1142544"/>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5880" y="3941050"/>
            <a:ext cx="2558047" cy="1166035"/>
          </a:xfrm>
          <a:prstGeom prst="rect">
            <a:avLst/>
          </a:prstGeom>
        </p:spPr>
      </p:pic>
      <p:pic>
        <p:nvPicPr>
          <p:cNvPr id="46" name="Picture 45" descr="PeopleLeadToPeople2.png"/>
          <p:cNvPicPr>
            <a:picLocks noChangeAspect="1"/>
          </p:cNvPicPr>
          <p:nvPr/>
        </p:nvPicPr>
        <p:blipFill rotWithShape="1">
          <a:blip r:embed="rId14">
            <a:extLst>
              <a:ext uri="{28A0092B-C50C-407E-A947-70E740481C1C}">
                <a14:useLocalDpi xmlns:a14="http://schemas.microsoft.com/office/drawing/2010/main" val="0"/>
              </a:ext>
            </a:extLst>
          </a:blip>
          <a:srcRect t="-81420" b="1"/>
          <a:stretch>
            <a:fillRect/>
          </a:stretch>
        </p:blipFill>
        <p:spPr>
          <a:xfrm>
            <a:off x="5902186" y="1630749"/>
            <a:ext cx="249501" cy="4953517"/>
          </a:xfrm>
          <a:prstGeom prst="rect">
            <a:avLst/>
          </a:prstGeom>
        </p:spPr>
      </p:pic>
      <p:pic>
        <p:nvPicPr>
          <p:cNvPr id="47" name="Picture 3" descr="T:\Field Training\Field Training\North America\NA_ENGLISH\B5 update\images\Base-10-BV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35335" y="3765700"/>
            <a:ext cx="9303586" cy="2250281"/>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 Box 176"/>
          <p:cNvSpPr txBox="1">
            <a:spLocks noChangeArrowheads="1"/>
          </p:cNvSpPr>
          <p:nvPr>
            <p:custDataLst>
              <p:tags r:id="rId2"/>
            </p:custDataLst>
          </p:nvPr>
        </p:nvSpPr>
        <p:spPr bwMode="auto">
          <a:xfrm>
            <a:off x="2181426" y="6153283"/>
            <a:ext cx="1439331" cy="629920"/>
          </a:xfrm>
          <a:prstGeom prst="rect">
            <a:avLst/>
          </a:prstGeom>
          <a:noFill/>
          <a:ln w="9525">
            <a:noFill/>
            <a:miter lim="800000"/>
          </a:ln>
          <a:effectLst/>
        </p:spPr>
        <p:txBody>
          <a:bodyPr wrap="square" lIns="68573" tIns="34286" rIns="68573" bIns="34286">
            <a:spAutoFit/>
          </a:bodyPr>
          <a:lstStyle/>
          <a:p>
            <a:pPr algn="ctr" defTabSz="342265">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 UFO’s x 50 BV = </a:t>
            </a:r>
            <a:r>
              <a:rPr lang="zh-CN" alt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2,500 BV</a:t>
            </a:r>
          </a:p>
        </p:txBody>
      </p:sp>
      <p:sp>
        <p:nvSpPr>
          <p:cNvPr id="49" name="Text Box 176"/>
          <p:cNvSpPr txBox="1">
            <a:spLocks noChangeArrowheads="1"/>
          </p:cNvSpPr>
          <p:nvPr>
            <p:custDataLst>
              <p:tags r:id="rId3"/>
            </p:custDataLst>
          </p:nvPr>
        </p:nvSpPr>
        <p:spPr bwMode="auto">
          <a:xfrm>
            <a:off x="4119803" y="6153283"/>
            <a:ext cx="1528930" cy="44704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 UFO’s x 10 IBV = </a:t>
            </a:r>
            <a:r>
              <a:rPr lang="zh-CN" alt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500 IBV</a:t>
            </a:r>
          </a:p>
        </p:txBody>
      </p:sp>
      <p:sp>
        <p:nvSpPr>
          <p:cNvPr id="50" name="Text Box 176"/>
          <p:cNvSpPr txBox="1">
            <a:spLocks noChangeArrowheads="1"/>
          </p:cNvSpPr>
          <p:nvPr>
            <p:custDataLst>
              <p:tags r:id="rId4"/>
            </p:custDataLst>
          </p:nvPr>
        </p:nvSpPr>
        <p:spPr bwMode="auto">
          <a:xfrm>
            <a:off x="6535618" y="6153283"/>
            <a:ext cx="1413195" cy="62992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 UFO’s x 50 BV = </a:t>
            </a:r>
            <a:r>
              <a:rPr lang="zh-CN" alt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2,500 BV</a:t>
            </a:r>
          </a:p>
        </p:txBody>
      </p:sp>
      <p:sp>
        <p:nvSpPr>
          <p:cNvPr id="51" name="Text Box 176"/>
          <p:cNvSpPr txBox="1">
            <a:spLocks noChangeArrowheads="1"/>
          </p:cNvSpPr>
          <p:nvPr>
            <p:custDataLst>
              <p:tags r:id="rId5"/>
            </p:custDataLst>
          </p:nvPr>
        </p:nvSpPr>
        <p:spPr bwMode="auto">
          <a:xfrm>
            <a:off x="8314226" y="6153283"/>
            <a:ext cx="1734492" cy="44704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 UFO’s x 10 IBV </a:t>
            </a:r>
          </a:p>
          <a:p>
            <a:pPr algn="ctr" defTabSz="342265">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500 IBV </a:t>
            </a:r>
          </a:p>
        </p:txBody>
      </p:sp>
      <p:sp>
        <p:nvSpPr>
          <p:cNvPr id="52" name="TextBox 51"/>
          <p:cNvSpPr txBox="1"/>
          <p:nvPr/>
        </p:nvSpPr>
        <p:spPr>
          <a:xfrm>
            <a:off x="3625279" y="6188634"/>
            <a:ext cx="491490" cy="296545"/>
          </a:xfrm>
          <a:prstGeom prst="rect">
            <a:avLst/>
          </a:prstGeom>
          <a:noFill/>
        </p:spPr>
        <p:txBody>
          <a:bodyPr wrap="none" lIns="68573" tIns="34286" rIns="68573" bIns="34286" rtlCol="0">
            <a:spAutoFit/>
          </a:bodyPr>
          <a:lstStyle/>
          <a:p>
            <a:pPr algn="ctr" defTabSz="685165"/>
            <a:r>
              <a:rPr lang="zh-CN" altLang="en-US" sz="1400" b="1" dirty="0">
                <a:solidFill>
                  <a:prstClr val="black">
                    <a:lumMod val="75000"/>
                    <a:lumOff val="25000"/>
                  </a:prstClr>
                </a:solidFill>
                <a:latin typeface="Microsoft JhengHei" panose="020B0604030504040204" pitchFamily="34" charset="-120"/>
                <a:ea typeface="Microsoft JhengHei" panose="020B0604030504040204" pitchFamily="34" charset="-120"/>
              </a:rPr>
              <a:t>加上</a:t>
            </a:r>
            <a:endParaRPr lang="en-US" sz="1400" b="1" dirty="0">
              <a:solidFill>
                <a:prstClr val="black">
                  <a:lumMod val="75000"/>
                  <a:lumOff val="25000"/>
                </a:prstClr>
              </a:solidFill>
              <a:latin typeface="Microsoft JhengHei" panose="020B0604030504040204" pitchFamily="34" charset="-120"/>
              <a:ea typeface="Microsoft JhengHei" panose="020B0604030504040204" pitchFamily="34" charset="-120"/>
            </a:endParaRPr>
          </a:p>
        </p:txBody>
      </p:sp>
      <p:sp>
        <p:nvSpPr>
          <p:cNvPr id="53" name="TextBox 52"/>
          <p:cNvSpPr txBox="1"/>
          <p:nvPr/>
        </p:nvSpPr>
        <p:spPr>
          <a:xfrm>
            <a:off x="7916644" y="6188634"/>
            <a:ext cx="491490" cy="296545"/>
          </a:xfrm>
          <a:prstGeom prst="rect">
            <a:avLst/>
          </a:prstGeom>
          <a:noFill/>
        </p:spPr>
        <p:txBody>
          <a:bodyPr wrap="none" lIns="68573" tIns="34286" rIns="68573" bIns="34286" rtlCol="0">
            <a:spAutoFit/>
          </a:bodyPr>
          <a:lstStyle/>
          <a:p>
            <a:pPr algn="ctr" defTabSz="685165"/>
            <a:r>
              <a:rPr lang="zh-CN" altLang="en-US" sz="1400" b="1" dirty="0">
                <a:solidFill>
                  <a:prstClr val="black">
                    <a:lumMod val="75000"/>
                    <a:lumOff val="25000"/>
                  </a:prstClr>
                </a:solidFill>
                <a:latin typeface="Microsoft JhengHei" panose="020B0604030504040204" pitchFamily="34" charset="-120"/>
                <a:ea typeface="Microsoft JhengHei" panose="020B0604030504040204" pitchFamily="34" charset="-120"/>
              </a:rPr>
              <a:t>加上</a:t>
            </a:r>
            <a:endParaRPr lang="en-US" sz="1400" b="1" dirty="0">
              <a:solidFill>
                <a:prstClr val="black">
                  <a:lumMod val="75000"/>
                  <a:lumOff val="25000"/>
                </a:prstClr>
              </a:solidFill>
              <a:latin typeface="Microsoft JhengHei" panose="020B0604030504040204" pitchFamily="34" charset="-120"/>
              <a:ea typeface="Microsoft JhengHei" panose="020B0604030504040204" pitchFamily="34" charset="-120"/>
            </a:endParaRPr>
          </a:p>
        </p:txBody>
      </p:sp>
      <p:sp>
        <p:nvSpPr>
          <p:cNvPr id="54" name="TextBox 53"/>
          <p:cNvSpPr txBox="1"/>
          <p:nvPr/>
        </p:nvSpPr>
        <p:spPr>
          <a:xfrm>
            <a:off x="9901380" y="6555252"/>
            <a:ext cx="2290619" cy="239395"/>
          </a:xfrm>
          <a:prstGeom prst="rect">
            <a:avLst/>
          </a:prstGeom>
          <a:noFill/>
        </p:spPr>
        <p:txBody>
          <a:bodyPr wrap="square" rtlCol="0">
            <a:spAutoFit/>
          </a:bodyPr>
          <a:lstStyle/>
          <a:p>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此投影片上</a:t>
            </a:r>
            <a:r>
              <a:rPr 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BV</a:t>
            </a:r>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库显示周期业绩累积</a:t>
            </a:r>
            <a:endParaRPr 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2" name="Rectangle 21"/>
          <p:cNvSpPr/>
          <p:nvPr/>
        </p:nvSpPr>
        <p:spPr>
          <a:xfrm>
            <a:off x="5926837" y="2562731"/>
            <a:ext cx="723360" cy="2045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1000"/>
                                        <p:tgtEl>
                                          <p:spTgt spid="47"/>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3" grpId="0" bldLvl="0" animBg="1"/>
      <p:bldP spid="17" grpId="0" bldLvl="0" animBg="1"/>
      <p:bldP spid="48" grpId="0" bldLvl="0" animBg="1"/>
      <p:bldP spid="49" grpId="0" bldLvl="0" animBg="1"/>
      <p:bldP spid="50" grpId="0" bldLvl="0" animBg="1"/>
      <p:bldP spid="51" grpId="0" bldLvl="0" animBg="1"/>
      <p:bldP spid="52" grpId="0"/>
      <p:bldP spid="53"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9" name="Text Box 175"/>
          <p:cNvSpPr txBox="1">
            <a:spLocks noChangeArrowheads="1"/>
          </p:cNvSpPr>
          <p:nvPr>
            <p:custDataLst>
              <p:tags r:id="rId1"/>
            </p:custDataLst>
          </p:nvPr>
        </p:nvSpPr>
        <p:spPr bwMode="auto">
          <a:xfrm>
            <a:off x="1757183" y="806231"/>
            <a:ext cx="8677656" cy="399954"/>
          </a:xfrm>
          <a:prstGeom prst="rect">
            <a:avLst/>
          </a:prstGeom>
          <a:noFill/>
          <a:ln w="9525">
            <a:noFill/>
            <a:miter lim="800000"/>
          </a:ln>
          <a:effectLst/>
        </p:spPr>
        <p:txBody>
          <a:bodyPr wrap="square" lIns="91284" tIns="45643" rIns="91284" bIns="45643">
            <a:spAutoFit/>
          </a:bodyPr>
          <a:lstStyle/>
          <a:p>
            <a:pPr marL="234315" indent="-234315" algn="ctr" defTabSz="455930">
              <a:spcBef>
                <a:spcPct val="50000"/>
              </a:spcBef>
              <a:defRPr/>
            </a:pPr>
            <a:r>
              <a:rPr lang="zh-TW" alt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 = </a:t>
            </a:r>
            <a:r>
              <a:rPr lang="zh-TW" alt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RM24,000 </a:t>
            </a:r>
            <a:r>
              <a:rPr lang="en-US" sz="2000" b="1" dirty="0">
                <a:solidFill>
                  <a:srgbClr val="C12D22"/>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000" b="1" dirty="0">
                <a:solidFill>
                  <a:srgbClr val="C12D22"/>
                </a:solidFill>
                <a:latin typeface="Microsoft JhengHei" panose="020B0604030504040204" pitchFamily="34" charset="-120"/>
                <a:ea typeface="Microsoft JhengHei" panose="020B0604030504040204" pitchFamily="34" charset="-120"/>
                <a:cs typeface="Arial" panose="020B0604020202020204" pitchFamily="34" charset="0"/>
              </a:rPr>
              <a:t>及每月</a:t>
            </a:r>
            <a:r>
              <a:rPr lang="en-US" sz="2000" b="1"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RM12,000 </a:t>
            </a:r>
            <a:r>
              <a:rPr lang="en-US" sz="2000" b="1" dirty="0">
                <a:solidFill>
                  <a:srgbClr val="00B050"/>
                </a:solidFill>
                <a:latin typeface="Microsoft JhengHei" panose="020B0604030504040204" pitchFamily="34" charset="-120"/>
                <a:ea typeface="Microsoft JhengHei" panose="020B0604030504040204" pitchFamily="34" charset="-120"/>
                <a:cs typeface="Arial" panose="020B0604020202020204" pitchFamily="34" charset="0"/>
              </a:rPr>
              <a:t>(IBV)</a:t>
            </a:r>
          </a:p>
        </p:txBody>
      </p:sp>
      <p:sp>
        <p:nvSpPr>
          <p:cNvPr id="13" name="TextBox 12"/>
          <p:cNvSpPr txBox="1"/>
          <p:nvPr/>
        </p:nvSpPr>
        <p:spPr>
          <a:xfrm>
            <a:off x="7623781" y="1584857"/>
            <a:ext cx="4201395" cy="714917"/>
          </a:xfrm>
          <a:prstGeom prst="roundRect">
            <a:avLst/>
          </a:prstGeom>
          <a:solidFill>
            <a:schemeClr val="accent2">
              <a:lumMod val="75000"/>
            </a:schemeClr>
          </a:solidFill>
          <a:ln>
            <a:noFill/>
          </a:ln>
        </p:spPr>
        <p:txBody>
          <a:bodyPr wrap="square" lIns="91284" tIns="45643" rIns="91284" bIns="45643" rtlCol="0">
            <a:spAutoFit/>
          </a:bodyPr>
          <a:lstStyle/>
          <a:p>
            <a:pPr defTabSz="912495">
              <a:spcAft>
                <a:spcPts val="1200"/>
              </a:spcAft>
            </a:pP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个</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周</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期</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您可</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由</a:t>
            </a:r>
            <a:r>
              <a:rPr lang="en-US" altLang="zh-CN"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RM6,000</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及每两</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个</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周</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期由</a:t>
            </a:r>
            <a:r>
              <a:rPr lang="en-US" altLang="zh-CN"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RM6,000</a:t>
            </a:r>
          </a:p>
        </p:txBody>
      </p:sp>
      <p:sp>
        <p:nvSpPr>
          <p:cNvPr id="16" name="Title 2"/>
          <p:cNvSpPr txBox="1"/>
          <p:nvPr/>
        </p:nvSpPr>
        <p:spPr>
          <a:xfrm>
            <a:off x="596005" y="123357"/>
            <a:ext cx="11000012" cy="858156"/>
          </a:xfrm>
          <a:prstGeom prst="rect">
            <a:avLst/>
          </a:prstGeom>
        </p:spPr>
        <p:txBody>
          <a:bodyPr lIns="91284" tIns="45643" rIns="91284" bIns="45643"/>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000" b="1" cap="all" dirty="0">
                <a:ln>
                  <a:solidFill>
                    <a:srgbClr val="443988"/>
                  </a:solidFill>
                </a:ln>
                <a:solidFill>
                  <a:srgbClr val="443988"/>
                </a:solidFill>
                <a:latin typeface="Arial" panose="020B0604020202020204" pitchFamily="34" charset="0"/>
                <a:ea typeface="PMingLiU" panose="02020500000000000000" pitchFamily="18" charset="-120"/>
                <a:cs typeface="Arial" panose="020B0604020202020204" pitchFamily="34" charset="0"/>
              </a:rPr>
              <a:t>组织完成每月</a:t>
            </a:r>
            <a:r>
              <a:rPr lang="zh-CN" altLang="en-US" sz="2000" b="1" cap="all" dirty="0">
                <a:ln>
                  <a:solidFill>
                    <a:srgbClr val="443988"/>
                  </a:solidFill>
                </a:ln>
                <a:solidFill>
                  <a:srgbClr val="443988"/>
                </a:solidFill>
                <a:latin typeface="Arial" panose="020B0604020202020204" pitchFamily="34" charset="0"/>
                <a:ea typeface="PMingLiU" panose="02020500000000000000" pitchFamily="18" charset="-120"/>
                <a:cs typeface="Arial" panose="020B0604020202020204" pitchFamily="34" charset="0"/>
              </a:rPr>
              <a:t>目标</a:t>
            </a:r>
            <a:r>
              <a:rPr lang="zh-TW" altLang="en-US" sz="2000" b="1" cap="all" dirty="0">
                <a:ln>
                  <a:solidFill>
                    <a:srgbClr val="443988"/>
                  </a:solidFill>
                </a:ln>
                <a:solidFill>
                  <a:srgbClr val="443988"/>
                </a:solidFill>
                <a:latin typeface="Arial" panose="020B0604020202020204" pitchFamily="34" charset="0"/>
                <a:ea typeface="PMingLiU" panose="02020500000000000000" pitchFamily="18" charset="-120"/>
                <a:cs typeface="Arial" panose="020B0604020202020204" pitchFamily="34" charset="0"/>
              </a:rPr>
              <a:t>及基本</a:t>
            </a:r>
            <a:r>
              <a:rPr lang="en-US" altLang="zh-TW" sz="2000" b="1" cap="all" dirty="0">
                <a:ln>
                  <a:solidFill>
                    <a:srgbClr val="443988"/>
                  </a:solidFill>
                </a:ln>
                <a:solidFill>
                  <a:srgbClr val="443988"/>
                </a:solidFill>
                <a:latin typeface="Arial" panose="020B0604020202020204" pitchFamily="34" charset="0"/>
                <a:ea typeface="PMingLiU" panose="02020500000000000000" pitchFamily="18" charset="-120"/>
                <a:cs typeface="Arial" panose="020B0604020202020204" pitchFamily="34" charset="0"/>
              </a:rPr>
              <a:t>10</a:t>
            </a:r>
            <a:r>
              <a:rPr lang="zh-TW" altLang="en-US" sz="2000" b="1" cap="all" dirty="0">
                <a:ln>
                  <a:solidFill>
                    <a:srgbClr val="443988"/>
                  </a:solidFill>
                </a:ln>
                <a:solidFill>
                  <a:srgbClr val="443988"/>
                </a:solidFill>
                <a:latin typeface="Arial" panose="020B0604020202020204" pitchFamily="34" charset="0"/>
                <a:ea typeface="PMingLiU" panose="02020500000000000000" pitchFamily="18" charset="-120"/>
                <a:cs typeface="Arial" panose="020B0604020202020204" pitchFamily="34" charset="0"/>
              </a:rPr>
              <a:t>顾客</a:t>
            </a:r>
            <a:endParaRPr lang="en-US" altLang="zh-TW" sz="2000" b="1" cap="all" dirty="0">
              <a:ln>
                <a:solidFill>
                  <a:srgbClr val="443988"/>
                </a:solidFill>
              </a:ln>
              <a:solidFill>
                <a:srgbClr val="443988"/>
              </a:solidFill>
              <a:latin typeface="Arial" panose="020B0604020202020204" pitchFamily="34" charset="0"/>
              <a:ea typeface="PMingLiU" panose="02020500000000000000" pitchFamily="18" charset="-120"/>
              <a:cs typeface="Arial" panose="020B0604020202020204" pitchFamily="34" charset="0"/>
            </a:endParaRPr>
          </a:p>
          <a:p>
            <a:pPr algn="ctr"/>
            <a:r>
              <a:rPr lang="en-US" sz="2000" b="1" cap="all" dirty="0">
                <a:ln>
                  <a:solidFill>
                    <a:srgbClr val="443988"/>
                  </a:solidFill>
                </a:ln>
                <a:solidFill>
                  <a:srgbClr val="443988"/>
                </a:solidFill>
                <a:latin typeface="Calibri"/>
              </a:rPr>
              <a:t>organization Satisfying the Monthly Goal and base 10</a:t>
            </a:r>
            <a:endParaRPr lang="zh-TW" altLang="en-US" sz="2000" b="1" cap="all" dirty="0">
              <a:ln>
                <a:solidFill>
                  <a:srgbClr val="443988"/>
                </a:solidFill>
              </a:ln>
              <a:solidFill>
                <a:srgbClr val="443988"/>
              </a:solidFill>
              <a:latin typeface="Arial" panose="020B0604020202020204" pitchFamily="34" charset="0"/>
              <a:ea typeface="PMingLiU" panose="02020500000000000000" pitchFamily="18" charset="-120"/>
              <a:cs typeface="Arial" panose="020B0604020202020204" pitchFamily="34" charset="0"/>
            </a:endParaRPr>
          </a:p>
          <a:p>
            <a:pPr algn="ctr"/>
            <a:endParaRPr lang="en-US" sz="2000" cap="all" dirty="0">
              <a:ln>
                <a:solidFill>
                  <a:srgbClr val="443988"/>
                </a:solidFill>
              </a:ln>
              <a:solidFill>
                <a:srgbClr val="443988"/>
              </a:solidFill>
              <a:latin typeface="Calibri" panose="020F0502020204030204"/>
            </a:endParaRPr>
          </a:p>
        </p:txBody>
      </p:sp>
      <p:sp>
        <p:nvSpPr>
          <p:cNvPr id="17" name="TextBox 16"/>
          <p:cNvSpPr txBox="1"/>
          <p:nvPr/>
        </p:nvSpPr>
        <p:spPr>
          <a:xfrm>
            <a:off x="181068" y="1261278"/>
            <a:ext cx="4191755" cy="2349407"/>
          </a:xfrm>
          <a:prstGeom prst="roundRect">
            <a:avLst/>
          </a:prstGeom>
          <a:solidFill>
            <a:schemeClr val="accent2">
              <a:lumMod val="75000"/>
            </a:schemeClr>
          </a:solidFill>
          <a:ln>
            <a:noFill/>
          </a:ln>
        </p:spPr>
        <p:txBody>
          <a:bodyPr wrap="square" lIns="91284" tIns="45643" rIns="91284" bIns="45643" rtlCol="0">
            <a:spAutoFit/>
          </a:bodyPr>
          <a:lstStyle/>
          <a:p>
            <a:pPr defTabSz="912495">
              <a:spcAft>
                <a:spcPts val="1200"/>
              </a:spcAft>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每月目标</a:t>
            </a:r>
            <a:b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600" b="1" spc="-30" baseline="30000" dirty="0">
                <a:ln w="3175">
                  <a:noFill/>
                </a:ln>
                <a:solidFill>
                  <a:schemeClr val="bg1"/>
                </a:solidFill>
                <a:latin typeface="Arial" panose="020B0604020202020204" pitchFamily="34" charset="0"/>
                <a:cs typeface="Arial" panose="020B0604020202020204" pitchFamily="34" charset="0"/>
              </a:rPr>
              <a:t>™</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 BV + 20 IBV </a:t>
            </a:r>
          </a:p>
          <a:p>
            <a:pPr defTabSz="912495"/>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基本</a:t>
            </a: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顾客</a:t>
            </a:r>
            <a:b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600" b="1" spc="-30" baseline="30000" dirty="0">
                <a:ln w="3175">
                  <a:noFill/>
                </a:ln>
                <a:solidFill>
                  <a:schemeClr val="bg1"/>
                </a:solidFill>
                <a:latin typeface="Arial" panose="020B0604020202020204" pitchFamily="34" charset="0"/>
                <a:cs typeface="Arial" panose="020B0604020202020204" pitchFamily="34" charset="0"/>
              </a:rPr>
              <a:t>™</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店主的</a:t>
            </a:r>
            <a:r>
              <a:rPr lang="en-US" altLang="zh-CN"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位优惠顾客产生</a:t>
            </a:r>
            <a:endParaRPr lang="en-US" altLang="zh-CN"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2495">
              <a:spcAft>
                <a:spcPts val="1200"/>
              </a:spcAft>
            </a:pP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300 BV + 200 IBV </a:t>
            </a:r>
          </a:p>
          <a:p>
            <a:pPr defTabSz="912495">
              <a:spcAft>
                <a:spcPts val="1200"/>
              </a:spcAft>
            </a:pP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总额</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16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6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sz="16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600" b="1" spc="-30" baseline="30000" dirty="0">
                <a:ln w="3175">
                  <a:noFill/>
                </a:ln>
                <a:solidFill>
                  <a:schemeClr val="bg1"/>
                </a:solidFill>
                <a:latin typeface="Arial" panose="020B0604020202020204" pitchFamily="34" charset="0"/>
                <a:cs typeface="Arial" panose="020B0604020202020204" pitchFamily="34" charset="0"/>
              </a:rPr>
              <a:t>™</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500 BV + 220 IBV</a:t>
            </a:r>
            <a:r>
              <a:rPr lang="en-US" sz="1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 </a:t>
            </a:r>
          </a:p>
        </p:txBody>
      </p:sp>
      <p:sp>
        <p:nvSpPr>
          <p:cNvPr id="18" name="Text Box 176"/>
          <p:cNvSpPr txBox="1">
            <a:spLocks noChangeArrowheads="1"/>
          </p:cNvSpPr>
          <p:nvPr>
            <p:custDataLst>
              <p:tags r:id="rId2"/>
            </p:custDataLst>
          </p:nvPr>
        </p:nvSpPr>
        <p:spPr bwMode="auto">
          <a:xfrm>
            <a:off x="2028146" y="6305551"/>
            <a:ext cx="1584188" cy="43307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500 BV = </a:t>
            </a:r>
            <a:r>
              <a:rPr lang="zh-CN" alt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25,000 BV</a:t>
            </a:r>
          </a:p>
        </p:txBody>
      </p:sp>
      <p:sp>
        <p:nvSpPr>
          <p:cNvPr id="19" name="Text Box 176"/>
          <p:cNvSpPr txBox="1">
            <a:spLocks noChangeArrowheads="1"/>
          </p:cNvSpPr>
          <p:nvPr>
            <p:custDataLst>
              <p:tags r:id="rId3"/>
            </p:custDataLst>
          </p:nvPr>
        </p:nvSpPr>
        <p:spPr bwMode="auto">
          <a:xfrm>
            <a:off x="4138539" y="6305551"/>
            <a:ext cx="1565144" cy="43307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200 IBV = </a:t>
            </a:r>
            <a:r>
              <a:rPr lang="zh-CN" alt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10,000 IBV</a:t>
            </a:r>
          </a:p>
        </p:txBody>
      </p:sp>
      <p:sp>
        <p:nvSpPr>
          <p:cNvPr id="20" name="Text Box 176"/>
          <p:cNvSpPr txBox="1">
            <a:spLocks noChangeArrowheads="1"/>
          </p:cNvSpPr>
          <p:nvPr>
            <p:custDataLst>
              <p:tags r:id="rId4"/>
            </p:custDataLst>
          </p:nvPr>
        </p:nvSpPr>
        <p:spPr bwMode="auto">
          <a:xfrm>
            <a:off x="6265499" y="6305563"/>
            <a:ext cx="1556695" cy="43307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500 BV = </a:t>
            </a:r>
            <a:r>
              <a:rPr lang="zh-CN" alt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25,000 BV</a:t>
            </a:r>
          </a:p>
        </p:txBody>
      </p:sp>
      <p:sp>
        <p:nvSpPr>
          <p:cNvPr id="21" name="Text Box 176"/>
          <p:cNvSpPr txBox="1">
            <a:spLocks noChangeArrowheads="1"/>
          </p:cNvSpPr>
          <p:nvPr>
            <p:custDataLst>
              <p:tags r:id="rId5"/>
            </p:custDataLst>
          </p:nvPr>
        </p:nvSpPr>
        <p:spPr bwMode="auto">
          <a:xfrm>
            <a:off x="8514961" y="6290728"/>
            <a:ext cx="1602346" cy="434975"/>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ea typeface="MS PGothic" panose="020B0600070205080204" pitchFamily="34" charset="-128"/>
              </a:rPr>
              <a:t>5</a:t>
            </a:r>
            <a:r>
              <a:rPr 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0 UFO’s x 200 IBV = </a:t>
            </a:r>
            <a:r>
              <a:rPr lang="zh-CN" alt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12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10,000 IBV</a:t>
            </a:r>
          </a:p>
        </p:txBody>
      </p:sp>
      <p:sp>
        <p:nvSpPr>
          <p:cNvPr id="22" name="TextBox 21"/>
          <p:cNvSpPr txBox="1"/>
          <p:nvPr/>
        </p:nvSpPr>
        <p:spPr>
          <a:xfrm>
            <a:off x="3614733" y="6367673"/>
            <a:ext cx="492760" cy="280670"/>
          </a:xfrm>
          <a:prstGeom prst="rect">
            <a:avLst/>
          </a:prstGeom>
          <a:noFill/>
        </p:spPr>
        <p:txBody>
          <a:bodyPr wrap="none" lIns="68573" tIns="34286" rIns="68573" bIns="34286" rtlCol="0">
            <a:spAutoFit/>
          </a:bodyPr>
          <a:lstStyle/>
          <a:p>
            <a:pPr algn="ctr" defTabSz="685165"/>
            <a:r>
              <a:rPr lang="zh-CN" altLang="en-US" sz="1400" b="1" dirty="0">
                <a:solidFill>
                  <a:prstClr val="black">
                    <a:lumMod val="75000"/>
                    <a:lumOff val="25000"/>
                  </a:prstClr>
                </a:solidFill>
                <a:latin typeface="PMingLiU" panose="02020500000000000000" pitchFamily="18" charset="-120"/>
                <a:ea typeface="PMingLiU" panose="02020500000000000000" pitchFamily="18" charset="-120"/>
              </a:rPr>
              <a:t>加上</a:t>
            </a:r>
            <a:endParaRPr lang="en-US" sz="1400" b="1" dirty="0">
              <a:solidFill>
                <a:prstClr val="black">
                  <a:lumMod val="75000"/>
                  <a:lumOff val="25000"/>
                </a:prstClr>
              </a:solidFill>
              <a:latin typeface="PMingLiU" panose="02020500000000000000" pitchFamily="18" charset="-120"/>
              <a:ea typeface="PMingLiU" panose="02020500000000000000" pitchFamily="18" charset="-120"/>
            </a:endParaRPr>
          </a:p>
        </p:txBody>
      </p:sp>
      <p:sp>
        <p:nvSpPr>
          <p:cNvPr id="23" name="TextBox 22"/>
          <p:cNvSpPr txBox="1"/>
          <p:nvPr/>
        </p:nvSpPr>
        <p:spPr>
          <a:xfrm>
            <a:off x="7969948" y="6367673"/>
            <a:ext cx="492760" cy="280670"/>
          </a:xfrm>
          <a:prstGeom prst="rect">
            <a:avLst/>
          </a:prstGeom>
          <a:noFill/>
        </p:spPr>
        <p:txBody>
          <a:bodyPr wrap="none" lIns="68573" tIns="34286" rIns="68573" bIns="34286" rtlCol="0">
            <a:spAutoFit/>
          </a:bodyPr>
          <a:lstStyle/>
          <a:p>
            <a:pPr algn="ctr" defTabSz="685165"/>
            <a:r>
              <a:rPr lang="zh-CN" altLang="en-US" sz="1400" b="1" dirty="0">
                <a:solidFill>
                  <a:prstClr val="black">
                    <a:lumMod val="75000"/>
                    <a:lumOff val="25000"/>
                  </a:prstClr>
                </a:solidFill>
                <a:latin typeface="PMingLiU" panose="02020500000000000000" pitchFamily="18" charset="-120"/>
                <a:ea typeface="PMingLiU" panose="02020500000000000000" pitchFamily="18" charset="-120"/>
              </a:rPr>
              <a:t>加上</a:t>
            </a:r>
            <a:endParaRPr lang="en-US" sz="1400" b="1" dirty="0">
              <a:solidFill>
                <a:prstClr val="black">
                  <a:lumMod val="75000"/>
                  <a:lumOff val="25000"/>
                </a:prstClr>
              </a:solidFill>
              <a:latin typeface="PMingLiU" panose="02020500000000000000" pitchFamily="18" charset="-120"/>
              <a:ea typeface="PMingLiU" panose="02020500000000000000" pitchFamily="18" charset="-120"/>
            </a:endParaRPr>
          </a:p>
        </p:txBody>
      </p:sp>
      <p:sp>
        <p:nvSpPr>
          <p:cNvPr id="14" name="TextBox 13"/>
          <p:cNvSpPr txBox="1"/>
          <p:nvPr/>
        </p:nvSpPr>
        <p:spPr>
          <a:xfrm>
            <a:off x="9874962" y="6627168"/>
            <a:ext cx="2247628" cy="228600"/>
          </a:xfrm>
          <a:prstGeom prst="rect">
            <a:avLst/>
          </a:prstGeom>
          <a:noFill/>
        </p:spPr>
        <p:txBody>
          <a:bodyPr wrap="square" rtlCol="0">
            <a:spAutoFit/>
          </a:bodyPr>
          <a:lstStyle/>
          <a:p>
            <a:r>
              <a:rPr lang="zh-CN" altLang="en-US" sz="900" dirty="0">
                <a:solidFill>
                  <a:prstClr val="black"/>
                </a:solidFill>
                <a:latin typeface="Arial" panose="020B0604020202020204" pitchFamily="34" charset="0"/>
                <a:ea typeface="PMingLiU" panose="02020500000000000000" pitchFamily="18" charset="-120"/>
                <a:cs typeface="Arial" panose="020B0604020202020204" pitchFamily="34" charset="0"/>
              </a:rPr>
              <a:t>此投影片上</a:t>
            </a:r>
            <a:r>
              <a:rPr lang="en-US" sz="900" dirty="0">
                <a:solidFill>
                  <a:prstClr val="black"/>
                </a:solidFill>
                <a:latin typeface="Arial" panose="020B0604020202020204" pitchFamily="34" charset="0"/>
                <a:ea typeface="PMingLiU" panose="02020500000000000000" pitchFamily="18" charset="-120"/>
                <a:cs typeface="Arial" panose="020B0604020202020204" pitchFamily="34" charset="0"/>
              </a:rPr>
              <a:t>BV</a:t>
            </a:r>
            <a:r>
              <a:rPr lang="zh-CN" altLang="en-US" sz="900" dirty="0">
                <a:solidFill>
                  <a:prstClr val="black"/>
                </a:solidFill>
                <a:latin typeface="Arial" panose="020B0604020202020204" pitchFamily="34" charset="0"/>
                <a:ea typeface="PMingLiU" panose="02020500000000000000" pitchFamily="18" charset="-120"/>
                <a:cs typeface="Arial" panose="020B0604020202020204" pitchFamily="34" charset="0"/>
              </a:rPr>
              <a:t>及</a:t>
            </a:r>
            <a:r>
              <a:rPr lang="en-US" sz="900" dirty="0">
                <a:solidFill>
                  <a:prstClr val="black"/>
                </a:solidFill>
                <a:latin typeface="Arial" panose="020B0604020202020204" pitchFamily="34" charset="0"/>
                <a:ea typeface="PMingLiU" panose="02020500000000000000" pitchFamily="18" charset="-120"/>
                <a:cs typeface="Arial" panose="020B0604020202020204" pitchFamily="34" charset="0"/>
              </a:rPr>
              <a:t>IBV</a:t>
            </a:r>
            <a:r>
              <a:rPr lang="zh-CN" altLang="en-US" sz="900" dirty="0">
                <a:solidFill>
                  <a:prstClr val="black"/>
                </a:solidFill>
                <a:latin typeface="Arial" panose="020B0604020202020204" pitchFamily="34" charset="0"/>
                <a:ea typeface="PMingLiU" panose="02020500000000000000" pitchFamily="18" charset="-120"/>
                <a:cs typeface="Arial" panose="020B0604020202020204" pitchFamily="34" charset="0"/>
              </a:rPr>
              <a:t>库显示周期业绩累积</a:t>
            </a:r>
            <a:endParaRPr lang="en-US" sz="800" dirty="0">
              <a:solidFill>
                <a:prstClr val="black"/>
              </a:solidFill>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8500" y="2481565"/>
            <a:ext cx="3160894" cy="1444304"/>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175" y="5081544"/>
            <a:ext cx="1596630" cy="97975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1691" y="5077094"/>
            <a:ext cx="1596630" cy="979750"/>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1781" y="5077094"/>
            <a:ext cx="1596630" cy="979750"/>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5857" y="5082776"/>
            <a:ext cx="1596630" cy="979750"/>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4587" y="3960057"/>
            <a:ext cx="2595081" cy="114254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5880" y="3941050"/>
            <a:ext cx="2558047" cy="1166035"/>
          </a:xfrm>
          <a:prstGeom prst="rect">
            <a:avLst/>
          </a:prstGeom>
        </p:spPr>
      </p:pic>
      <p:pic>
        <p:nvPicPr>
          <p:cNvPr id="31" name="Picture 30" descr="PeopleLeadToPeople2.png"/>
          <p:cNvPicPr>
            <a:picLocks noChangeAspect="1"/>
          </p:cNvPicPr>
          <p:nvPr/>
        </p:nvPicPr>
        <p:blipFill rotWithShape="1">
          <a:blip r:embed="rId14">
            <a:extLst>
              <a:ext uri="{28A0092B-C50C-407E-A947-70E740481C1C}">
                <a14:useLocalDpi xmlns:a14="http://schemas.microsoft.com/office/drawing/2010/main" val="0"/>
              </a:ext>
            </a:extLst>
          </a:blip>
          <a:srcRect t="-81420" b="1"/>
          <a:stretch>
            <a:fillRect/>
          </a:stretch>
        </p:blipFill>
        <p:spPr>
          <a:xfrm>
            <a:off x="5902186" y="1630749"/>
            <a:ext cx="249501" cy="4953517"/>
          </a:xfrm>
          <a:prstGeom prst="rect">
            <a:avLst/>
          </a:prstGeom>
        </p:spPr>
      </p:pic>
      <p:pic>
        <p:nvPicPr>
          <p:cNvPr id="32" name="Picture 2" descr="T:\Field Training\Field Training\North America\NA_ENGLISH\B5 update\images\Base-10-BV3.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2976" y="2913359"/>
            <a:ext cx="9687067" cy="3133725"/>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Rectangle 26"/>
          <p:cNvSpPr/>
          <p:nvPr/>
        </p:nvSpPr>
        <p:spPr>
          <a:xfrm>
            <a:off x="5962933" y="2562725"/>
            <a:ext cx="723360" cy="2045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3000"/>
                            </p:stCondLst>
                            <p:childTnLst>
                              <p:par>
                                <p:cTn id="40" presetID="22" presetClass="entr" presetSubtype="1"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up)">
                                      <p:cBhvr>
                                        <p:cTn id="42" dur="500"/>
                                        <p:tgtEl>
                                          <p:spTgt spid="31"/>
                                        </p:tgtEl>
                                      </p:cBhvr>
                                    </p:animEffect>
                                  </p:childTnLst>
                                </p:cTn>
                              </p:par>
                            </p:childTnLst>
                          </p:cTn>
                        </p:par>
                        <p:par>
                          <p:cTn id="43" fill="hold">
                            <p:stCondLst>
                              <p:cond delay="3500"/>
                            </p:stCondLst>
                            <p:childTnLst>
                              <p:par>
                                <p:cTn id="44" presetID="22" presetClass="entr" presetSubtype="4"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3" grpId="0" bldLvl="0" animBg="1"/>
      <p:bldP spid="17" grpId="0" bldLvl="0" animBg="1"/>
      <p:bldP spid="18" grpId="0" bldLvl="0" animBg="1"/>
      <p:bldP spid="19" grpId="0" bldLvl="0" animBg="1"/>
      <p:bldP spid="20" grpId="0" bldLvl="0" animBg="1"/>
      <p:bldP spid="21" grpId="0" bldLvl="0" animBg="1"/>
      <p:bldP spid="22" grpId="0"/>
      <p:bldP spid="2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80000"/>
                    </a14:imgEffect>
                    <a14:imgEffect>
                      <a14:sharpenSoften amount="-100000"/>
                    </a14:imgEffect>
                  </a14:imgLayer>
                </a14:imgProps>
              </a:ext>
            </a:extLst>
          </a:blip>
          <a:srcRect/>
          <a:stretch>
            <a:fillRect l="-40000" r="-10000"/>
          </a:stretch>
        </a:blipFill>
        <a:effectLst/>
      </p:bgPr>
    </p:bg>
    <p:spTree>
      <p:nvGrpSpPr>
        <p:cNvPr id="1" name=""/>
        <p:cNvGrpSpPr/>
        <p:nvPr/>
      </p:nvGrpSpPr>
      <p:grpSpPr>
        <a:xfrm>
          <a:off x="0" y="0"/>
          <a:ext cx="0" cy="0"/>
          <a:chOff x="0" y="0"/>
          <a:chExt cx="0" cy="0"/>
        </a:xfrm>
      </p:grpSpPr>
      <p:grpSp>
        <p:nvGrpSpPr>
          <p:cNvPr id="22" name="Group 21"/>
          <p:cNvGrpSpPr/>
          <p:nvPr/>
        </p:nvGrpSpPr>
        <p:grpSpPr>
          <a:xfrm>
            <a:off x="768168" y="1891264"/>
            <a:ext cx="2501153" cy="4553985"/>
            <a:chOff x="9076764" y="2240926"/>
            <a:chExt cx="2501153" cy="3969374"/>
          </a:xfrm>
        </p:grpSpPr>
        <p:sp>
          <p:nvSpPr>
            <p:cNvPr id="21" name="Rectangle 20"/>
            <p:cNvSpPr/>
            <p:nvPr/>
          </p:nvSpPr>
          <p:spPr>
            <a:xfrm>
              <a:off x="9076764" y="2240926"/>
              <a:ext cx="2501153" cy="242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0" name="Rectangle 9"/>
            <p:cNvSpPr/>
            <p:nvPr/>
          </p:nvSpPr>
          <p:spPr>
            <a:xfrm>
              <a:off x="9076764" y="4663665"/>
              <a:ext cx="2501153" cy="154663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建立您的购物年金</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Create your own Shopping Annuity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6764" y="4663664"/>
              <a:ext cx="2501153" cy="458303"/>
            </a:xfrm>
            <a:prstGeom prst="rect">
              <a:avLst/>
            </a:prstGeom>
            <a:ln>
              <a:noFill/>
            </a:ln>
          </p:spPr>
        </p:pic>
        <p:pic>
          <p:nvPicPr>
            <p:cNvPr id="20" name="Picture 19"/>
            <p:cNvPicPr>
              <a:picLocks noChangeAspect="1"/>
            </p:cNvPicPr>
            <p:nvPr/>
          </p:nvPicPr>
          <p:blipFill rotWithShape="1">
            <a:blip r:embed="rId6"/>
            <a:srcRect l="4485" r="1768" b="11392"/>
            <a:stretch>
              <a:fillRect/>
            </a:stretch>
          </p:blipFill>
          <p:spPr>
            <a:xfrm>
              <a:off x="9231724" y="2400522"/>
              <a:ext cx="2191231" cy="1673857"/>
            </a:xfrm>
            <a:prstGeom prst="rect">
              <a:avLst/>
            </a:prstGeom>
            <a:ln>
              <a:noFill/>
            </a:ln>
          </p:spPr>
        </p:pic>
      </p:grpSp>
      <p:grpSp>
        <p:nvGrpSpPr>
          <p:cNvPr id="23" name="Group 22"/>
          <p:cNvGrpSpPr/>
          <p:nvPr/>
        </p:nvGrpSpPr>
        <p:grpSpPr>
          <a:xfrm>
            <a:off x="3482792" y="1888500"/>
            <a:ext cx="2501153" cy="4556749"/>
            <a:chOff x="968187" y="2240926"/>
            <a:chExt cx="2501153" cy="3969375"/>
          </a:xfrm>
        </p:grpSpPr>
        <p:pic>
          <p:nvPicPr>
            <p:cNvPr id="2" name="Picture 1" descr="shutterstock_96629035Aloe.png"/>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968187" y="2240926"/>
              <a:ext cx="2501152" cy="2506172"/>
            </a:xfrm>
            <a:prstGeom prst="rect">
              <a:avLst/>
            </a:prstGeom>
            <a:ln>
              <a:noFill/>
            </a:ln>
          </p:spPr>
        </p:pic>
        <p:sp>
          <p:nvSpPr>
            <p:cNvPr id="7" name="Rectangle 6"/>
            <p:cNvSpPr/>
            <p:nvPr/>
          </p:nvSpPr>
          <p:spPr>
            <a:xfrm>
              <a:off x="968187" y="4670425"/>
              <a:ext cx="2501153" cy="15398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发展</a:t>
              </a: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10-15</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人的「忠实顾客基础」，每位顾客每月购买</a:t>
              </a: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30</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BV/20</a:t>
              </a:r>
              <a:r>
                <a:rPr lang="zh-CN"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以上的产品。</a:t>
              </a:r>
              <a:endPar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Develop 10-15 repeated customers who purchase &gt; 30BV/20IBV monthly</a:t>
              </a:r>
            </a:p>
          </p:txBody>
        </p:sp>
      </p:grpSp>
      <p:grpSp>
        <p:nvGrpSpPr>
          <p:cNvPr id="16" name="Group 15"/>
          <p:cNvGrpSpPr/>
          <p:nvPr/>
        </p:nvGrpSpPr>
        <p:grpSpPr>
          <a:xfrm>
            <a:off x="6197416" y="1888500"/>
            <a:ext cx="2501155" cy="4556749"/>
            <a:chOff x="3671045" y="1880315"/>
            <a:chExt cx="2501155" cy="3969374"/>
          </a:xfrm>
        </p:grpSpPr>
        <p:sp>
          <p:nvSpPr>
            <p:cNvPr id="4" name="Rectangle 3"/>
            <p:cNvSpPr/>
            <p:nvPr/>
          </p:nvSpPr>
          <p:spPr>
            <a:xfrm>
              <a:off x="3671047" y="1880315"/>
              <a:ext cx="2501153" cy="2422742"/>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8" name="Rectangle 7"/>
            <p:cNvSpPr/>
            <p:nvPr/>
          </p:nvSpPr>
          <p:spPr>
            <a:xfrm>
              <a:off x="3671047" y="4303055"/>
              <a:ext cx="2501153" cy="154663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建立顾客占有率</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Building share of customer</a:t>
              </a:r>
              <a:endPar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1045" y="4303054"/>
              <a:ext cx="2501153" cy="458303"/>
            </a:xfrm>
            <a:prstGeom prst="rect">
              <a:avLst/>
            </a:prstGeom>
            <a:ln>
              <a:noFill/>
            </a:ln>
          </p:spPr>
        </p:pic>
      </p:grpSp>
      <p:grpSp>
        <p:nvGrpSpPr>
          <p:cNvPr id="17" name="Group 16"/>
          <p:cNvGrpSpPr/>
          <p:nvPr/>
        </p:nvGrpSpPr>
        <p:grpSpPr>
          <a:xfrm>
            <a:off x="8912041" y="1904376"/>
            <a:ext cx="2501157" cy="4540874"/>
            <a:chOff x="6373902" y="1880315"/>
            <a:chExt cx="2501157" cy="3969374"/>
          </a:xfrm>
        </p:grpSpPr>
        <p:sp>
          <p:nvSpPr>
            <p:cNvPr id="5" name="Rectangle 4"/>
            <p:cNvSpPr/>
            <p:nvPr/>
          </p:nvSpPr>
          <p:spPr>
            <a:xfrm>
              <a:off x="6373906" y="1880315"/>
              <a:ext cx="2501153" cy="2422743"/>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9" name="Rectangle 8"/>
            <p:cNvSpPr/>
            <p:nvPr/>
          </p:nvSpPr>
          <p:spPr>
            <a:xfrm>
              <a:off x="6373906" y="4303055"/>
              <a:ext cx="2501153" cy="154663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零售转移到招募</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Retail to recruit</a:t>
              </a:r>
              <a:endPar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endParaRPr 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3902" y="4303053"/>
              <a:ext cx="2501153" cy="458303"/>
            </a:xfrm>
            <a:prstGeom prst="rect">
              <a:avLst/>
            </a:prstGeom>
            <a:ln>
              <a:noFill/>
            </a:ln>
          </p:spPr>
        </p:pic>
      </p:grpSp>
      <p:sp>
        <p:nvSpPr>
          <p:cNvPr id="19" name="Rectangle 2"/>
          <p:cNvSpPr txBox="1">
            <a:spLocks noChangeArrowheads="1"/>
          </p:cNvSpPr>
          <p:nvPr>
            <p:custDataLst>
              <p:tags r:id="rId1"/>
            </p:custDataLst>
          </p:nvPr>
        </p:nvSpPr>
        <p:spPr>
          <a:xfrm>
            <a:off x="1983444" y="898127"/>
            <a:ext cx="8001000" cy="762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800" cap="all" dirty="0">
                <a:ln>
                  <a:solidFill>
                    <a:prstClr val="white"/>
                  </a:solidFill>
                </a:ln>
                <a:solidFill>
                  <a:prstClr val="white"/>
                </a:solidFill>
                <a:latin typeface="Microsoft JhengHei" panose="020B0604030504040204" pitchFamily="34" charset="-120"/>
                <a:ea typeface="Microsoft JhengHei" panose="020B0604030504040204" pitchFamily="34" charset="-120"/>
              </a:rPr>
              <a:t>零售</a:t>
            </a:r>
            <a:r>
              <a:rPr lang="zh-CN" altLang="en-US" sz="4800" cap="all" dirty="0">
                <a:ln>
                  <a:solidFill>
                    <a:prstClr val="white"/>
                  </a:solidFill>
                </a:ln>
                <a:solidFill>
                  <a:prstClr val="white"/>
                </a:solidFill>
                <a:latin typeface="Microsoft JhengHei" panose="020B0604030504040204" pitchFamily="34" charset="-120"/>
                <a:ea typeface="Microsoft JhengHei" panose="020B0604030504040204" pitchFamily="34" charset="-120"/>
              </a:rPr>
              <a:t>的</a:t>
            </a:r>
            <a:r>
              <a:rPr lang="zh-TW" altLang="en-US" sz="4800" cap="all" dirty="0">
                <a:ln>
                  <a:solidFill>
                    <a:prstClr val="white"/>
                  </a:solidFill>
                </a:ln>
                <a:solidFill>
                  <a:prstClr val="white"/>
                </a:solidFill>
                <a:latin typeface="Microsoft JhengHei" panose="020B0604030504040204" pitchFamily="34" charset="-120"/>
                <a:ea typeface="Microsoft JhengHei" panose="020B0604030504040204" pitchFamily="34" charset="-120"/>
              </a:rPr>
              <a:t>目</a:t>
            </a:r>
            <a:r>
              <a:rPr lang="zh-CN" altLang="en-US" sz="4800" cap="all" dirty="0">
                <a:ln>
                  <a:solidFill>
                    <a:prstClr val="white"/>
                  </a:solidFill>
                </a:ln>
                <a:solidFill>
                  <a:prstClr val="white"/>
                </a:solidFill>
                <a:latin typeface="Microsoft JhengHei" panose="020B0604030504040204" pitchFamily="34" charset="-120"/>
                <a:ea typeface="Microsoft JhengHei" panose="020B0604030504040204" pitchFamily="34" charset="-120"/>
              </a:rPr>
              <a:t>标</a:t>
            </a:r>
            <a:endParaRPr lang="en-US" altLang="zh-CN" sz="4800" cap="all"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defRPr/>
            </a:pPr>
            <a:r>
              <a:rPr lang="en-US" sz="4800" cap="all" dirty="0">
                <a:ln>
                  <a:solidFill>
                    <a:prstClr val="white"/>
                  </a:solidFill>
                </a:ln>
                <a:solidFill>
                  <a:prstClr val="white"/>
                </a:solidFill>
                <a:latin typeface="Calibri"/>
              </a:rPr>
              <a:t>Objectives of Retailing </a:t>
            </a:r>
          </a:p>
          <a:p>
            <a:pPr algn="ctr">
              <a:defRPr/>
            </a:pPr>
            <a:endParaRPr lang="en-US" sz="4800" cap="all"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1750"/>
                            </p:stCondLst>
                            <p:childTnLst>
                              <p:par>
                                <p:cTn id="9" presetID="55"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strVal val="#ppt_w*0.70"/>
                                          </p:val>
                                        </p:tav>
                                        <p:tav tm="100000">
                                          <p:val>
                                            <p:strVal val="#ppt_w"/>
                                          </p:val>
                                        </p:tav>
                                      </p:tavLst>
                                    </p:anim>
                                    <p:anim calcmode="lin" valueType="num">
                                      <p:cBhvr>
                                        <p:cTn id="12" dur="500" fill="hold"/>
                                        <p:tgtEl>
                                          <p:spTgt spid="22"/>
                                        </p:tgtEl>
                                        <p:attrNameLst>
                                          <p:attrName>ppt_h</p:attrName>
                                        </p:attrNameLst>
                                      </p:cBhvr>
                                      <p:tavLst>
                                        <p:tav tm="0">
                                          <p:val>
                                            <p:strVal val="#ppt_h"/>
                                          </p:val>
                                        </p:tav>
                                        <p:tav tm="100000">
                                          <p:val>
                                            <p:strVal val="#ppt_h"/>
                                          </p:val>
                                        </p:tav>
                                      </p:tavLst>
                                    </p:anim>
                                    <p:animEffect transition="in" filter="fade">
                                      <p:cBhvr>
                                        <p:cTn id="13" dur="500"/>
                                        <p:tgtEl>
                                          <p:spTgt spid="22"/>
                                        </p:tgtEl>
                                      </p:cBhvr>
                                    </p:animEffect>
                                  </p:childTnLst>
                                </p:cTn>
                              </p:par>
                            </p:childTnLst>
                          </p:cTn>
                        </p:par>
                        <p:par>
                          <p:cTn id="14" fill="hold">
                            <p:stCondLst>
                              <p:cond delay="2250"/>
                            </p:stCondLst>
                            <p:childTnLst>
                              <p:par>
                                <p:cTn id="15" presetID="55"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strVal val="#ppt_w*0.70"/>
                                          </p:val>
                                        </p:tav>
                                        <p:tav tm="100000">
                                          <p:val>
                                            <p:strVal val="#ppt_w"/>
                                          </p:val>
                                        </p:tav>
                                      </p:tavLst>
                                    </p:anim>
                                    <p:anim calcmode="lin" valueType="num">
                                      <p:cBhvr>
                                        <p:cTn id="18" dur="500" fill="hold"/>
                                        <p:tgtEl>
                                          <p:spTgt spid="23"/>
                                        </p:tgtEl>
                                        <p:attrNameLst>
                                          <p:attrName>ppt_h</p:attrName>
                                        </p:attrNameLst>
                                      </p:cBhvr>
                                      <p:tavLst>
                                        <p:tav tm="0">
                                          <p:val>
                                            <p:strVal val="#ppt_h"/>
                                          </p:val>
                                        </p:tav>
                                        <p:tav tm="100000">
                                          <p:val>
                                            <p:strVal val="#ppt_h"/>
                                          </p:val>
                                        </p:tav>
                                      </p:tavLst>
                                    </p:anim>
                                    <p:animEffect transition="in" filter="fade">
                                      <p:cBhvr>
                                        <p:cTn id="19" dur="500"/>
                                        <p:tgtEl>
                                          <p:spTgt spid="23"/>
                                        </p:tgtEl>
                                      </p:cBhvr>
                                    </p:animEffect>
                                  </p:childTnLst>
                                </p:cTn>
                              </p:par>
                            </p:childTnLst>
                          </p:cTn>
                        </p:par>
                        <p:par>
                          <p:cTn id="20" fill="hold">
                            <p:stCondLst>
                              <p:cond delay="2750"/>
                            </p:stCondLst>
                            <p:childTnLst>
                              <p:par>
                                <p:cTn id="21" presetID="55"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strVal val="#ppt_w*0.70"/>
                                          </p:val>
                                        </p:tav>
                                        <p:tav tm="100000">
                                          <p:val>
                                            <p:strVal val="#ppt_w"/>
                                          </p:val>
                                        </p:tav>
                                      </p:tavLst>
                                    </p:anim>
                                    <p:anim calcmode="lin" valueType="num">
                                      <p:cBhvr>
                                        <p:cTn id="24" dur="500" fill="hold"/>
                                        <p:tgtEl>
                                          <p:spTgt spid="16"/>
                                        </p:tgtEl>
                                        <p:attrNameLst>
                                          <p:attrName>ppt_h</p:attrName>
                                        </p:attrNameLst>
                                      </p:cBhvr>
                                      <p:tavLst>
                                        <p:tav tm="0">
                                          <p:val>
                                            <p:strVal val="#ppt_h"/>
                                          </p:val>
                                        </p:tav>
                                        <p:tav tm="100000">
                                          <p:val>
                                            <p:strVal val="#ppt_h"/>
                                          </p:val>
                                        </p:tav>
                                      </p:tavLst>
                                    </p:anim>
                                    <p:animEffect transition="in" filter="fade">
                                      <p:cBhvr>
                                        <p:cTn id="25" dur="500"/>
                                        <p:tgtEl>
                                          <p:spTgt spid="16"/>
                                        </p:tgtEl>
                                      </p:cBhvr>
                                    </p:animEffect>
                                  </p:childTnLst>
                                </p:cTn>
                              </p:par>
                            </p:childTnLst>
                          </p:cTn>
                        </p:par>
                        <p:par>
                          <p:cTn id="26" fill="hold">
                            <p:stCondLst>
                              <p:cond delay="3250"/>
                            </p:stCondLst>
                            <p:childTnLst>
                              <p:par>
                                <p:cTn id="27" presetID="55"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ppt_w*0.7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9" name="Text Box 175"/>
          <p:cNvSpPr txBox="1">
            <a:spLocks noChangeArrowheads="1"/>
          </p:cNvSpPr>
          <p:nvPr>
            <p:custDataLst>
              <p:tags r:id="rId1"/>
            </p:custDataLst>
          </p:nvPr>
        </p:nvSpPr>
        <p:spPr bwMode="auto">
          <a:xfrm>
            <a:off x="1727200" y="860977"/>
            <a:ext cx="8677656" cy="399954"/>
          </a:xfrm>
          <a:prstGeom prst="rect">
            <a:avLst/>
          </a:prstGeom>
          <a:noFill/>
          <a:ln w="9525">
            <a:noFill/>
            <a:miter lim="800000"/>
          </a:ln>
          <a:effectLst/>
        </p:spPr>
        <p:txBody>
          <a:bodyPr wrap="square" lIns="91284" tIns="45643" rIns="91284" bIns="45643">
            <a:spAutoFit/>
          </a:bodyPr>
          <a:lstStyle/>
          <a:p>
            <a:pPr marL="234315" indent="-234315" algn="ctr" defTabSz="455930">
              <a:spcBef>
                <a:spcPct val="50000"/>
              </a:spcBef>
              <a:defRPr/>
            </a:pPr>
            <a:r>
              <a:rPr lang="zh-TW" altLang="en-US" sz="2000" b="1" dirty="0">
                <a:solidFill>
                  <a:prstClr val="black"/>
                </a:solidFill>
                <a:latin typeface="Microsoft JhengHei" panose="020B0604030504040204" pitchFamily="34" charset="-120"/>
                <a:ea typeface="Microsoft JhengHei" panose="020B0604030504040204" pitchFamily="34" charset="-120"/>
              </a:rPr>
              <a:t>佣金</a:t>
            </a:r>
            <a:r>
              <a:rPr lang="en-US" sz="2000" b="1" dirty="0">
                <a:solidFill>
                  <a:prstClr val="black"/>
                </a:solidFill>
                <a:latin typeface="Microsoft JhengHei" panose="020B0604030504040204" pitchFamily="34" charset="-120"/>
                <a:ea typeface="Microsoft JhengHei" panose="020B0604030504040204" pitchFamily="34" charset="-120"/>
              </a:rPr>
              <a:t> = </a:t>
            </a:r>
            <a:r>
              <a:rPr lang="zh-TW" altLang="en-US" sz="2000" b="1" dirty="0">
                <a:solidFill>
                  <a:prstClr val="black"/>
                </a:solidFill>
                <a:latin typeface="Microsoft JhengHei" panose="020B0604030504040204" pitchFamily="34" charset="-120"/>
                <a:ea typeface="Microsoft JhengHei" panose="020B0604030504040204" pitchFamily="34" charset="-120"/>
              </a:rPr>
              <a:t>每月</a:t>
            </a:r>
            <a:r>
              <a:rPr lang="en-US" sz="2000" b="1" dirty="0">
                <a:solidFill>
                  <a:prstClr val="black"/>
                </a:solidFill>
                <a:latin typeface="Microsoft JhengHei" panose="020B0604030504040204" pitchFamily="34" charset="-120"/>
                <a:ea typeface="Microsoft JhengHei" panose="020B0604030504040204" pitchFamily="34" charset="-120"/>
              </a:rPr>
              <a:t>RM33</a:t>
            </a:r>
            <a:r>
              <a:rPr lang="en-US" altLang="zh-TW" sz="2000" b="1" dirty="0">
                <a:solidFill>
                  <a:prstClr val="black"/>
                </a:solidFill>
                <a:latin typeface="Microsoft JhengHei" panose="020B0604030504040204" pitchFamily="34" charset="-120"/>
                <a:ea typeface="Microsoft JhengHei" panose="020B0604030504040204" pitchFamily="34" charset="-120"/>
              </a:rPr>
              <a:t>,6</a:t>
            </a:r>
            <a:r>
              <a:rPr lang="en-US" sz="2000" b="1" dirty="0">
                <a:solidFill>
                  <a:prstClr val="black"/>
                </a:solidFill>
                <a:latin typeface="Microsoft JhengHei" panose="020B0604030504040204" pitchFamily="34" charset="-120"/>
                <a:ea typeface="Microsoft JhengHei" panose="020B0604030504040204" pitchFamily="34" charset="-120"/>
              </a:rPr>
              <a:t>00 </a:t>
            </a:r>
            <a:r>
              <a:rPr lang="en-US" sz="2000" b="1" dirty="0">
                <a:solidFill>
                  <a:srgbClr val="C12D22"/>
                </a:solidFill>
                <a:latin typeface="Microsoft JhengHei" panose="020B0604030504040204" pitchFamily="34" charset="-120"/>
                <a:ea typeface="Microsoft JhengHei" panose="020B0604030504040204" pitchFamily="34" charset="-120"/>
              </a:rPr>
              <a:t>(BV)</a:t>
            </a:r>
            <a:r>
              <a:rPr lang="zh-TW" altLang="en-US" sz="2000" b="1" dirty="0">
                <a:solidFill>
                  <a:srgbClr val="C12D22"/>
                </a:solidFill>
                <a:latin typeface="Microsoft JhengHei" panose="020B0604030504040204" pitchFamily="34" charset="-120"/>
                <a:ea typeface="Microsoft JhengHei" panose="020B0604030504040204" pitchFamily="34" charset="-120"/>
              </a:rPr>
              <a:t>及每月</a:t>
            </a:r>
            <a:r>
              <a:rPr lang="en-US" sz="2000" b="1" dirty="0">
                <a:solidFill>
                  <a:prstClr val="black"/>
                </a:solidFill>
                <a:latin typeface="Microsoft JhengHei" panose="020B0604030504040204" pitchFamily="34" charset="-120"/>
                <a:ea typeface="Microsoft JhengHei" panose="020B0604030504040204" pitchFamily="34" charset="-120"/>
              </a:rPr>
              <a:t> RM24,000 </a:t>
            </a:r>
            <a:r>
              <a:rPr lang="en-US" sz="2000" b="1" dirty="0">
                <a:solidFill>
                  <a:srgbClr val="00B050"/>
                </a:solidFill>
                <a:latin typeface="Microsoft JhengHei" panose="020B0604030504040204" pitchFamily="34" charset="-120"/>
                <a:ea typeface="Microsoft JhengHei" panose="020B0604030504040204" pitchFamily="34" charset="-120"/>
              </a:rPr>
              <a:t>(IBV)</a:t>
            </a:r>
          </a:p>
        </p:txBody>
      </p:sp>
      <p:sp>
        <p:nvSpPr>
          <p:cNvPr id="13" name="TextBox 12"/>
          <p:cNvSpPr txBox="1"/>
          <p:nvPr/>
        </p:nvSpPr>
        <p:spPr>
          <a:xfrm>
            <a:off x="7524829" y="1426229"/>
            <a:ext cx="3402983" cy="1021384"/>
          </a:xfrm>
          <a:prstGeom prst="roundRect">
            <a:avLst/>
          </a:prstGeom>
          <a:solidFill>
            <a:schemeClr val="accent2">
              <a:lumMod val="75000"/>
            </a:schemeClr>
          </a:solidFill>
          <a:ln>
            <a:noFill/>
          </a:ln>
        </p:spPr>
        <p:txBody>
          <a:bodyPr wrap="square" lIns="91284" tIns="45643" rIns="91284" bIns="45643" rtlCol="0">
            <a:spAutoFit/>
          </a:bodyPr>
          <a:lstStyle/>
          <a:p>
            <a:pPr defTabSz="912495">
              <a:spcAft>
                <a:spcPts val="1200"/>
              </a:spcAft>
            </a:pP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个</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周</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期</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您可</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由</a:t>
            </a:r>
            <a:r>
              <a:rPr lang="en-US" altLang="zh-CN"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RM8</a:t>
            </a:r>
            <a:r>
              <a:rPr lang="en-US" altLang="zh-TW"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,400</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及每</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个</a:t>
            </a:r>
            <a:r>
              <a:rPr lang="zh-TW"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周</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期由</a:t>
            </a:r>
            <a:r>
              <a:rPr lang="en-US" altLang="zh-CN"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en-US"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RM6,000</a:t>
            </a:r>
          </a:p>
        </p:txBody>
      </p:sp>
      <p:sp>
        <p:nvSpPr>
          <p:cNvPr id="16" name="Title 2"/>
          <p:cNvSpPr txBox="1"/>
          <p:nvPr/>
        </p:nvSpPr>
        <p:spPr>
          <a:xfrm>
            <a:off x="596005" y="172842"/>
            <a:ext cx="11000012" cy="858156"/>
          </a:xfrm>
          <a:prstGeom prst="rect">
            <a:avLst/>
          </a:prstGeom>
        </p:spPr>
        <p:txBody>
          <a:bodyPr lIns="91284" tIns="45643" rIns="91284" bIns="45643"/>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000" b="1" cap="all" dirty="0">
                <a:ln>
                  <a:solidFill>
                    <a:srgbClr val="443988"/>
                  </a:solidFill>
                </a:ln>
                <a:solidFill>
                  <a:srgbClr val="443988"/>
                </a:solidFill>
                <a:latin typeface="Microsoft JhengHei" panose="020B0604030504040204" pitchFamily="34" charset="-120"/>
                <a:ea typeface="Microsoft JhengHei" panose="020B0604030504040204" pitchFamily="34" charset="-120"/>
              </a:rPr>
              <a:t>组织完成购物年金及基本</a:t>
            </a:r>
            <a:r>
              <a:rPr lang="en-US" altLang="zh-TW" sz="2000" b="1" cap="all" dirty="0">
                <a:ln>
                  <a:solidFill>
                    <a:srgbClr val="443988"/>
                  </a:solidFill>
                </a:ln>
                <a:solidFill>
                  <a:srgbClr val="443988"/>
                </a:solidFill>
                <a:latin typeface="Microsoft JhengHei" panose="020B0604030504040204" pitchFamily="34" charset="-120"/>
                <a:ea typeface="Microsoft JhengHei" panose="020B0604030504040204" pitchFamily="34" charset="-120"/>
              </a:rPr>
              <a:t>10</a:t>
            </a:r>
            <a:r>
              <a:rPr lang="zh-TW" altLang="en-US" sz="2000" b="1" cap="all" dirty="0">
                <a:ln>
                  <a:solidFill>
                    <a:srgbClr val="443988"/>
                  </a:solidFill>
                </a:ln>
                <a:solidFill>
                  <a:srgbClr val="443988"/>
                </a:solidFill>
                <a:latin typeface="Microsoft JhengHei" panose="020B0604030504040204" pitchFamily="34" charset="-120"/>
                <a:ea typeface="Microsoft JhengHei" panose="020B0604030504040204" pitchFamily="34" charset="-120"/>
              </a:rPr>
              <a:t>顾客</a:t>
            </a:r>
            <a:endParaRPr lang="en-US" altLang="zh-TW" sz="2000" b="1" cap="all" dirty="0">
              <a:ln>
                <a:solidFill>
                  <a:srgbClr val="443988"/>
                </a:solidFill>
              </a:ln>
              <a:solidFill>
                <a:srgbClr val="443988"/>
              </a:solidFill>
              <a:latin typeface="Microsoft JhengHei" panose="020B0604030504040204" pitchFamily="34" charset="-120"/>
              <a:ea typeface="Microsoft JhengHei" panose="020B0604030504040204" pitchFamily="34" charset="-120"/>
            </a:endParaRPr>
          </a:p>
          <a:p>
            <a:pPr algn="ctr"/>
            <a:r>
              <a:rPr lang="en-US" sz="2000" b="1" cap="all" dirty="0">
                <a:ln>
                  <a:solidFill>
                    <a:srgbClr val="443988"/>
                  </a:solidFill>
                </a:ln>
                <a:solidFill>
                  <a:srgbClr val="443988"/>
                </a:solidFill>
                <a:latin typeface="Calibri"/>
              </a:rPr>
              <a:t>organization Satisfying the Shopping Annuity</a:t>
            </a:r>
            <a:r>
              <a:rPr lang="en-US" sz="2000" b="1" dirty="0">
                <a:ln w="3175">
                  <a:noFill/>
                </a:ln>
                <a:solidFill>
                  <a:srgbClr val="443988"/>
                </a:solidFill>
              </a:rPr>
              <a:t>™</a:t>
            </a:r>
            <a:r>
              <a:rPr lang="en-US" sz="2000" b="1" cap="all" dirty="0">
                <a:ln>
                  <a:solidFill>
                    <a:srgbClr val="443988"/>
                  </a:solidFill>
                </a:ln>
                <a:solidFill>
                  <a:srgbClr val="443988"/>
                </a:solidFill>
                <a:latin typeface="Calibri"/>
              </a:rPr>
              <a:t> and base 10</a:t>
            </a:r>
            <a:endParaRPr lang="zh-TW" altLang="en-US" sz="2000" b="1" cap="all" dirty="0">
              <a:ln>
                <a:solidFill>
                  <a:srgbClr val="443988"/>
                </a:solidFill>
              </a:ln>
              <a:solidFill>
                <a:srgbClr val="443988"/>
              </a:solidFill>
              <a:latin typeface="Microsoft JhengHei" panose="020B0604030504040204" pitchFamily="34" charset="-120"/>
              <a:ea typeface="Microsoft JhengHei" panose="020B0604030504040204" pitchFamily="34" charset="-120"/>
            </a:endParaRPr>
          </a:p>
          <a:p>
            <a:pPr algn="ctr"/>
            <a:endParaRPr lang="en-US" sz="2000" cap="all" dirty="0">
              <a:ln>
                <a:solidFill>
                  <a:srgbClr val="443988"/>
                </a:solidFill>
              </a:ln>
              <a:solidFill>
                <a:srgbClr val="443988"/>
              </a:solidFill>
              <a:latin typeface="Microsoft JhengHei" panose="020B0604030504040204" pitchFamily="34" charset="-120"/>
              <a:ea typeface="Microsoft JhengHei" panose="020B0604030504040204" pitchFamily="34" charset="-120"/>
            </a:endParaRPr>
          </a:p>
        </p:txBody>
      </p:sp>
      <p:sp>
        <p:nvSpPr>
          <p:cNvPr id="17" name="TextBox 16"/>
          <p:cNvSpPr txBox="1"/>
          <p:nvPr/>
        </p:nvSpPr>
        <p:spPr>
          <a:xfrm>
            <a:off x="126749" y="1295416"/>
            <a:ext cx="4182701" cy="1872681"/>
          </a:xfrm>
          <a:prstGeom prst="roundRect">
            <a:avLst/>
          </a:prstGeom>
          <a:solidFill>
            <a:schemeClr val="accent2">
              <a:lumMod val="75000"/>
            </a:schemeClr>
          </a:solidFill>
          <a:ln>
            <a:noFill/>
          </a:ln>
        </p:spPr>
        <p:txBody>
          <a:bodyPr wrap="square" lIns="91284" tIns="45643" rIns="91284" bIns="45643" rtlCol="0">
            <a:spAutoFit/>
          </a:bodyPr>
          <a:lstStyle/>
          <a:p>
            <a:pPr defTabSz="912495">
              <a:spcAft>
                <a:spcPts val="1200"/>
              </a:spcAft>
            </a:pPr>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购物年金</a:t>
            </a:r>
            <a:br>
              <a:rPr 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400" b="1" spc="-30" baseline="30000" dirty="0">
                <a:ln w="3175">
                  <a:noFill/>
                </a:ln>
                <a:solidFill>
                  <a:schemeClr val="bg1"/>
                </a:solidFill>
                <a:latin typeface="Arial" panose="020B0604020202020204" pitchFamily="34" charset="0"/>
                <a:cs typeface="Arial" panose="020B0604020202020204" pitchFamily="34" charset="0"/>
              </a:rPr>
              <a:t>™</a:t>
            </a:r>
            <a:r>
              <a:rPr lang="zh-CN"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500 BV + 200 IBV </a:t>
            </a:r>
          </a:p>
          <a:p>
            <a:pPr defTabSz="912495"/>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基本</a:t>
            </a:r>
            <a:r>
              <a:rPr lang="en-US" altLang="zh-TW"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10</a:t>
            </a:r>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顾客</a:t>
            </a:r>
            <a:br>
              <a:rPr 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400" b="1" spc="-30" baseline="30000" dirty="0">
                <a:ln w="3175">
                  <a:noFill/>
                </a:ln>
                <a:solidFill>
                  <a:schemeClr val="bg1"/>
                </a:solidFill>
                <a:latin typeface="Arial" panose="020B0604020202020204" pitchFamily="34" charset="0"/>
                <a:cs typeface="Arial" panose="020B0604020202020204" pitchFamily="34" charset="0"/>
              </a:rPr>
              <a:t>™</a:t>
            </a:r>
            <a:r>
              <a:rPr lang="zh-CN"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店主的</a:t>
            </a:r>
            <a:r>
              <a:rPr lang="en-US" altLang="zh-CN"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10</a:t>
            </a:r>
            <a:r>
              <a:rPr lang="zh-CN"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位优惠顾客</a:t>
            </a:r>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产生</a:t>
            </a:r>
            <a:endParaRPr lang="en-US" altLang="zh-TW"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2495">
              <a:spcAft>
                <a:spcPts val="1200"/>
              </a:spcAft>
            </a:pPr>
            <a:r>
              <a:rPr 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300 BV + 200 IBV </a:t>
            </a:r>
          </a:p>
          <a:p>
            <a:pPr defTabSz="912495">
              <a:spcAft>
                <a:spcPts val="1200"/>
              </a:spcAft>
            </a:pPr>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总额</a:t>
            </a:r>
            <a:r>
              <a:rPr 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 </a:t>
            </a:r>
            <a:r>
              <a:rPr lang="zh-TW"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每位</a:t>
            </a:r>
            <a:r>
              <a:rPr lang="zh-CN"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400" b="1" spc="-30" baseline="30000" dirty="0">
                <a:ln w="3175">
                  <a:noFill/>
                </a:ln>
                <a:solidFill>
                  <a:schemeClr val="bg1"/>
                </a:solidFill>
                <a:latin typeface="Arial" panose="020B0604020202020204" pitchFamily="34" charset="0"/>
                <a:cs typeface="Arial" panose="020B0604020202020204" pitchFamily="34" charset="0"/>
              </a:rPr>
              <a:t>™</a:t>
            </a:r>
            <a:r>
              <a:rPr lang="zh-CN" alt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en-US" sz="1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800 BV + 400 IBV </a:t>
            </a:r>
          </a:p>
        </p:txBody>
      </p:sp>
      <p:sp>
        <p:nvSpPr>
          <p:cNvPr id="18" name="Text Box 176"/>
          <p:cNvSpPr txBox="1">
            <a:spLocks noChangeArrowheads="1"/>
          </p:cNvSpPr>
          <p:nvPr>
            <p:custDataLst>
              <p:tags r:id="rId2"/>
            </p:custDataLst>
          </p:nvPr>
        </p:nvSpPr>
        <p:spPr bwMode="auto">
          <a:xfrm>
            <a:off x="2200162" y="6262687"/>
            <a:ext cx="1542000" cy="62992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 UFO’s x 800 BV = </a:t>
            </a:r>
            <a:r>
              <a:rPr lang="zh-CN" alt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40,000 BV</a:t>
            </a:r>
          </a:p>
        </p:txBody>
      </p:sp>
      <p:sp>
        <p:nvSpPr>
          <p:cNvPr id="19" name="Text Box 176"/>
          <p:cNvSpPr txBox="1">
            <a:spLocks noChangeArrowheads="1"/>
          </p:cNvSpPr>
          <p:nvPr>
            <p:custDataLst>
              <p:tags r:id="rId3"/>
            </p:custDataLst>
          </p:nvPr>
        </p:nvSpPr>
        <p:spPr bwMode="auto">
          <a:xfrm>
            <a:off x="4138539" y="6262687"/>
            <a:ext cx="1542000" cy="62992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 UFO’s x 400 IBV = </a:t>
            </a:r>
            <a:r>
              <a:rPr lang="zh-CN" alt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20,000 IBV</a:t>
            </a:r>
          </a:p>
        </p:txBody>
      </p:sp>
      <p:sp>
        <p:nvSpPr>
          <p:cNvPr id="20" name="Text Box 176"/>
          <p:cNvSpPr txBox="1">
            <a:spLocks noChangeArrowheads="1"/>
          </p:cNvSpPr>
          <p:nvPr>
            <p:custDataLst>
              <p:tags r:id="rId4"/>
            </p:custDataLst>
          </p:nvPr>
        </p:nvSpPr>
        <p:spPr bwMode="auto">
          <a:xfrm>
            <a:off x="6464174" y="6262687"/>
            <a:ext cx="1503375" cy="62992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 UFO’s x 800 BV = </a:t>
            </a:r>
            <a:r>
              <a:rPr lang="zh-CN" alt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40,000 BV</a:t>
            </a:r>
          </a:p>
        </p:txBody>
      </p:sp>
      <p:sp>
        <p:nvSpPr>
          <p:cNvPr id="21" name="Text Box 176"/>
          <p:cNvSpPr txBox="1">
            <a:spLocks noChangeArrowheads="1"/>
          </p:cNvSpPr>
          <p:nvPr>
            <p:custDataLst>
              <p:tags r:id="rId5"/>
            </p:custDataLst>
          </p:nvPr>
        </p:nvSpPr>
        <p:spPr bwMode="auto">
          <a:xfrm>
            <a:off x="8429904" y="6262687"/>
            <a:ext cx="1542000" cy="629920"/>
          </a:xfrm>
          <a:prstGeom prst="rect">
            <a:avLst/>
          </a:prstGeom>
          <a:noFill/>
          <a:ln w="9525">
            <a:noFill/>
            <a:miter lim="800000"/>
          </a:ln>
          <a:effectLst/>
        </p:spPr>
        <p:txBody>
          <a:bodyPr wrap="square" lIns="68573" tIns="34286" rIns="68573" bIns="34286">
            <a:spAutoFit/>
          </a:bodyPr>
          <a:lstStyle/>
          <a:p>
            <a:pPr algn="ctr" defTabSz="342265">
              <a:spcBef>
                <a:spcPct val="50000"/>
              </a:spcBef>
              <a:defRPr/>
            </a:pP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50 UFO’s x 400 IBV = </a:t>
            </a:r>
            <a:r>
              <a:rPr lang="zh-CN" alt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sz="12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20,000 IBV</a:t>
            </a:r>
          </a:p>
        </p:txBody>
      </p:sp>
      <p:sp>
        <p:nvSpPr>
          <p:cNvPr id="22" name="TextBox 21"/>
          <p:cNvSpPr txBox="1"/>
          <p:nvPr/>
        </p:nvSpPr>
        <p:spPr>
          <a:xfrm>
            <a:off x="3710015" y="6298038"/>
            <a:ext cx="491490" cy="296545"/>
          </a:xfrm>
          <a:prstGeom prst="rect">
            <a:avLst/>
          </a:prstGeom>
          <a:noFill/>
        </p:spPr>
        <p:txBody>
          <a:bodyPr wrap="none" lIns="68573" tIns="34286" rIns="68573" bIns="34286" rtlCol="0">
            <a:spAutoFit/>
          </a:bodyPr>
          <a:lstStyle/>
          <a:p>
            <a:pPr algn="ctr" defTabSz="685165"/>
            <a:r>
              <a:rPr lang="zh-CN" altLang="en-US" sz="1400" b="1" dirty="0">
                <a:solidFill>
                  <a:prstClr val="black">
                    <a:lumMod val="75000"/>
                    <a:lumOff val="25000"/>
                  </a:prstClr>
                </a:solidFill>
                <a:latin typeface="Microsoft JhengHei" panose="020B0604030504040204" pitchFamily="34" charset="-120"/>
                <a:ea typeface="Microsoft JhengHei" panose="020B0604030504040204" pitchFamily="34" charset="-120"/>
              </a:rPr>
              <a:t>加上</a:t>
            </a:r>
            <a:endParaRPr lang="en-US" sz="1400" b="1" dirty="0">
              <a:solidFill>
                <a:prstClr val="black">
                  <a:lumMod val="75000"/>
                  <a:lumOff val="25000"/>
                </a:prstClr>
              </a:solidFill>
              <a:latin typeface="Microsoft JhengHei" panose="020B0604030504040204" pitchFamily="34" charset="-120"/>
              <a:ea typeface="Microsoft JhengHei" panose="020B0604030504040204" pitchFamily="34" charset="-120"/>
            </a:endParaRPr>
          </a:p>
        </p:txBody>
      </p:sp>
      <p:sp>
        <p:nvSpPr>
          <p:cNvPr id="23" name="TextBox 22"/>
          <p:cNvSpPr txBox="1"/>
          <p:nvPr/>
        </p:nvSpPr>
        <p:spPr>
          <a:xfrm>
            <a:off x="7935380" y="6298038"/>
            <a:ext cx="491490" cy="296545"/>
          </a:xfrm>
          <a:prstGeom prst="rect">
            <a:avLst/>
          </a:prstGeom>
          <a:noFill/>
        </p:spPr>
        <p:txBody>
          <a:bodyPr wrap="none" lIns="68573" tIns="34286" rIns="68573" bIns="34286" rtlCol="0">
            <a:spAutoFit/>
          </a:bodyPr>
          <a:lstStyle/>
          <a:p>
            <a:pPr algn="ctr" defTabSz="685165"/>
            <a:r>
              <a:rPr lang="zh-CN" altLang="en-US" sz="1400" b="1" dirty="0">
                <a:solidFill>
                  <a:prstClr val="black">
                    <a:lumMod val="75000"/>
                    <a:lumOff val="25000"/>
                  </a:prstClr>
                </a:solidFill>
                <a:latin typeface="Microsoft JhengHei" panose="020B0604030504040204" pitchFamily="34" charset="-120"/>
                <a:ea typeface="Microsoft JhengHei" panose="020B0604030504040204" pitchFamily="34" charset="-120"/>
              </a:rPr>
              <a:t>加上</a:t>
            </a:r>
            <a:endParaRPr lang="en-US" sz="1400" b="1" dirty="0">
              <a:solidFill>
                <a:prstClr val="black">
                  <a:lumMod val="75000"/>
                  <a:lumOff val="25000"/>
                </a:prstClr>
              </a:solidFill>
              <a:latin typeface="Microsoft JhengHei" panose="020B0604030504040204" pitchFamily="34" charset="-120"/>
              <a:ea typeface="Microsoft JhengHei" panose="020B0604030504040204" pitchFamily="34" charset="-120"/>
            </a:endParaRPr>
          </a:p>
        </p:txBody>
      </p:sp>
      <p:sp>
        <p:nvSpPr>
          <p:cNvPr id="14" name="TextBox 13"/>
          <p:cNvSpPr txBox="1"/>
          <p:nvPr/>
        </p:nvSpPr>
        <p:spPr>
          <a:xfrm>
            <a:off x="9868245" y="6571539"/>
            <a:ext cx="2317038" cy="239395"/>
          </a:xfrm>
          <a:prstGeom prst="rect">
            <a:avLst/>
          </a:prstGeom>
          <a:noFill/>
        </p:spPr>
        <p:txBody>
          <a:bodyPr wrap="square" rtlCol="0">
            <a:spAutoFit/>
          </a:bodyPr>
          <a:lstStyle/>
          <a:p>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此投影片上</a:t>
            </a:r>
            <a:r>
              <a:rPr 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BV</a:t>
            </a:r>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sz="900" dirty="0">
                <a:solidFill>
                  <a:prstClr val="black"/>
                </a:solidFill>
                <a:latin typeface="Microsoft JhengHei" panose="020B0604030504040204" pitchFamily="34" charset="-120"/>
                <a:ea typeface="Microsoft JhengHei" panose="020B0604030504040204" pitchFamily="34" charset="-120"/>
                <a:cs typeface="Arial" panose="020B0604020202020204" pitchFamily="34" charset="0"/>
              </a:rPr>
              <a:t>库显示周期业绩累积</a:t>
            </a:r>
            <a:endParaRPr lang="en-US" sz="800" dirty="0">
              <a:solidFill>
                <a:prstClr val="black"/>
              </a:solidFill>
              <a:latin typeface="Microsoft JhengHei" panose="020B0604030504040204" pitchFamily="34" charset="-120"/>
              <a:ea typeface="Microsoft JhengHei" panose="020B0604030504040204" pitchFamily="34" charset="-120"/>
            </a:endParaRP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8500" y="2438701"/>
            <a:ext cx="3160894" cy="1444304"/>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175" y="5038680"/>
            <a:ext cx="1596630" cy="979750"/>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1691" y="5034230"/>
            <a:ext cx="1596630" cy="979750"/>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1781" y="5034230"/>
            <a:ext cx="1596630" cy="979750"/>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5857" y="5039912"/>
            <a:ext cx="1596630" cy="979750"/>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4587" y="3917193"/>
            <a:ext cx="2595081" cy="1142544"/>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5880" y="3898186"/>
            <a:ext cx="2558047" cy="1166035"/>
          </a:xfrm>
          <a:prstGeom prst="rect">
            <a:avLst/>
          </a:prstGeom>
        </p:spPr>
      </p:pic>
      <p:pic>
        <p:nvPicPr>
          <p:cNvPr id="33" name="Picture 32" descr="PeopleLeadToPeople2.png"/>
          <p:cNvPicPr>
            <a:picLocks noChangeAspect="1"/>
          </p:cNvPicPr>
          <p:nvPr/>
        </p:nvPicPr>
        <p:blipFill rotWithShape="1">
          <a:blip r:embed="rId14">
            <a:extLst>
              <a:ext uri="{28A0092B-C50C-407E-A947-70E740481C1C}">
                <a14:useLocalDpi xmlns:a14="http://schemas.microsoft.com/office/drawing/2010/main" val="0"/>
              </a:ext>
            </a:extLst>
          </a:blip>
          <a:srcRect t="-81420" b="1"/>
          <a:stretch>
            <a:fillRect/>
          </a:stretch>
        </p:blipFill>
        <p:spPr>
          <a:xfrm>
            <a:off x="5902186" y="1587885"/>
            <a:ext cx="249501" cy="4953517"/>
          </a:xfrm>
          <a:prstGeom prst="rect">
            <a:avLst/>
          </a:prstGeom>
        </p:spPr>
      </p:pic>
      <p:pic>
        <p:nvPicPr>
          <p:cNvPr id="34" name="Picture 2" descr="T:\Field Training\Field Training\North America\NA_ENGLISH\B5 update\images\Base-10-BV4.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9752" y="2863417"/>
            <a:ext cx="9687067" cy="3133725"/>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ectangle 23"/>
          <p:cNvSpPr/>
          <p:nvPr/>
        </p:nvSpPr>
        <p:spPr>
          <a:xfrm>
            <a:off x="5962933" y="2519867"/>
            <a:ext cx="723360" cy="2045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3000"/>
                            </p:stCondLst>
                            <p:childTnLst>
                              <p:par>
                                <p:cTn id="40" presetID="22" presetClass="entr" presetSubtype="1"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up)">
                                      <p:cBhvr>
                                        <p:cTn id="42" dur="500"/>
                                        <p:tgtEl>
                                          <p:spTgt spid="33"/>
                                        </p:tgtEl>
                                      </p:cBhvr>
                                    </p:animEffect>
                                  </p:childTnLst>
                                </p:cTn>
                              </p:par>
                            </p:childTnLst>
                          </p:cTn>
                        </p:par>
                        <p:par>
                          <p:cTn id="43" fill="hold">
                            <p:stCondLst>
                              <p:cond delay="3500"/>
                            </p:stCondLst>
                            <p:childTnLst>
                              <p:par>
                                <p:cTn id="44" presetID="22" presetClass="entr" presetSubtype="4"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3" grpId="0" bldLvl="0" animBg="1"/>
      <p:bldP spid="17" grpId="0" bldLvl="0" animBg="1"/>
      <p:bldP spid="18" grpId="0" bldLvl="0" animBg="1"/>
      <p:bldP spid="19" grpId="0" bldLvl="0" animBg="1"/>
      <p:bldP spid="20" grpId="0" bldLvl="0" animBg="1"/>
      <p:bldP spid="21" grpId="0" bldLvl="0" animBg="1"/>
      <p:bldP spid="22" grpId="0"/>
      <p:bldP spid="2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2082543" y="3207378"/>
            <a:ext cx="6857999" cy="443251"/>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5283200" cy="6858000"/>
          </a:xfrm>
          <a:prstGeom prst="rect">
            <a:avLst/>
          </a:prstGeom>
        </p:spPr>
      </p:pic>
      <p:sp>
        <p:nvSpPr>
          <p:cNvPr id="3" name="Rectangle 2"/>
          <p:cNvSpPr/>
          <p:nvPr/>
        </p:nvSpPr>
        <p:spPr>
          <a:xfrm>
            <a:off x="895575" y="1331951"/>
            <a:ext cx="3492067" cy="745490"/>
          </a:xfrm>
          <a:prstGeom prst="rect">
            <a:avLst/>
          </a:prstGeom>
        </p:spPr>
        <p:txBody>
          <a:bodyPr wrap="square" lIns="91292" tIns="45646" rIns="91292" bIns="45646">
            <a:spAutoFit/>
          </a:bodyPr>
          <a:lstStyle/>
          <a:p>
            <a:pPr algn="ctr" defTabSz="912495"/>
            <a:r>
              <a:rPr lang="zh-TW" alt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行动的力量</a:t>
            </a:r>
            <a:endParaRPr lang="en-US" sz="72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5" name="Rounded Rectangle 4"/>
          <p:cNvSpPr/>
          <p:nvPr/>
        </p:nvSpPr>
        <p:spPr>
          <a:xfrm>
            <a:off x="5740434" y="1054596"/>
            <a:ext cx="6068117" cy="519147"/>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625" defTabSz="912495"/>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基本业务要求</a:t>
            </a:r>
            <a:r>
              <a:rPr lang="en-US" altLang="zh-CN"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sz="2000" dirty="0">
                <a:ln w="3175">
                  <a:solidFill>
                    <a:prstClr val="white"/>
                  </a:solidFill>
                </a:ln>
                <a:solidFill>
                  <a:prstClr val="white"/>
                </a:solidFill>
              </a:rPr>
              <a:t>Minimum Activity  </a:t>
            </a:r>
            <a:r>
              <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p>
        </p:txBody>
      </p:sp>
      <p:sp>
        <p:nvSpPr>
          <p:cNvPr id="6" name="Rectangle 5"/>
          <p:cNvSpPr/>
          <p:nvPr/>
        </p:nvSpPr>
        <p:spPr>
          <a:xfrm>
            <a:off x="6253344" y="1732856"/>
            <a:ext cx="4340403" cy="1261734"/>
          </a:xfrm>
          <a:prstGeom prst="rect">
            <a:avLst/>
          </a:prstGeom>
        </p:spPr>
        <p:txBody>
          <a:bodyPr wrap="none" lIns="91292" tIns="45646" rIns="91292" bIns="45646">
            <a:spAutoFit/>
          </a:bodyPr>
          <a:lstStyle/>
          <a:p>
            <a:pPr marL="0" lvl="1" defTabSz="912495">
              <a:spcBef>
                <a:spcPct val="40000"/>
              </a:spcBef>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平均每月</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altLang="zh-CN"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2,400</a:t>
            </a:r>
          </a:p>
          <a:p>
            <a:pPr marL="0" lvl="1" defTabSz="912495">
              <a:spcBef>
                <a:spcPct val="40000"/>
              </a:spcBef>
              <a:defRPr/>
            </a:pPr>
            <a:r>
              <a:rPr lang="en-US" sz="2000" dirty="0">
                <a:ln w="3175">
                  <a:solidFill>
                    <a:prstClr val="white"/>
                  </a:solidFill>
                </a:ln>
                <a:solidFill>
                  <a:prstClr val="white"/>
                </a:solidFill>
              </a:rPr>
              <a:t>RM2,400 average monthly commissions </a:t>
            </a:r>
          </a:p>
          <a:p>
            <a:pPr marL="0" lvl="1" defTabSz="912495">
              <a:spcBef>
                <a:spcPct val="40000"/>
              </a:spcBef>
              <a:defRPr/>
            </a:pPr>
            <a:r>
              <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p>
        </p:txBody>
      </p:sp>
      <p:sp>
        <p:nvSpPr>
          <p:cNvPr id="7" name="Rounded Rectangle 6"/>
          <p:cNvSpPr/>
          <p:nvPr/>
        </p:nvSpPr>
        <p:spPr>
          <a:xfrm>
            <a:off x="5740434" y="2917558"/>
            <a:ext cx="6068117" cy="519147"/>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625" defTabSz="912495">
              <a:spcBef>
                <a:spcPct val="40000"/>
              </a:spcBef>
              <a:tabLst>
                <a:tab pos="392430" algn="l"/>
              </a:tabLst>
              <a:defRPr/>
            </a:pPr>
            <a:r>
              <a:rPr lang="zh-TW" alt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rPr>
              <a:t>每</a:t>
            </a:r>
            <a:r>
              <a:rPr lang="zh-CN" alt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rPr>
              <a:t>月</a:t>
            </a:r>
            <a:r>
              <a:rPr lang="zh-TW" alt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rPr>
              <a:t>目标及基本十顾客</a:t>
            </a:r>
            <a:r>
              <a:rPr lang="en-US" altLang="zh-TW" sz="2000" dirty="0">
                <a:ln>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sz="2000" dirty="0">
                <a:ln>
                  <a:solidFill>
                    <a:prstClr val="white"/>
                  </a:solidFill>
                </a:ln>
                <a:solidFill>
                  <a:prstClr val="white"/>
                </a:solidFill>
              </a:rPr>
              <a:t>Monthly Goal and Base 10  </a:t>
            </a:r>
            <a:r>
              <a:rPr lang="en-US" sz="2000" dirty="0">
                <a:ln>
                  <a:solidFill>
                    <a:prstClr val="white"/>
                  </a:solidFill>
                </a:ln>
                <a:solidFill>
                  <a:prstClr val="white"/>
                </a:solidFill>
                <a:latin typeface="Microsoft JhengHei" panose="020B0604030504040204" pitchFamily="34" charset="-120"/>
                <a:ea typeface="Microsoft JhengHei" panose="020B0604030504040204" pitchFamily="34" charset="-120"/>
              </a:rPr>
              <a:t> </a:t>
            </a:r>
          </a:p>
        </p:txBody>
      </p:sp>
      <p:sp>
        <p:nvSpPr>
          <p:cNvPr id="8" name="Rectangle 7"/>
          <p:cNvSpPr/>
          <p:nvPr/>
        </p:nvSpPr>
        <p:spPr>
          <a:xfrm>
            <a:off x="6253352" y="3496848"/>
            <a:ext cx="5343587" cy="399960"/>
          </a:xfrm>
          <a:prstGeom prst="rect">
            <a:avLst/>
          </a:prstGeom>
        </p:spPr>
        <p:txBody>
          <a:bodyPr wrap="square" lIns="91292" tIns="45646" rIns="91292" bIns="45646">
            <a:spAutoFit/>
          </a:bodyPr>
          <a:lstStyle/>
          <a:p>
            <a:pPr marL="0" lvl="1" defTabSz="912495">
              <a:spcBef>
                <a:spcPct val="40000"/>
              </a:spcBef>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平均每月</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RM36,000</a:t>
            </a:r>
            <a:r>
              <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p>
        </p:txBody>
      </p:sp>
      <p:sp>
        <p:nvSpPr>
          <p:cNvPr id="9" name="Rounded Rectangle 8"/>
          <p:cNvSpPr/>
          <p:nvPr/>
        </p:nvSpPr>
        <p:spPr>
          <a:xfrm>
            <a:off x="5723942" y="4309968"/>
            <a:ext cx="6101102" cy="519147"/>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625" defTabSz="912495">
              <a:spcBef>
                <a:spcPct val="40000"/>
              </a:spcBef>
              <a:tabLst>
                <a:tab pos="392430" algn="l"/>
              </a:tabLst>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购物年金及基本十顾客</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sz="2000" dirty="0">
                <a:ln w="3175">
                  <a:solidFill>
                    <a:prstClr val="white"/>
                  </a:solidFill>
                </a:ln>
                <a:solidFill>
                  <a:prstClr val="white"/>
                </a:solidFill>
              </a:rPr>
              <a:t>Shopping Annuity &amp; Base 10 </a:t>
            </a:r>
            <a:r>
              <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p>
        </p:txBody>
      </p:sp>
      <p:sp>
        <p:nvSpPr>
          <p:cNvPr id="10" name="Rectangle 9"/>
          <p:cNvSpPr/>
          <p:nvPr/>
        </p:nvSpPr>
        <p:spPr>
          <a:xfrm>
            <a:off x="6253352" y="5120189"/>
            <a:ext cx="5343587" cy="830847"/>
          </a:xfrm>
          <a:prstGeom prst="rect">
            <a:avLst/>
          </a:prstGeom>
        </p:spPr>
        <p:txBody>
          <a:bodyPr wrap="square" lIns="91292" tIns="45646" rIns="91292" bIns="45646">
            <a:spAutoFit/>
          </a:bodyPr>
          <a:lstStyle/>
          <a:p>
            <a:pPr marL="0" lvl="1" defTabSz="912495">
              <a:spcBef>
                <a:spcPct val="40000"/>
              </a:spcBef>
              <a:defRPr/>
            </a:pP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平均每月</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RM57,600</a:t>
            </a:r>
          </a:p>
          <a:p>
            <a:pPr marL="0" lvl="1" defTabSz="912495">
              <a:spcBef>
                <a:spcPct val="40000"/>
              </a:spcBef>
              <a:defRPr/>
            </a:pPr>
            <a:r>
              <a:rPr lang="en-US" sz="2000" dirty="0">
                <a:ln w="3175">
                  <a:solidFill>
                    <a:prstClr val="white"/>
                  </a:solidFill>
                </a:ln>
                <a:solidFill>
                  <a:prstClr val="white"/>
                </a:solidFill>
              </a:rPr>
              <a:t>RM57,600 average monthly commissions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2" y="0"/>
            <a:ext cx="12192000" cy="5260328"/>
          </a:xfrm>
          <a:prstGeom prst="rect">
            <a:avLst/>
          </a:prstGeom>
        </p:spPr>
      </p:pic>
      <p:sp>
        <p:nvSpPr>
          <p:cNvPr id="5" name="Rectangle 4"/>
          <p:cNvSpPr/>
          <p:nvPr/>
        </p:nvSpPr>
        <p:spPr>
          <a:xfrm>
            <a:off x="12" y="3633984"/>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a typeface="Microsoft JhengHei" panose="020B0604030504040204" pitchFamily="34" charset="-120"/>
            </a:endParaRPr>
          </a:p>
        </p:txBody>
      </p:sp>
      <p:sp>
        <p:nvSpPr>
          <p:cNvPr id="6" name="TextBox 5"/>
          <p:cNvSpPr txBox="1"/>
          <p:nvPr/>
        </p:nvSpPr>
        <p:spPr>
          <a:xfrm>
            <a:off x="123710" y="3831916"/>
            <a:ext cx="6745958" cy="1169551"/>
          </a:xfrm>
          <a:prstGeom prst="rect">
            <a:avLst/>
          </a:prstGeom>
          <a:noFill/>
        </p:spPr>
        <p:txBody>
          <a:bodyPr wrap="square" rtlCol="0">
            <a:spAutoFit/>
          </a:bodyPr>
          <a:lstStyle/>
          <a:p>
            <a:r>
              <a:rPr lang="zh-TW" altLang="en-US" sz="7000" dirty="0">
                <a:ln w="28575">
                  <a:solidFill>
                    <a:schemeClr val="bg1"/>
                  </a:solidFill>
                </a:ln>
                <a:solidFill>
                  <a:schemeClr val="bg1"/>
                </a:solidFill>
                <a:latin typeface="Microsoft JhengHei" panose="020B0604030504040204" pitchFamily="34" charset="-120"/>
                <a:ea typeface="Microsoft JhengHei" panose="020B0604030504040204" pitchFamily="34" charset="-120"/>
              </a:rPr>
              <a:t>成功五要诀培训</a:t>
            </a:r>
            <a:endParaRPr lang="en-US" sz="7000" dirty="0">
              <a:ln w="28575">
                <a:solidFill>
                  <a:schemeClr val="bg1"/>
                </a:solidFill>
              </a:ln>
              <a:solidFill>
                <a:schemeClr val="bg1"/>
              </a:solidFill>
              <a:latin typeface="Microsoft JhengHei" panose="020B0604030504040204" pitchFamily="34" charset="-120"/>
              <a:ea typeface="Microsoft JhengHei" panose="020B0604030504040204" pitchFamily="34" charset="-12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33967"/>
            <a:ext cx="12192001" cy="45830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63" y="5940924"/>
            <a:ext cx="4312243" cy="393276"/>
          </a:xfrm>
          <a:prstGeom prst="rect">
            <a:avLst/>
          </a:prstGeom>
        </p:spPr>
      </p:pic>
      <p:sp>
        <p:nvSpPr>
          <p:cNvPr id="2" name="TextBox 1"/>
          <p:cNvSpPr txBox="1"/>
          <p:nvPr/>
        </p:nvSpPr>
        <p:spPr>
          <a:xfrm>
            <a:off x="6687978" y="3837803"/>
            <a:ext cx="5413962" cy="1369606"/>
          </a:xfrm>
          <a:prstGeom prst="rect">
            <a:avLst/>
          </a:prstGeom>
          <a:noFill/>
        </p:spPr>
        <p:txBody>
          <a:bodyPr wrap="none" rtlCol="0">
            <a:spAutoFit/>
          </a:bodyPr>
          <a:lstStyle/>
          <a:p>
            <a:r>
              <a:rPr lang="en-US" sz="6500" dirty="0">
                <a:ln w="28575">
                  <a:solidFill>
                    <a:schemeClr val="bg1"/>
                  </a:solidFill>
                </a:ln>
                <a:solidFill>
                  <a:schemeClr val="bg1"/>
                </a:solidFill>
              </a:rPr>
              <a:t>(The Basic Five)</a:t>
            </a:r>
          </a:p>
          <a:p>
            <a:endParaRPr lang="en-US" dirty="0"/>
          </a:p>
        </p:txBody>
      </p:sp>
    </p:spTree>
    <p:extLst>
      <p:ext uri="{BB962C8B-B14F-4D97-AF65-F5344CB8AC3E}">
        <p14:creationId xmlns:p14="http://schemas.microsoft.com/office/powerpoint/2010/main" val="97385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descr="MotivesTrunkShowFr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5720" y="1"/>
            <a:ext cx="12217743" cy="6858000"/>
          </a:xfrm>
          <a:prstGeom prst="rect">
            <a:avLst/>
          </a:prstGeom>
        </p:spPr>
      </p:pic>
      <p:sp>
        <p:nvSpPr>
          <p:cNvPr id="5" name="Rectangle 4"/>
          <p:cNvSpPr/>
          <p:nvPr/>
        </p:nvSpPr>
        <p:spPr>
          <a:xfrm>
            <a:off x="-103265" y="1"/>
            <a:ext cx="4894729" cy="6858001"/>
          </a:xfrm>
          <a:prstGeom prst="rect">
            <a:avLst/>
          </a:prstGeom>
          <a:solidFill>
            <a:schemeClr val="accent3">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dobe Heiti Std R" panose="020B0400000000000000" pitchFamily="34" charset="-128"/>
              <a:ea typeface="Adobe Heiti Std R" panose="020B0400000000000000" pitchFamily="34" charset="-128"/>
            </a:endParaRPr>
          </a:p>
        </p:txBody>
      </p:sp>
      <p:sp>
        <p:nvSpPr>
          <p:cNvPr id="8" name="Rectangle 7"/>
          <p:cNvSpPr/>
          <p:nvPr/>
        </p:nvSpPr>
        <p:spPr>
          <a:xfrm>
            <a:off x="524452" y="2670787"/>
            <a:ext cx="3607547" cy="1862048"/>
          </a:xfrm>
          <a:prstGeom prst="rect">
            <a:avLst/>
          </a:prstGeom>
        </p:spPr>
        <p:txBody>
          <a:bodyPr wrap="square">
            <a:spAutoFit/>
          </a:bodyPr>
          <a:lstStyle/>
          <a:p>
            <a:pPr marL="228600" lvl="1" indent="-228600" defTabSz="457200">
              <a:spcAft>
                <a:spcPts val="600"/>
              </a:spcAft>
              <a:buFont typeface="Courier New" panose="02070309020205020404" pitchFamily="49" charset="0"/>
              <a:buChar char="o"/>
              <a:defRPr/>
            </a:pPr>
            <a:r>
              <a:rPr lang="zh-TW" altLang="en-US" dirty="0">
                <a:solidFill>
                  <a:prstClr val="white"/>
                </a:solidFill>
                <a:latin typeface="Adobe Heiti Std R" panose="020B0400000000000000" pitchFamily="34" charset="-128"/>
                <a:ea typeface="Adobe Heiti Std R" panose="020B0400000000000000" pitchFamily="34" charset="-128"/>
              </a:rPr>
              <a:t>利用居家购物清单</a:t>
            </a:r>
            <a:endParaRPr lang="en-US" altLang="zh-TW" dirty="0">
              <a:solidFill>
                <a:prstClr val="white"/>
              </a:solidFill>
              <a:latin typeface="Adobe Heiti Std R" panose="020B0400000000000000" pitchFamily="34" charset="-128"/>
              <a:ea typeface="Adobe Heiti Std R" panose="020B0400000000000000" pitchFamily="34" charset="-128"/>
            </a:endParaRPr>
          </a:p>
          <a:p>
            <a:pPr marL="228600" lvl="1" indent="-228600" defTabSz="457200">
              <a:spcAft>
                <a:spcPts val="600"/>
              </a:spcAft>
              <a:buFont typeface="Courier New" panose="02070309020205020404" pitchFamily="49" charset="0"/>
              <a:buChar char="o"/>
              <a:defRPr/>
            </a:pPr>
            <a:r>
              <a:rPr lang="en-US" sz="1200" dirty="0" err="1">
                <a:solidFill>
                  <a:prstClr val="white"/>
                </a:solidFill>
              </a:rPr>
              <a:t>Utilise</a:t>
            </a:r>
            <a:r>
              <a:rPr lang="en-US" sz="1200" dirty="0">
                <a:solidFill>
                  <a:prstClr val="white"/>
                </a:solidFill>
              </a:rPr>
              <a:t> Home Shopping List</a:t>
            </a:r>
            <a:endParaRPr lang="zh-TW" altLang="en-US" dirty="0">
              <a:solidFill>
                <a:prstClr val="white"/>
              </a:solidFill>
              <a:latin typeface="Adobe Heiti Std R" panose="020B0400000000000000" pitchFamily="34" charset="-128"/>
              <a:ea typeface="Adobe Heiti Std R" panose="020B0400000000000000" pitchFamily="34" charset="-128"/>
            </a:endParaRPr>
          </a:p>
          <a:p>
            <a:pPr marL="228600" lvl="1" indent="-228600" defTabSz="457200">
              <a:spcAft>
                <a:spcPts val="600"/>
              </a:spcAft>
              <a:buFont typeface="Courier New" panose="02070309020205020404" pitchFamily="49" charset="0"/>
              <a:buChar char="o"/>
              <a:defRPr/>
            </a:pPr>
            <a:r>
              <a:rPr lang="zh-TW" altLang="en-US" dirty="0">
                <a:solidFill>
                  <a:prstClr val="white"/>
                </a:solidFill>
                <a:latin typeface="Adobe Heiti Std R" panose="020B0400000000000000" pitchFamily="34" charset="-128"/>
                <a:ea typeface="Adobe Heiti Std R" panose="020B0400000000000000" pitchFamily="34" charset="-128"/>
              </a:rPr>
              <a:t>购买合用的销售辅助资料</a:t>
            </a:r>
            <a:endParaRPr lang="en-US" altLang="zh-TW" dirty="0">
              <a:solidFill>
                <a:prstClr val="white"/>
              </a:solidFill>
              <a:latin typeface="Adobe Heiti Std R" panose="020B0400000000000000" pitchFamily="34" charset="-128"/>
              <a:ea typeface="Adobe Heiti Std R" panose="020B0400000000000000" pitchFamily="34" charset="-128"/>
            </a:endParaRPr>
          </a:p>
          <a:p>
            <a:pPr marL="228600" lvl="1" indent="-228600" defTabSz="457200">
              <a:spcAft>
                <a:spcPts val="600"/>
              </a:spcAft>
              <a:buFont typeface="Courier New" panose="02070309020205020404" pitchFamily="49" charset="0"/>
              <a:buChar char="o"/>
              <a:defRPr/>
            </a:pPr>
            <a:r>
              <a:rPr lang="en-US" sz="1200" dirty="0">
                <a:solidFill>
                  <a:prstClr val="white"/>
                </a:solidFill>
              </a:rPr>
              <a:t>Purchase applicable sales aids</a:t>
            </a:r>
            <a:endParaRPr lang="zh-TW" altLang="en-US" dirty="0">
              <a:solidFill>
                <a:prstClr val="white"/>
              </a:solidFill>
              <a:latin typeface="Adobe Heiti Std R" panose="020B0400000000000000" pitchFamily="34" charset="-128"/>
              <a:ea typeface="Adobe Heiti Std R" panose="020B0400000000000000" pitchFamily="34" charset="-128"/>
            </a:endParaRPr>
          </a:p>
          <a:p>
            <a:pPr marL="228600" lvl="1" indent="-228600" defTabSz="457200">
              <a:spcAft>
                <a:spcPts val="600"/>
              </a:spcAft>
              <a:buFont typeface="Courier New" panose="02070309020205020404" pitchFamily="49" charset="0"/>
              <a:buChar char="o"/>
              <a:defRPr/>
            </a:pPr>
            <a:r>
              <a:rPr lang="zh-TW" altLang="en-US" dirty="0">
                <a:solidFill>
                  <a:prstClr val="white"/>
                </a:solidFill>
                <a:latin typeface="Adobe Heiti Std R" panose="020B0400000000000000" pitchFamily="34" charset="-128"/>
                <a:ea typeface="Adobe Heiti Std R" panose="020B0400000000000000" pitchFamily="34" charset="-128"/>
              </a:rPr>
              <a:t>使用美安马拉西亚产品目录</a:t>
            </a:r>
            <a:endParaRPr lang="en-US" altLang="zh-TW" dirty="0">
              <a:solidFill>
                <a:prstClr val="white"/>
              </a:solidFill>
              <a:latin typeface="Adobe Heiti Std R" panose="020B0400000000000000" pitchFamily="34" charset="-128"/>
              <a:ea typeface="Adobe Heiti Std R" panose="020B0400000000000000" pitchFamily="34" charset="-128"/>
            </a:endParaRPr>
          </a:p>
          <a:p>
            <a:pPr marL="228600" lvl="1" indent="-228600" defTabSz="457200">
              <a:spcAft>
                <a:spcPts val="600"/>
              </a:spcAft>
              <a:buFont typeface="Courier New" panose="02070309020205020404" pitchFamily="49" charset="0"/>
              <a:buChar char="o"/>
              <a:defRPr/>
            </a:pPr>
            <a:r>
              <a:rPr lang="en-US" sz="1200" dirty="0">
                <a:solidFill>
                  <a:prstClr val="white"/>
                </a:solidFill>
              </a:rPr>
              <a:t>Use Market Malaysia® Product Catalogue</a:t>
            </a:r>
          </a:p>
        </p:txBody>
      </p:sp>
      <p:sp>
        <p:nvSpPr>
          <p:cNvPr id="12" name="Rectangle 11"/>
          <p:cNvSpPr/>
          <p:nvPr/>
        </p:nvSpPr>
        <p:spPr>
          <a:xfrm>
            <a:off x="384475" y="93456"/>
            <a:ext cx="4354425" cy="892552"/>
          </a:xfrm>
          <a:prstGeom prst="rect">
            <a:avLst/>
          </a:prstGeom>
        </p:spPr>
        <p:txBody>
          <a:bodyPr wrap="square">
            <a:spAutoFit/>
          </a:bodyPr>
          <a:lstStyle/>
          <a:p>
            <a:r>
              <a:rPr lang="zh-TW" altLang="en-US" sz="2700" b="1" cap="all" dirty="0">
                <a:ln>
                  <a:solidFill>
                    <a:prstClr val="white"/>
                  </a:solidFill>
                </a:ln>
                <a:solidFill>
                  <a:prstClr val="white"/>
                </a:solidFill>
                <a:latin typeface="Adobe Heiti Std R" panose="020B0400000000000000" pitchFamily="34" charset="-128"/>
                <a:ea typeface="Adobe Heiti Std R" panose="020B0400000000000000" pitchFamily="34" charset="-128"/>
              </a:rPr>
              <a:t>投入零售事业的准备</a:t>
            </a:r>
            <a:endParaRPr lang="en-US" altLang="zh-TW" sz="2700" b="1" cap="all" dirty="0">
              <a:ln>
                <a:solidFill>
                  <a:prstClr val="white"/>
                </a:solidFill>
              </a:ln>
              <a:solidFill>
                <a:prstClr val="white"/>
              </a:solidFill>
              <a:latin typeface="Adobe Heiti Std R" panose="020B0400000000000000" pitchFamily="34" charset="-128"/>
              <a:ea typeface="Adobe Heiti Std R" panose="020B0400000000000000" pitchFamily="34" charset="-128"/>
            </a:endParaRPr>
          </a:p>
          <a:p>
            <a:r>
              <a:rPr lang="en-US" sz="2500" b="1" cap="all" dirty="0">
                <a:ln>
                  <a:solidFill>
                    <a:prstClr val="white"/>
                  </a:solidFill>
                </a:ln>
                <a:solidFill>
                  <a:prstClr val="white"/>
                </a:solidFill>
              </a:rPr>
              <a:t>Preparing to Retail</a:t>
            </a:r>
            <a:r>
              <a:rPr lang="zh-TW" altLang="en-US" sz="2500" b="1" cap="all" dirty="0">
                <a:ln>
                  <a:solidFill>
                    <a:prstClr val="white"/>
                  </a:solidFill>
                </a:ln>
                <a:solidFill>
                  <a:prstClr val="white"/>
                </a:solidFill>
                <a:latin typeface="Adobe Heiti Std R" panose="020B0400000000000000" pitchFamily="34" charset="-128"/>
                <a:ea typeface="Adobe Heiti Std R" panose="020B0400000000000000" pitchFamily="34" charset="-128"/>
              </a:rPr>
              <a:t> </a:t>
            </a:r>
            <a:endParaRPr lang="en-US" sz="2500" b="1" cap="all" dirty="0">
              <a:ln>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cxnSp>
        <p:nvCxnSpPr>
          <p:cNvPr id="13" name="Straight Connector 12"/>
          <p:cNvCxnSpPr/>
          <p:nvPr/>
        </p:nvCxnSpPr>
        <p:spPr>
          <a:xfrm>
            <a:off x="273343" y="1009819"/>
            <a:ext cx="4125825" cy="0"/>
          </a:xfrm>
          <a:prstGeom prst="line">
            <a:avLst/>
          </a:prstGeom>
          <a:ln w="3175">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338326" y="1077565"/>
            <a:ext cx="3063782" cy="1046440"/>
            <a:chOff x="338326" y="1585565"/>
            <a:chExt cx="3063782" cy="1046440"/>
          </a:xfrm>
        </p:grpSpPr>
        <p:sp>
          <p:nvSpPr>
            <p:cNvPr id="9" name="Rectangle 8"/>
            <p:cNvSpPr/>
            <p:nvPr/>
          </p:nvSpPr>
          <p:spPr>
            <a:xfrm>
              <a:off x="540304" y="1585565"/>
              <a:ext cx="2861804" cy="1046440"/>
            </a:xfrm>
            <a:prstGeom prst="rect">
              <a:avLst/>
            </a:prstGeom>
          </p:spPr>
          <p:txBody>
            <a:bodyPr wrap="square">
              <a:spAutoFit/>
            </a:bodyPr>
            <a:lstStyle/>
            <a:p>
              <a:pPr defTabSz="457200">
                <a:spcAft>
                  <a:spcPts val="600"/>
                </a:spcAft>
                <a:defRPr/>
              </a:pPr>
              <a:r>
                <a:rPr lang="zh-TW"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rPr>
                <a:t>选择专攻的产品系列</a:t>
              </a:r>
              <a:r>
                <a:rPr lang="en-US" altLang="zh-TW" dirty="0">
                  <a:ln w="3175">
                    <a:solidFill>
                      <a:prstClr val="white"/>
                    </a:solidFill>
                  </a:ln>
                  <a:solidFill>
                    <a:prstClr val="white"/>
                  </a:solidFill>
                  <a:latin typeface="Adobe Heiti Std R" panose="020B0400000000000000" pitchFamily="34" charset="-128"/>
                  <a:ea typeface="Adobe Heiti Std R" panose="020B0400000000000000" pitchFamily="34" charset="-128"/>
                </a:rPr>
                <a:t> </a:t>
              </a:r>
            </a:p>
            <a:p>
              <a:pPr defTabSz="457200">
                <a:spcAft>
                  <a:spcPts val="600"/>
                </a:spcAft>
                <a:defRPr/>
              </a:pPr>
              <a:r>
                <a:rPr lang="en-US" sz="1200" dirty="0">
                  <a:ln w="3175">
                    <a:solidFill>
                      <a:prstClr val="white"/>
                    </a:solidFill>
                  </a:ln>
                  <a:solidFill>
                    <a:prstClr val="white"/>
                  </a:solidFill>
                </a:rPr>
                <a:t>Choose a product line to </a:t>
              </a:r>
              <a:r>
                <a:rPr lang="en-US" sz="1200" dirty="0" err="1">
                  <a:ln w="3175">
                    <a:solidFill>
                      <a:prstClr val="white"/>
                    </a:solidFill>
                  </a:ln>
                  <a:solidFill>
                    <a:prstClr val="white"/>
                  </a:solidFill>
                </a:rPr>
                <a:t>specialise</a:t>
              </a:r>
              <a:r>
                <a:rPr lang="en-US" sz="1200" dirty="0">
                  <a:ln w="3175">
                    <a:solidFill>
                      <a:prstClr val="white"/>
                    </a:solidFill>
                  </a:ln>
                  <a:solidFill>
                    <a:prstClr val="white"/>
                  </a:solidFill>
                </a:rPr>
                <a:t> in</a:t>
              </a:r>
            </a:p>
            <a:p>
              <a:pPr defTabSz="457200">
                <a:spcAft>
                  <a:spcPts val="600"/>
                </a:spcAft>
                <a:defRPr/>
              </a:pPr>
              <a:endParaRPr lang="en-US" sz="20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sp>
          <p:nvSpPr>
            <p:cNvPr id="14" name="Isosceles Triangle 13"/>
            <p:cNvSpPr/>
            <p:nvPr/>
          </p:nvSpPr>
          <p:spPr>
            <a:xfrm rot="5400000">
              <a:off x="333174" y="1701806"/>
              <a:ext cx="193183" cy="1828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w="3175">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grpSp>
      <p:grpSp>
        <p:nvGrpSpPr>
          <p:cNvPr id="3" name="Group 2"/>
          <p:cNvGrpSpPr/>
          <p:nvPr/>
        </p:nvGrpSpPr>
        <p:grpSpPr>
          <a:xfrm>
            <a:off x="290700" y="1737359"/>
            <a:ext cx="3618377" cy="1169551"/>
            <a:chOff x="338326" y="2367072"/>
            <a:chExt cx="2781394" cy="1169551"/>
          </a:xfrm>
        </p:grpSpPr>
        <p:sp>
          <p:nvSpPr>
            <p:cNvPr id="7" name="Rectangle 6"/>
            <p:cNvSpPr/>
            <p:nvPr/>
          </p:nvSpPr>
          <p:spPr>
            <a:xfrm>
              <a:off x="540307" y="2367072"/>
              <a:ext cx="2579413" cy="1169551"/>
            </a:xfrm>
            <a:prstGeom prst="rect">
              <a:avLst/>
            </a:prstGeom>
          </p:spPr>
          <p:txBody>
            <a:bodyPr wrap="square">
              <a:spAutoFit/>
            </a:bodyPr>
            <a:lstStyle/>
            <a:p>
              <a:pPr defTabSz="457200">
                <a:spcAft>
                  <a:spcPts val="600"/>
                </a:spcAft>
                <a:defRPr/>
              </a:pPr>
              <a:r>
                <a:rPr lang="zh-TW"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rPr>
                <a:t>您所用的美安马</a:t>
              </a:r>
              <a:r>
                <a:rPr lang="zh-CN"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rPr>
                <a:t>来</a:t>
              </a:r>
              <a:r>
                <a:rPr lang="zh-TW"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rPr>
                <a:t>西亚产品全部清单</a:t>
              </a:r>
              <a:endParaRPr lang="en-US" altLang="zh-TW"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defTabSz="457200">
                <a:spcAft>
                  <a:spcPts val="600"/>
                </a:spcAft>
                <a:defRPr/>
              </a:pPr>
              <a:r>
                <a:rPr lang="en-US" sz="1200" dirty="0">
                  <a:ln w="3175">
                    <a:solidFill>
                      <a:prstClr val="white"/>
                    </a:solidFill>
                  </a:ln>
                  <a:solidFill>
                    <a:prstClr val="white"/>
                  </a:solidFill>
                </a:rPr>
                <a:t>Complete list of products you use</a:t>
              </a:r>
            </a:p>
            <a:p>
              <a:pPr defTabSz="457200">
                <a:spcAft>
                  <a:spcPts val="600"/>
                </a:spcAft>
                <a:defRPr/>
              </a:pPr>
              <a:endParaRPr lang="en-US" sz="12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sp>
          <p:nvSpPr>
            <p:cNvPr id="15" name="Isosceles Triangle 14"/>
            <p:cNvSpPr/>
            <p:nvPr/>
          </p:nvSpPr>
          <p:spPr>
            <a:xfrm rot="5400000">
              <a:off x="333174" y="2491008"/>
              <a:ext cx="193183" cy="1828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w="3175">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grpSp>
      <p:grpSp>
        <p:nvGrpSpPr>
          <p:cNvPr id="4" name="Group 3"/>
          <p:cNvGrpSpPr/>
          <p:nvPr/>
        </p:nvGrpSpPr>
        <p:grpSpPr>
          <a:xfrm>
            <a:off x="338326" y="4624074"/>
            <a:ext cx="4233674" cy="1815882"/>
            <a:chOff x="338326" y="4924328"/>
            <a:chExt cx="4233674" cy="1815882"/>
          </a:xfrm>
        </p:grpSpPr>
        <p:sp>
          <p:nvSpPr>
            <p:cNvPr id="10" name="Rectangle 9"/>
            <p:cNvSpPr/>
            <p:nvPr/>
          </p:nvSpPr>
          <p:spPr>
            <a:xfrm>
              <a:off x="540304" y="4924328"/>
              <a:ext cx="4031696" cy="1815882"/>
            </a:xfrm>
            <a:prstGeom prst="rect">
              <a:avLst/>
            </a:prstGeom>
          </p:spPr>
          <p:txBody>
            <a:bodyPr wrap="square">
              <a:spAutoFit/>
            </a:bodyPr>
            <a:lstStyle/>
            <a:p>
              <a:pPr defTabSz="457200">
                <a:spcAft>
                  <a:spcPts val="600"/>
                </a:spcAft>
                <a:defRPr/>
              </a:pPr>
              <a:r>
                <a:rPr lang="zh-CN"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从</a:t>
              </a:r>
              <a:r>
                <a:rPr lang="en-US" altLang="zh-TW"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MYS.SHOP.COM </a:t>
              </a:r>
              <a:r>
                <a:rPr lang="zh-TW"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网站</a:t>
              </a:r>
              <a:r>
                <a:rPr lang="zh-CN"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的伙伴商店中，找到您经常亲临购物或在线购物的</a:t>
              </a:r>
              <a:r>
                <a:rPr lang="zh-TW"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商店</a:t>
              </a:r>
              <a:endParaRPr lang="en-US" altLang="zh-TW"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defTabSz="457200">
                <a:spcAft>
                  <a:spcPts val="600"/>
                </a:spcAft>
                <a:defRPr/>
              </a:pPr>
              <a:r>
                <a:rPr lang="en-US" sz="1200" dirty="0">
                  <a:ln w="3175">
                    <a:solidFill>
                      <a:prstClr val="white"/>
                    </a:solidFill>
                  </a:ln>
                  <a:solidFill>
                    <a:prstClr val="white"/>
                  </a:solidFill>
                </a:rPr>
                <a:t>Identify all partner stores on your MYS.SHOP.COM site that you are currently purchasing from their physical location or online</a:t>
              </a:r>
            </a:p>
            <a:p>
              <a:pPr defTabSz="457200">
                <a:spcAft>
                  <a:spcPts val="600"/>
                </a:spcAft>
                <a:defRPr/>
              </a:pPr>
              <a:endParaRPr lang="zh-TW" altLang="en-US" sz="12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16" name="Isosceles Triangle 15"/>
            <p:cNvSpPr/>
            <p:nvPr/>
          </p:nvSpPr>
          <p:spPr>
            <a:xfrm rot="5400000">
              <a:off x="333174" y="5032926"/>
              <a:ext cx="193183" cy="1828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w="3175">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grpSp>
      <p:grpSp>
        <p:nvGrpSpPr>
          <p:cNvPr id="18" name="Group 17"/>
          <p:cNvGrpSpPr/>
          <p:nvPr/>
        </p:nvGrpSpPr>
        <p:grpSpPr>
          <a:xfrm>
            <a:off x="322451" y="6173187"/>
            <a:ext cx="2797269" cy="984885"/>
            <a:chOff x="354201" y="5903266"/>
            <a:chExt cx="2797269" cy="984885"/>
          </a:xfrm>
        </p:grpSpPr>
        <p:sp>
          <p:nvSpPr>
            <p:cNvPr id="11" name="Rectangle 10"/>
            <p:cNvSpPr/>
            <p:nvPr/>
          </p:nvSpPr>
          <p:spPr>
            <a:xfrm>
              <a:off x="572054" y="5903266"/>
              <a:ext cx="2579416" cy="984885"/>
            </a:xfrm>
            <a:prstGeom prst="rect">
              <a:avLst/>
            </a:prstGeom>
          </p:spPr>
          <p:txBody>
            <a:bodyPr wrap="square">
              <a:spAutoFit/>
            </a:bodyPr>
            <a:lstStyle/>
            <a:p>
              <a:pPr defTabSz="457200">
                <a:spcAft>
                  <a:spcPts val="600"/>
                </a:spcAft>
                <a:defRPr/>
              </a:pPr>
              <a:r>
                <a:rPr lang="zh-TW"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rPr>
                <a:t>参加产品培训和研讨会</a:t>
              </a:r>
              <a:endParaRPr lang="en-US" altLang="zh-TW"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defTabSz="457200">
                <a:spcAft>
                  <a:spcPts val="600"/>
                </a:spcAft>
                <a:defRPr/>
              </a:pPr>
              <a:r>
                <a:rPr lang="en-US" sz="1200" dirty="0">
                  <a:ln w="3175">
                    <a:solidFill>
                      <a:prstClr val="white"/>
                    </a:solidFill>
                  </a:ln>
                  <a:solidFill>
                    <a:prstClr val="white"/>
                  </a:solidFill>
                </a:rPr>
                <a:t>Attend product trainings and seminars</a:t>
              </a:r>
            </a:p>
            <a:p>
              <a:pPr defTabSz="457200">
                <a:spcAft>
                  <a:spcPts val="600"/>
                </a:spcAft>
                <a:defRPr/>
              </a:pPr>
              <a:endParaRPr lang="en-US"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sp>
          <p:nvSpPr>
            <p:cNvPr id="17" name="Isosceles Triangle 16"/>
            <p:cNvSpPr/>
            <p:nvPr/>
          </p:nvSpPr>
          <p:spPr>
            <a:xfrm rot="5400000">
              <a:off x="349049" y="6029763"/>
              <a:ext cx="193183" cy="1828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w="3175">
                  <a:solidFill>
                    <a:prstClr val="white"/>
                  </a:solidFill>
                </a:ln>
                <a:solidFill>
                  <a:prstClr val="white"/>
                </a:solidFill>
                <a:latin typeface="Adobe Heiti Std R" panose="020B0400000000000000" pitchFamily="34" charset="-128"/>
                <a:ea typeface="Adobe Heiti Std R" panose="020B0400000000000000" pitchFamily="34" charset="-128"/>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8433" y="-128894"/>
            <a:ext cx="12366172" cy="710575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3765"/>
            <a:endParaRPr lang="en-US" sz="2000" dirty="0">
              <a:solidFill>
                <a:prstClr val="white"/>
              </a:solidFill>
            </a:endParaRPr>
          </a:p>
        </p:txBody>
      </p:sp>
      <p:grpSp>
        <p:nvGrpSpPr>
          <p:cNvPr id="8" name="Group 7"/>
          <p:cNvGrpSpPr/>
          <p:nvPr/>
        </p:nvGrpSpPr>
        <p:grpSpPr>
          <a:xfrm>
            <a:off x="-37648" y="-125439"/>
            <a:ext cx="7788440" cy="7256941"/>
            <a:chOff x="3440310" y="1993847"/>
            <a:chExt cx="5333986" cy="4969983"/>
          </a:xfrm>
        </p:grpSpPr>
        <p:sp>
          <p:nvSpPr>
            <p:cNvPr id="3" name="Rectangle 2"/>
            <p:cNvSpPr/>
            <p:nvPr/>
          </p:nvSpPr>
          <p:spPr>
            <a:xfrm>
              <a:off x="3440310" y="1993847"/>
              <a:ext cx="5333986" cy="4864153"/>
            </a:xfrm>
            <a:prstGeom prst="rect">
              <a:avLst/>
            </a:prstGeom>
            <a:solidFill>
              <a:schemeClr val="accent2">
                <a:lumMod val="75000"/>
              </a:schemeClr>
            </a:soli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3765"/>
              <a:endParaRPr lang="en-US" sz="2000" dirty="0">
                <a:solidFill>
                  <a:prstClr val="white"/>
                </a:solidFill>
              </a:endParaRPr>
            </a:p>
          </p:txBody>
        </p:sp>
        <p:grpSp>
          <p:nvGrpSpPr>
            <p:cNvPr id="6" name="Group 5"/>
            <p:cNvGrpSpPr/>
            <p:nvPr/>
          </p:nvGrpSpPr>
          <p:grpSpPr>
            <a:xfrm>
              <a:off x="3901448" y="2027719"/>
              <a:ext cx="4389120" cy="859971"/>
              <a:chOff x="3340647" y="2027705"/>
              <a:chExt cx="4389120" cy="859971"/>
            </a:xfrm>
          </p:grpSpPr>
          <p:sp>
            <p:nvSpPr>
              <p:cNvPr id="32" name="Rectangle 31"/>
              <p:cNvSpPr/>
              <p:nvPr/>
            </p:nvSpPr>
            <p:spPr>
              <a:xfrm>
                <a:off x="3468736" y="2027705"/>
                <a:ext cx="4132943" cy="859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3765"/>
                <a:r>
                  <a:rPr lang="zh-TW" altLang="en-US" sz="35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独家代理品牌</a:t>
                </a:r>
                <a:endParaRPr lang="en-US" altLang="zh-TW" sz="3500" b="1"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defTabSz="913765"/>
                <a:r>
                  <a:rPr lang="en-US" sz="3500" b="1" cap="all" dirty="0">
                    <a:ln w="3175">
                      <a:solidFill>
                        <a:prstClr val="white"/>
                      </a:solidFill>
                    </a:ln>
                    <a:solidFill>
                      <a:prstClr val="white"/>
                    </a:solidFill>
                  </a:rPr>
                  <a:t>Exclusive brands</a:t>
                </a:r>
              </a:p>
            </p:txBody>
          </p:sp>
          <p:cxnSp>
            <p:nvCxnSpPr>
              <p:cNvPr id="63" name="Straight Connector 62"/>
              <p:cNvCxnSpPr/>
              <p:nvPr/>
            </p:nvCxnSpPr>
            <p:spPr>
              <a:xfrm rot="5400000">
                <a:off x="5535207" y="685031"/>
                <a:ext cx="0" cy="438912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3466094" y="5237514"/>
              <a:ext cx="5296908" cy="1726316"/>
            </a:xfrm>
            <a:prstGeom prst="rect">
              <a:avLst/>
            </a:prstGeom>
          </p:spPr>
          <p:txBody>
            <a:bodyPr wrap="square" lIns="91436" tIns="45718" rIns="91436" bIns="45718">
              <a:spAutoFit/>
            </a:bodyPr>
            <a:lstStyle/>
            <a:p>
              <a:pPr algn="ctr" defTabSz="913765">
                <a:buClr>
                  <a:srgbClr val="404040"/>
                </a:buClr>
                <a:buSzPct val="100000"/>
              </a:pPr>
              <a:r>
                <a:rPr lang="zh-TW" altLang="en-US" sz="2400" b="1"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现在就开始找出那些您可以在美安马来西亚购买的产品，并停止购买其他品牌，如此才是真正落实购物年金</a:t>
              </a:r>
              <a:endParaRPr lang="en-US" altLang="zh-TW" sz="2400" b="1"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a:p>
              <a:pPr algn="ctr" defTabSz="913765">
                <a:lnSpc>
                  <a:spcPct val="70000"/>
                </a:lnSpc>
                <a:buClr>
                  <a:srgbClr val="404040"/>
                </a:buClr>
                <a:buSzPct val="100000"/>
              </a:pPr>
              <a:endParaRPr lang="en-US" altLang="zh-TW" sz="2400" b="1"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a:p>
              <a:pPr algn="ctr" defTabSz="913765">
                <a:buClr>
                  <a:srgbClr val="404040"/>
                </a:buClr>
                <a:buSzPct val="100000"/>
              </a:pPr>
              <a:r>
                <a:rPr lang="en-US" sz="2300" b="1" dirty="0">
                  <a:solidFill>
                    <a:prstClr val="white"/>
                  </a:solidFill>
                  <a:ea typeface="Century Gothic"/>
                  <a:cs typeface="Calibri"/>
                  <a:sym typeface="Century Gothic"/>
                </a:rPr>
                <a:t>Start identifying which of the company’s exclusive brands you could use instead of other brands to fund your</a:t>
              </a:r>
            </a:p>
            <a:p>
              <a:pPr algn="ctr" defTabSz="913765">
                <a:buClr>
                  <a:srgbClr val="404040"/>
                </a:buClr>
                <a:buSzPct val="100000"/>
              </a:pPr>
              <a:r>
                <a:rPr lang="en-US" sz="2300" b="1" dirty="0">
                  <a:solidFill>
                    <a:prstClr val="white"/>
                  </a:solidFill>
                  <a:ea typeface="Century Gothic"/>
                  <a:cs typeface="Calibri"/>
                  <a:sym typeface="Century Gothic"/>
                </a:rPr>
                <a:t> </a:t>
              </a:r>
              <a:r>
                <a:rPr lang="en-US" sz="2300" b="1" dirty="0">
                  <a:solidFill>
                    <a:srgbClr val="C5A546"/>
                  </a:solidFill>
                  <a:ea typeface="Century Gothic"/>
                  <a:cs typeface="Calibri"/>
                  <a:sym typeface="Century Gothic"/>
                </a:rPr>
                <a:t>Shopping Annuity™</a:t>
              </a:r>
            </a:p>
            <a:p>
              <a:pPr algn="ctr" defTabSz="913765">
                <a:buClr>
                  <a:srgbClr val="404040"/>
                </a:buClr>
                <a:buSzPct val="100000"/>
              </a:pPr>
              <a:endParaRPr lang="zh-TW" altLang="en-US" sz="2400" b="1"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p:txBody>
        </p:sp>
        <p:grpSp>
          <p:nvGrpSpPr>
            <p:cNvPr id="11" name="Group 10"/>
            <p:cNvGrpSpPr/>
            <p:nvPr/>
          </p:nvGrpSpPr>
          <p:grpSpPr>
            <a:xfrm>
              <a:off x="3970386" y="3150206"/>
              <a:ext cx="1341076" cy="1745095"/>
              <a:chOff x="3997015" y="3086706"/>
              <a:chExt cx="1341076" cy="1745095"/>
            </a:xfrm>
          </p:grpSpPr>
          <p:sp>
            <p:nvSpPr>
              <p:cNvPr id="7" name="Rounded Rectangle 6"/>
              <p:cNvSpPr/>
              <p:nvPr/>
            </p:nvSpPr>
            <p:spPr>
              <a:xfrm>
                <a:off x="4057931" y="308670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60" name="Rectangle 59"/>
              <p:cNvSpPr/>
              <p:nvPr/>
            </p:nvSpPr>
            <p:spPr>
              <a:xfrm>
                <a:off x="3997015" y="4452390"/>
                <a:ext cx="1334223" cy="379411"/>
              </a:xfrm>
              <a:prstGeom prst="rect">
                <a:avLst/>
              </a:prstGeom>
            </p:spPr>
            <p:txBody>
              <a:bodyPr wrap="square">
                <a:spAutoFit/>
              </a:bodyPr>
              <a:lstStyle/>
              <a:p>
                <a:pPr algn="ctr" defTabSz="913765">
                  <a:buClr>
                    <a:srgbClr val="404040"/>
                  </a:buClr>
                  <a:buSzPct val="100000"/>
                </a:pPr>
                <a:r>
                  <a:rPr lang="zh-TW" alt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更优质产品</a:t>
                </a:r>
                <a:endParaRPr lang="en-US" altLang="zh-TW"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a:p>
                <a:pPr algn="ctr" defTabSz="913765">
                  <a:buClr>
                    <a:srgbClr val="404040"/>
                  </a:buClr>
                  <a:buSzPct val="100000"/>
                </a:pPr>
                <a:r>
                  <a:rPr lang="en-US" sz="14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Better product</a:t>
                </a:r>
              </a:p>
            </p:txBody>
          </p:sp>
          <p:pic>
            <p:nvPicPr>
              <p:cNvPr id="72" name="Picture 7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4296329" y="3506429"/>
                <a:ext cx="803365" cy="348327"/>
              </a:xfrm>
              <a:prstGeom prst="rect">
                <a:avLst/>
              </a:prstGeom>
            </p:spPr>
          </p:pic>
        </p:grpSp>
        <p:grpSp>
          <p:nvGrpSpPr>
            <p:cNvPr id="12" name="Group 11"/>
            <p:cNvGrpSpPr/>
            <p:nvPr/>
          </p:nvGrpSpPr>
          <p:grpSpPr>
            <a:xfrm>
              <a:off x="5485779" y="3138909"/>
              <a:ext cx="1280160" cy="1786913"/>
              <a:chOff x="5481876" y="3075409"/>
              <a:chExt cx="1280160" cy="1786913"/>
            </a:xfrm>
          </p:grpSpPr>
          <p:sp>
            <p:nvSpPr>
              <p:cNvPr id="56" name="Rounded Rectangle 55"/>
              <p:cNvSpPr/>
              <p:nvPr/>
            </p:nvSpPr>
            <p:spPr>
              <a:xfrm>
                <a:off x="5481876" y="3075409"/>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67" name="Rectangle 66"/>
              <p:cNvSpPr/>
              <p:nvPr/>
            </p:nvSpPr>
            <p:spPr>
              <a:xfrm>
                <a:off x="5501525" y="4482911"/>
                <a:ext cx="1239527" cy="379411"/>
              </a:xfrm>
              <a:prstGeom prst="rect">
                <a:avLst/>
              </a:prstGeom>
            </p:spPr>
            <p:txBody>
              <a:bodyPr wrap="square">
                <a:spAutoFit/>
              </a:bodyPr>
              <a:lstStyle/>
              <a:p>
                <a:pPr algn="ctr" defTabSz="913765">
                  <a:buClr>
                    <a:srgbClr val="404040"/>
                  </a:buClr>
                  <a:buSzPct val="100000"/>
                </a:pPr>
                <a:r>
                  <a:rPr lang="zh-TW" alt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更优惠价格</a:t>
                </a:r>
                <a:endParaRPr lang="en-US" altLang="zh-TW"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a:p>
                <a:pPr algn="ctr" defTabSz="913765">
                  <a:buClr>
                    <a:srgbClr val="404040"/>
                  </a:buClr>
                  <a:buSzPct val="100000"/>
                </a:pPr>
                <a:r>
                  <a:rPr lang="en-US" sz="14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Better prices</a:t>
                </a:r>
              </a:p>
            </p:txBody>
          </p:sp>
          <p:sp>
            <p:nvSpPr>
              <p:cNvPr id="73" name="Freeform 20"/>
              <p:cNvSpPr>
                <a:spLocks noEditPoints="1"/>
              </p:cNvSpPr>
              <p:nvPr/>
            </p:nvSpPr>
            <p:spPr bwMode="auto">
              <a:xfrm>
                <a:off x="5735909" y="3303032"/>
                <a:ext cx="772094" cy="755119"/>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grpSp>
        <p:grpSp>
          <p:nvGrpSpPr>
            <p:cNvPr id="13" name="Group 12"/>
            <p:cNvGrpSpPr/>
            <p:nvPr/>
          </p:nvGrpSpPr>
          <p:grpSpPr>
            <a:xfrm>
              <a:off x="6610816" y="3150206"/>
              <a:ext cx="1960603" cy="1894944"/>
              <a:chOff x="6637445" y="3086706"/>
              <a:chExt cx="1960603" cy="1894944"/>
            </a:xfrm>
          </p:grpSpPr>
          <p:sp>
            <p:nvSpPr>
              <p:cNvPr id="57" name="Rounded Rectangle 56"/>
              <p:cNvSpPr/>
              <p:nvPr/>
            </p:nvSpPr>
            <p:spPr>
              <a:xfrm>
                <a:off x="6934215" y="308670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71" name="Rectangle 70"/>
              <p:cNvSpPr/>
              <p:nvPr/>
            </p:nvSpPr>
            <p:spPr>
              <a:xfrm>
                <a:off x="6637445" y="4454691"/>
                <a:ext cx="1960603" cy="526959"/>
              </a:xfrm>
              <a:prstGeom prst="rect">
                <a:avLst/>
              </a:prstGeom>
            </p:spPr>
            <p:txBody>
              <a:bodyPr wrap="square">
                <a:spAutoFit/>
              </a:bodyPr>
              <a:lstStyle/>
              <a:p>
                <a:pPr algn="ctr" defTabSz="913765">
                  <a:buClr>
                    <a:srgbClr val="404040"/>
                  </a:buClr>
                  <a:buSzPct val="100000"/>
                </a:pPr>
                <a:r>
                  <a:rPr lang="zh-TW" alt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给顾客现金</a:t>
                </a:r>
                <a:r>
                  <a:rPr lang="zh-CN" alt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回馈</a:t>
                </a:r>
                <a:endParaRPr lang="en-US" altLang="zh-CN"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a:p>
                <a:pPr algn="ctr" defTabSz="913765">
                  <a:buClr>
                    <a:srgbClr val="404040"/>
                  </a:buClr>
                  <a:buSzPct val="100000"/>
                </a:pPr>
                <a:r>
                  <a:rPr lang="en-US" sz="14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Shop points for customers</a:t>
                </a:r>
              </a:p>
            </p:txBody>
          </p:sp>
          <p:grpSp>
            <p:nvGrpSpPr>
              <p:cNvPr id="74" name="Group 4"/>
              <p:cNvGrpSpPr>
                <a:grpSpLocks noChangeAspect="1"/>
              </p:cNvGrpSpPr>
              <p:nvPr/>
            </p:nvGrpSpPr>
            <p:grpSpPr bwMode="auto">
              <a:xfrm>
                <a:off x="7286681" y="3424604"/>
                <a:ext cx="575229" cy="553594"/>
                <a:chOff x="-633" y="1051"/>
                <a:chExt cx="784" cy="763"/>
              </a:xfrm>
              <a:solidFill>
                <a:schemeClr val="bg1"/>
              </a:solidFill>
            </p:grpSpPr>
            <p:sp>
              <p:nvSpPr>
                <p:cNvPr id="75" name="Freeform 6"/>
                <p:cNvSpPr/>
                <p:nvPr/>
              </p:nvSpPr>
              <p:spPr bwMode="auto">
                <a:xfrm>
                  <a:off x="-564" y="1051"/>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76" name="Freeform 7"/>
                <p:cNvSpPr/>
                <p:nvPr/>
              </p:nvSpPr>
              <p:spPr bwMode="auto">
                <a:xfrm>
                  <a:off x="-547" y="1213"/>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77" name="Freeform 8"/>
                <p:cNvSpPr/>
                <p:nvPr/>
              </p:nvSpPr>
              <p:spPr bwMode="auto">
                <a:xfrm>
                  <a:off x="-633" y="1236"/>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78" name="Freeform 9"/>
                <p:cNvSpPr/>
                <p:nvPr/>
              </p:nvSpPr>
              <p:spPr bwMode="auto">
                <a:xfrm>
                  <a:off x="-294" y="145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79" name="Freeform 10"/>
                <p:cNvSpPr>
                  <a:spLocks noEditPoints="1"/>
                </p:cNvSpPr>
                <p:nvPr/>
              </p:nvSpPr>
              <p:spPr bwMode="auto">
                <a:xfrm>
                  <a:off x="-179" y="120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80"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81" name="Freeform 12"/>
                <p:cNvSpPr>
                  <a:spLocks noEditPoints="1"/>
                </p:cNvSpPr>
                <p:nvPr/>
              </p:nvSpPr>
              <p:spPr bwMode="auto">
                <a:xfrm>
                  <a:off x="-75" y="1274"/>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82" name="Freeform 13"/>
                <p:cNvSpPr>
                  <a:spLocks noEditPoints="1"/>
                </p:cNvSpPr>
                <p:nvPr/>
              </p:nvSpPr>
              <p:spPr bwMode="auto">
                <a:xfrm>
                  <a:off x="-11" y="117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83" name="Freeform 14"/>
                <p:cNvSpPr>
                  <a:spLocks noEditPoints="1"/>
                </p:cNvSpPr>
                <p:nvPr/>
              </p:nvSpPr>
              <p:spPr bwMode="auto">
                <a:xfrm>
                  <a:off x="-186" y="126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sp>
              <p:nvSpPr>
                <p:cNvPr id="84"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endParaRPr>
                </a:p>
              </p:txBody>
            </p:sp>
          </p:grpSp>
        </p:grpSp>
      </p:grpSp>
      <p:pic>
        <p:nvPicPr>
          <p:cNvPr id="39" name="Picture 2" descr="M:\All Brands\Home Care\SNAP\Essential Kit\Image\HK_New Snap Packages Group Empty-New Nozzle-New-Label-Mock.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747" b="18266"/>
          <a:stretch/>
        </p:blipFill>
        <p:spPr bwMode="auto">
          <a:xfrm>
            <a:off x="7661611" y="2063418"/>
            <a:ext cx="4611397" cy="2627894"/>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1279" y="118915"/>
            <a:ext cx="6858000" cy="6858000"/>
          </a:xfrm>
          <a:prstGeom prst="rect">
            <a:avLst/>
          </a:prstGeom>
        </p:spPr>
      </p:pic>
      <p:pic>
        <p:nvPicPr>
          <p:cNvPr id="41" name="Picture 40"/>
          <p:cNvPicPr>
            <a:picLocks noChangeAspect="1"/>
          </p:cNvPicPr>
          <p:nvPr/>
        </p:nvPicPr>
        <p:blipFill rotWithShape="1">
          <a:blip r:embed="rId7" cstate="print">
            <a:extLst>
              <a:ext uri="{28A0092B-C50C-407E-A947-70E740481C1C}">
                <a14:useLocalDpi xmlns:a14="http://schemas.microsoft.com/office/drawing/2010/main" val="0"/>
              </a:ext>
            </a:extLst>
          </a:blip>
          <a:srcRect l="20965" r="12940"/>
          <a:stretch/>
        </p:blipFill>
        <p:spPr>
          <a:xfrm>
            <a:off x="8114637" y="-223427"/>
            <a:ext cx="4985356" cy="7542683"/>
          </a:xfrm>
          <a:prstGeom prst="rect">
            <a:avLst/>
          </a:prstGeom>
        </p:spPr>
      </p:pic>
    </p:spTree>
    <p:extLst>
      <p:ext uri="{BB962C8B-B14F-4D97-AF65-F5344CB8AC3E}">
        <p14:creationId xmlns:p14="http://schemas.microsoft.com/office/powerpoint/2010/main" val="1118133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3000"/>
                                        <p:tgtEl>
                                          <p:spTgt spid="39"/>
                                        </p:tgtEl>
                                      </p:cBhvr>
                                    </p:animEffect>
                                    <p:anim calcmode="lin" valueType="num">
                                      <p:cBhvr>
                                        <p:cTn id="8" dur="3000" fill="hold"/>
                                        <p:tgtEl>
                                          <p:spTgt spid="39"/>
                                        </p:tgtEl>
                                        <p:attrNameLst>
                                          <p:attrName>ppt_x</p:attrName>
                                        </p:attrNameLst>
                                      </p:cBhvr>
                                      <p:tavLst>
                                        <p:tav tm="0">
                                          <p:val>
                                            <p:strVal val="#ppt_x"/>
                                          </p:val>
                                        </p:tav>
                                        <p:tav tm="100000">
                                          <p:val>
                                            <p:strVal val="#ppt_x"/>
                                          </p:val>
                                        </p:tav>
                                      </p:tavLst>
                                    </p:anim>
                                    <p:anim calcmode="lin" valueType="num">
                                      <p:cBhvr>
                                        <p:cTn id="9" dur="3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 presetClass="exit" presetSubtype="0" fill="hold" nodeType="afterEffect">
                                  <p:stCondLst>
                                    <p:cond delay="0"/>
                                  </p:stCondLst>
                                  <p:childTnLst>
                                    <p:set>
                                      <p:cBhvr>
                                        <p:cTn id="12" dur="1" fill="hold">
                                          <p:stCondLst>
                                            <p:cond delay="0"/>
                                          </p:stCondLst>
                                        </p:cTn>
                                        <p:tgtEl>
                                          <p:spTgt spid="39"/>
                                        </p:tgtEl>
                                        <p:attrNameLst>
                                          <p:attrName>style.visibility</p:attrName>
                                        </p:attrNameLst>
                                      </p:cBhvr>
                                      <p:to>
                                        <p:strVal val="hidden"/>
                                      </p:to>
                                    </p:set>
                                  </p:childTnLst>
                                </p:cTn>
                              </p:par>
                            </p:childTnLst>
                          </p:cTn>
                        </p:par>
                        <p:par>
                          <p:cTn id="13" fill="hold">
                            <p:stCondLst>
                              <p:cond delay="3000"/>
                            </p:stCondLst>
                            <p:childTnLst>
                              <p:par>
                                <p:cTn id="14" presetID="47"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3000"/>
                                        <p:tgtEl>
                                          <p:spTgt spid="40"/>
                                        </p:tgtEl>
                                      </p:cBhvr>
                                    </p:animEffect>
                                    <p:anim calcmode="lin" valueType="num">
                                      <p:cBhvr>
                                        <p:cTn id="17" dur="3000" fill="hold"/>
                                        <p:tgtEl>
                                          <p:spTgt spid="40"/>
                                        </p:tgtEl>
                                        <p:attrNameLst>
                                          <p:attrName>ppt_x</p:attrName>
                                        </p:attrNameLst>
                                      </p:cBhvr>
                                      <p:tavLst>
                                        <p:tav tm="0">
                                          <p:val>
                                            <p:strVal val="#ppt_x"/>
                                          </p:val>
                                        </p:tav>
                                        <p:tav tm="100000">
                                          <p:val>
                                            <p:strVal val="#ppt_x"/>
                                          </p:val>
                                        </p:tav>
                                      </p:tavLst>
                                    </p:anim>
                                    <p:anim calcmode="lin" valueType="num">
                                      <p:cBhvr>
                                        <p:cTn id="18" dur="3000" fill="hold"/>
                                        <p:tgtEl>
                                          <p:spTgt spid="40"/>
                                        </p:tgtEl>
                                        <p:attrNameLst>
                                          <p:attrName>ppt_y</p:attrName>
                                        </p:attrNameLst>
                                      </p:cBhvr>
                                      <p:tavLst>
                                        <p:tav tm="0">
                                          <p:val>
                                            <p:strVal val="#ppt_y-.1"/>
                                          </p:val>
                                        </p:tav>
                                        <p:tav tm="100000">
                                          <p:val>
                                            <p:strVal val="#ppt_y"/>
                                          </p:val>
                                        </p:tav>
                                      </p:tavLst>
                                    </p:anim>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par>
                          <p:cTn id="22" fill="hold">
                            <p:stCondLst>
                              <p:cond delay="6000"/>
                            </p:stCondLst>
                            <p:childTnLst>
                              <p:par>
                                <p:cTn id="23" presetID="47" presetClass="entr" presetSubtype="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3000"/>
                                        <p:tgtEl>
                                          <p:spTgt spid="41"/>
                                        </p:tgtEl>
                                      </p:cBhvr>
                                    </p:animEffect>
                                    <p:anim calcmode="lin" valueType="num">
                                      <p:cBhvr>
                                        <p:cTn id="26" dur="3000" fill="hold"/>
                                        <p:tgtEl>
                                          <p:spTgt spid="41"/>
                                        </p:tgtEl>
                                        <p:attrNameLst>
                                          <p:attrName>ppt_x</p:attrName>
                                        </p:attrNameLst>
                                      </p:cBhvr>
                                      <p:tavLst>
                                        <p:tav tm="0">
                                          <p:val>
                                            <p:strVal val="#ppt_x"/>
                                          </p:val>
                                        </p:tav>
                                        <p:tav tm="100000">
                                          <p:val>
                                            <p:strVal val="#ppt_x"/>
                                          </p:val>
                                        </p:tav>
                                      </p:tavLst>
                                    </p:anim>
                                    <p:anim calcmode="lin" valueType="num">
                                      <p:cBhvr>
                                        <p:cTn id="27" dur="3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658" y="10886"/>
            <a:ext cx="12177945" cy="6770914"/>
          </a:xfrm>
          <a:prstGeom prst="rect">
            <a:avLst/>
          </a:prstGeom>
        </p:spPr>
      </p:pic>
      <p:sp>
        <p:nvSpPr>
          <p:cNvPr id="3" name="Rectangle 2"/>
          <p:cNvSpPr/>
          <p:nvPr/>
        </p:nvSpPr>
        <p:spPr>
          <a:xfrm>
            <a:off x="6568225" y="3234273"/>
            <a:ext cx="5112089" cy="3170099"/>
          </a:xfrm>
          <a:prstGeom prst="rect">
            <a:avLst/>
          </a:prstGeom>
        </p:spPr>
        <p:txBody>
          <a:bodyPr wrap="square">
            <a:spAutoFit/>
          </a:bodyPr>
          <a:lstStyle/>
          <a:p>
            <a:pPr algn="ctr" defTabSz="457200"/>
            <a:r>
              <a:rPr lang="zh-CN" altLang="en-US" sz="6000" b="1" dirty="0">
                <a:ln>
                  <a:solidFill>
                    <a:srgbClr val="9F0052"/>
                  </a:solidFill>
                </a:ln>
                <a:solidFill>
                  <a:srgbClr val="9F0052"/>
                </a:solidFill>
                <a:ea typeface="Tahoma" panose="020B0604030504040204" pitchFamily="34" charset="0"/>
                <a:cs typeface="Tahoma" panose="020B0604030504040204" pitchFamily="34" charset="0"/>
              </a:rPr>
              <a:t>产品代码</a:t>
            </a:r>
            <a:r>
              <a:rPr lang="en-US" altLang="zh-CN" sz="6000" b="1" dirty="0">
                <a:ln>
                  <a:solidFill>
                    <a:srgbClr val="9F0052"/>
                  </a:solidFill>
                </a:ln>
                <a:solidFill>
                  <a:srgbClr val="9F0052"/>
                </a:solidFill>
                <a:ea typeface="Tahoma" panose="020B0604030504040204" pitchFamily="34" charset="0"/>
                <a:cs typeface="Tahoma" panose="020B0604030504040204" pitchFamily="34" charset="0"/>
              </a:rPr>
              <a:t>MY671CHN</a:t>
            </a:r>
            <a:r>
              <a:rPr lang="en-US" sz="6000" dirty="0">
                <a:ln>
                  <a:solidFill>
                    <a:srgbClr val="9F0052"/>
                  </a:solidFill>
                </a:ln>
                <a:solidFill>
                  <a:srgbClr val="9F0052"/>
                </a:solidFill>
                <a:ea typeface="Tahoma" panose="020B0604030504040204" pitchFamily="34" charset="0"/>
                <a:cs typeface="Tahoma" panose="020B0604030504040204" pitchFamily="34" charset="0"/>
              </a:rPr>
              <a:t> </a:t>
            </a:r>
            <a:endParaRPr lang="en-US" sz="4000" dirty="0">
              <a:ln>
                <a:solidFill>
                  <a:srgbClr val="9F0052"/>
                </a:solidFill>
              </a:ln>
              <a:solidFill>
                <a:srgbClr val="9F0052"/>
              </a:solidFill>
              <a:ea typeface="Tahoma" panose="020B0604030504040204" pitchFamily="34" charset="0"/>
              <a:cs typeface="Tahoma" panose="020B0604030504040204" pitchFamily="34" charset="0"/>
            </a:endParaRPr>
          </a:p>
          <a:p>
            <a:pPr algn="ctr" defTabSz="457200"/>
            <a:r>
              <a:rPr lang="zh-CN" altLang="en-US" sz="4000" dirty="0">
                <a:ln>
                  <a:solidFill>
                    <a:srgbClr val="9F0052"/>
                  </a:solidFill>
                </a:ln>
                <a:solidFill>
                  <a:srgbClr val="9F0052"/>
                </a:solidFill>
                <a:ea typeface="Tahoma" panose="020B0604030504040204" pitchFamily="34" charset="0"/>
                <a:cs typeface="Tahoma" panose="020B0604030504040204" pitchFamily="34" charset="0"/>
              </a:rPr>
              <a:t>每包</a:t>
            </a:r>
            <a:r>
              <a:rPr lang="en-US" altLang="zh-CN" sz="4000" dirty="0">
                <a:ln>
                  <a:solidFill>
                    <a:srgbClr val="9F0052"/>
                  </a:solidFill>
                </a:ln>
                <a:solidFill>
                  <a:srgbClr val="9F0052"/>
                </a:solidFill>
                <a:ea typeface="Tahoma" panose="020B0604030504040204" pitchFamily="34" charset="0"/>
                <a:cs typeface="Tahoma" panose="020B0604030504040204" pitchFamily="34" charset="0"/>
              </a:rPr>
              <a:t>20</a:t>
            </a:r>
            <a:r>
              <a:rPr lang="zh-CN" altLang="en-US" sz="4000" dirty="0">
                <a:ln>
                  <a:solidFill>
                    <a:srgbClr val="9F0052"/>
                  </a:solidFill>
                </a:ln>
                <a:solidFill>
                  <a:srgbClr val="9F0052"/>
                </a:solidFill>
                <a:ea typeface="Tahoma" panose="020B0604030504040204" pitchFamily="34" charset="0"/>
                <a:cs typeface="Tahoma" panose="020B0604030504040204" pitchFamily="34" charset="0"/>
              </a:rPr>
              <a:t>份</a:t>
            </a:r>
            <a:r>
              <a:rPr lang="en-US" sz="4000" dirty="0">
                <a:ln>
                  <a:solidFill>
                    <a:srgbClr val="9F0052"/>
                  </a:solidFill>
                </a:ln>
                <a:solidFill>
                  <a:srgbClr val="9F0052"/>
                </a:solidFill>
                <a:ea typeface="Tahoma" panose="020B0604030504040204" pitchFamily="34" charset="0"/>
                <a:cs typeface="Tahoma" panose="020B0604030504040204" pitchFamily="34" charset="0"/>
              </a:rPr>
              <a:t> </a:t>
            </a:r>
            <a:br>
              <a:rPr lang="en-US" sz="4000" dirty="0">
                <a:ln>
                  <a:solidFill>
                    <a:srgbClr val="9F0052"/>
                  </a:solidFill>
                </a:ln>
                <a:solidFill>
                  <a:srgbClr val="9F0052"/>
                </a:solidFill>
                <a:ea typeface="Tahoma" panose="020B0604030504040204" pitchFamily="34" charset="0"/>
                <a:cs typeface="Tahoma" panose="020B0604030504040204" pitchFamily="34" charset="0"/>
              </a:rPr>
            </a:br>
            <a:endParaRPr lang="en-US" sz="4000" dirty="0">
              <a:ln>
                <a:solidFill>
                  <a:srgbClr val="9F0052"/>
                </a:solidFill>
              </a:ln>
              <a:solidFill>
                <a:srgbClr val="9F0052"/>
              </a:solidFill>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85773" y="0"/>
            <a:ext cx="9278903" cy="6858000"/>
          </a:xfrm>
          <a:prstGeom prst="rect">
            <a:avLst/>
          </a:prstGeom>
        </p:spPr>
      </p:pic>
      <p:sp>
        <p:nvSpPr>
          <p:cNvPr id="5" name="Rounded Rectangle 4"/>
          <p:cNvSpPr/>
          <p:nvPr/>
        </p:nvSpPr>
        <p:spPr>
          <a:xfrm>
            <a:off x="7344802" y="5480712"/>
            <a:ext cx="1081601" cy="510988"/>
          </a:xfrm>
          <a:prstGeom prst="roundRect">
            <a:avLst>
              <a:gd name="adj" fmla="val 10364"/>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latin typeface="Microsoft JhengHei" panose="020B0604030504040204" pitchFamily="34" charset="-120"/>
              <a:ea typeface="Microsoft JhengHei" panose="020B0604030504040204" pitchFamily="34" charset="-120"/>
            </a:endParaRPr>
          </a:p>
        </p:txBody>
      </p:sp>
      <p:sp>
        <p:nvSpPr>
          <p:cNvPr id="3" name="Rectangle 2"/>
          <p:cNvSpPr/>
          <p:nvPr/>
        </p:nvSpPr>
        <p:spPr>
          <a:xfrm>
            <a:off x="23" y="1"/>
            <a:ext cx="3385751"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产品</a:t>
            </a:r>
            <a:r>
              <a:rPr lang="zh-CN" altLang="en-US" sz="3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辅销资料</a:t>
            </a:r>
            <a:endParaRPr lang="en-US" altLang="zh-CN" sz="3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sz="3000" cap="all" dirty="0">
                <a:ln w="3175">
                  <a:solidFill>
                    <a:prstClr val="white"/>
                  </a:solidFill>
                </a:ln>
                <a:solidFill>
                  <a:prstClr val="white"/>
                </a:solidFill>
              </a:rPr>
              <a:t>Product Brochures</a:t>
            </a:r>
          </a:p>
          <a:p>
            <a:pPr algn="ctr"/>
            <a:endParaRPr lang="en-US" sz="32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4" name="Rounded Rectangle 3"/>
          <p:cNvSpPr/>
          <p:nvPr/>
        </p:nvSpPr>
        <p:spPr>
          <a:xfrm>
            <a:off x="561888" y="4434041"/>
            <a:ext cx="2262020" cy="765363"/>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zh-TW" altLang="en-US" sz="1500" dirty="0">
                <a:ln>
                  <a:solidFill>
                    <a:prstClr val="white"/>
                  </a:solidFill>
                </a:ln>
                <a:solidFill>
                  <a:prstClr val="white"/>
                </a:solidFill>
                <a:latin typeface="Microsoft JhengHei" panose="020B0604030504040204" pitchFamily="34" charset="-120"/>
                <a:ea typeface="Microsoft JhengHei" panose="020B0604030504040204" pitchFamily="34" charset="-120"/>
              </a:rPr>
              <a:t>超连锁</a:t>
            </a:r>
            <a:r>
              <a:rPr lang="en-US" sz="1500" b="1" spc="-30" baseline="30000" dirty="0">
                <a:ln w="3175">
                  <a:noFill/>
                </a:ln>
                <a:latin typeface="Arial" panose="020B0604020202020204" pitchFamily="34" charset="0"/>
                <a:cs typeface="Arial" panose="020B0604020202020204" pitchFamily="34" charset="0"/>
              </a:rPr>
              <a:t>™</a:t>
            </a:r>
            <a:r>
              <a:rPr lang="zh-TW" altLang="en-US" sz="1500" dirty="0">
                <a:ln>
                  <a:solidFill>
                    <a:prstClr val="white"/>
                  </a:solidFill>
                </a:ln>
                <a:solidFill>
                  <a:prstClr val="white"/>
                </a:solidFill>
                <a:latin typeface="Microsoft JhengHei" panose="020B0604030504040204" pitchFamily="34" charset="-120"/>
                <a:ea typeface="Microsoft JhengHei" panose="020B0604030504040204" pitchFamily="34" charset="-120"/>
              </a:rPr>
              <a:t>事业账户</a:t>
            </a:r>
            <a:endParaRPr lang="en-US" altLang="zh-TW" sz="15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a:p>
            <a:pPr algn="ctr"/>
            <a:r>
              <a:rPr lang="en-US" sz="1200" dirty="0" err="1">
                <a:ln>
                  <a:solidFill>
                    <a:prstClr val="white"/>
                  </a:solidFill>
                </a:ln>
                <a:solidFill>
                  <a:prstClr val="white"/>
                </a:solidFill>
              </a:rPr>
              <a:t>UnFranchise</a:t>
            </a:r>
            <a:r>
              <a:rPr lang="en-US" sz="1200" baseline="30000" dirty="0">
                <a:ln>
                  <a:solidFill>
                    <a:prstClr val="white"/>
                  </a:solidFill>
                </a:ln>
                <a:solidFill>
                  <a:prstClr val="white"/>
                </a:solidFill>
                <a:latin typeface="Bodoni MT" panose="02070603080606020203" pitchFamily="18" charset="0"/>
              </a:rPr>
              <a:t>®</a:t>
            </a:r>
            <a:r>
              <a:rPr lang="en-US" sz="1200" dirty="0">
                <a:ln>
                  <a:solidFill>
                    <a:prstClr val="white"/>
                  </a:solidFill>
                </a:ln>
                <a:solidFill>
                  <a:prstClr val="white"/>
                </a:solidFill>
              </a:rPr>
              <a:t> Business Account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Field Training\Field Training\North America\NA_ENGLISH\B5 update\Retail\WebCenterNEW_Logo201506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9329" y="699843"/>
            <a:ext cx="5670134" cy="546003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6" y="15878"/>
            <a:ext cx="4894729"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JhengHei" panose="020B0604030504040204" pitchFamily="34" charset="-120"/>
              <a:ea typeface="Microsoft JhengHei" panose="020B0604030504040204" pitchFamily="34" charset="-120"/>
            </a:endParaRPr>
          </a:p>
        </p:txBody>
      </p:sp>
      <p:sp>
        <p:nvSpPr>
          <p:cNvPr id="2" name="Rectangle 1"/>
          <p:cNvSpPr/>
          <p:nvPr/>
        </p:nvSpPr>
        <p:spPr>
          <a:xfrm>
            <a:off x="321037" y="116057"/>
            <a:ext cx="4266838" cy="892552"/>
          </a:xfrm>
          <a:prstGeom prst="rect">
            <a:avLst/>
          </a:prstGeom>
        </p:spPr>
        <p:txBody>
          <a:bodyPr wrap="square">
            <a:spAutoFit/>
          </a:bodyPr>
          <a:lstStyle/>
          <a:p>
            <a:pPr algn="ctr"/>
            <a:r>
              <a:rPr lang="zh-TW" altLang="en-US" sz="2600" b="1" cap="all" dirty="0">
                <a:ln w="3175">
                  <a:solidFill>
                    <a:prstClr val="white"/>
                  </a:solidFill>
                </a:ln>
                <a:solidFill>
                  <a:prstClr val="white"/>
                </a:solidFill>
                <a:latin typeface="Adobe Heiti Std R" panose="020B0400000000000000" pitchFamily="34" charset="-128"/>
                <a:ea typeface="Adobe Heiti Std R" panose="020B0400000000000000" pitchFamily="34" charset="-128"/>
              </a:rPr>
              <a:t>零售成功关键</a:t>
            </a:r>
            <a:endParaRPr lang="en-US" altLang="zh-TW" sz="2600" b="1" cap="all"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algn="ctr"/>
            <a:r>
              <a:rPr lang="en-US" sz="2600" b="1" cap="all" dirty="0">
                <a:ln w="3175">
                  <a:solidFill>
                    <a:prstClr val="white"/>
                  </a:solidFill>
                </a:ln>
                <a:solidFill>
                  <a:prstClr val="white"/>
                </a:solidFill>
              </a:rPr>
              <a:t>Keys of Retailing</a:t>
            </a:r>
          </a:p>
        </p:txBody>
      </p:sp>
      <p:cxnSp>
        <p:nvCxnSpPr>
          <p:cNvPr id="5" name="Straight Connector 4"/>
          <p:cNvCxnSpPr/>
          <p:nvPr/>
        </p:nvCxnSpPr>
        <p:spPr>
          <a:xfrm>
            <a:off x="321028" y="1012373"/>
            <a:ext cx="4252686" cy="0"/>
          </a:xfrm>
          <a:prstGeom prst="line">
            <a:avLst/>
          </a:prstGeom>
          <a:ln>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21027" y="1053066"/>
            <a:ext cx="4370613" cy="5816978"/>
          </a:xfrm>
          <a:prstGeom prst="rect">
            <a:avLst/>
          </a:prstGeom>
        </p:spPr>
        <p:txBody>
          <a:bodyPr wrap="square">
            <a:spAutoFit/>
          </a:bodyPr>
          <a:lstStyle/>
          <a:p>
            <a:pPr marL="285750" indent="-285750">
              <a:spcBef>
                <a:spcPts val="1200"/>
              </a:spcBef>
              <a:spcAft>
                <a:spcPts val="12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使用超连锁</a:t>
            </a:r>
            <a:r>
              <a:rPr lang="en-US" sz="1600" b="1" spc="-30" baseline="30000" dirty="0">
                <a:ln w="3175">
                  <a:noFill/>
                </a:ln>
                <a:solidFill>
                  <a:schemeClr val="bg1"/>
                </a:solidFill>
                <a:latin typeface="Adobe Heiti Std R" panose="020B0400000000000000" pitchFamily="34" charset="-128"/>
                <a:ea typeface="Adobe Heiti Std R" panose="020B0400000000000000" pitchFamily="34" charset="-128"/>
                <a:cs typeface="Arial" panose="020B0604020202020204" pitchFamily="34" charset="0"/>
              </a:rPr>
              <a:t>™</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事业自动购货，转移您的购物习惯</a:t>
            </a:r>
            <a:r>
              <a:rPr lang="zh-CN"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把自己当作产品的代言人</a:t>
            </a:r>
            <a:endPar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marL="285750" indent="-285750">
              <a:spcBef>
                <a:spcPts val="1200"/>
              </a:spcBef>
              <a:spcAft>
                <a:spcPts val="1200"/>
              </a:spcAft>
              <a:buFont typeface="Courier New" panose="02070309020205020404" pitchFamily="49" charset="0"/>
              <a:buChar char="o"/>
              <a:defRPr/>
            </a:pPr>
            <a:r>
              <a:rPr lang="en-US" sz="1200" dirty="0">
                <a:ln w="3175">
                  <a:solidFill>
                    <a:prstClr val="white"/>
                  </a:solidFill>
                </a:ln>
                <a:solidFill>
                  <a:prstClr val="white"/>
                </a:solidFill>
              </a:rPr>
              <a:t>Transfer your buying habits with </a:t>
            </a:r>
            <a:r>
              <a:rPr lang="en-US" sz="1200" dirty="0" err="1">
                <a:ln w="3175">
                  <a:solidFill>
                    <a:prstClr val="white"/>
                  </a:solidFill>
                </a:ln>
                <a:solidFill>
                  <a:prstClr val="white"/>
                </a:solidFill>
              </a:rPr>
              <a:t>UnFranchise</a:t>
            </a:r>
            <a:r>
              <a:rPr lang="en-US" sz="1200" baseline="30000" dirty="0">
                <a:ln w="3175">
                  <a:solidFill>
                    <a:prstClr val="white"/>
                  </a:solidFill>
                </a:ln>
                <a:solidFill>
                  <a:prstClr val="white"/>
                </a:solidFill>
                <a:latin typeface="Bodoni MT" panose="02070603080606020203" pitchFamily="18" charset="0"/>
              </a:rPr>
              <a:t>®</a:t>
            </a:r>
            <a:r>
              <a:rPr lang="en-US" sz="1200" dirty="0">
                <a:ln w="3175">
                  <a:solidFill>
                    <a:prstClr val="white"/>
                  </a:solidFill>
                </a:ln>
                <a:solidFill>
                  <a:prstClr val="white"/>
                </a:solidFill>
              </a:rPr>
              <a:t> </a:t>
            </a:r>
            <a:r>
              <a:rPr lang="en-US" sz="1200" dirty="0" err="1">
                <a:ln w="3175">
                  <a:solidFill>
                    <a:prstClr val="white"/>
                  </a:solidFill>
                </a:ln>
                <a:solidFill>
                  <a:prstClr val="white"/>
                </a:solidFill>
              </a:rPr>
              <a:t>AutoShip</a:t>
            </a:r>
            <a:r>
              <a:rPr lang="en-US" sz="1200" dirty="0">
                <a:ln w="3175">
                  <a:solidFill>
                    <a:prstClr val="white"/>
                  </a:solidFill>
                </a:ln>
                <a:solidFill>
                  <a:prstClr val="white"/>
                </a:solidFill>
              </a:rPr>
              <a:t>. Be a product of the product (you will sell what you use)</a:t>
            </a:r>
            <a:endParaRPr lang="zh-TW" altLang="en-US"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marL="285750" indent="-285750">
              <a:spcBef>
                <a:spcPts val="1200"/>
              </a:spcBef>
              <a:spcAft>
                <a:spcPts val="12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为每一产品系列拟定潜在顾客的可能名单（背景资料）</a:t>
            </a:r>
            <a:r>
              <a:rPr lang="zh-CN"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；为产品找到合适的顾客，为顾客找到合适的产品</a:t>
            </a:r>
            <a:endParaRPr lang="en-US" altLang="zh-CN" sz="16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marL="285750" indent="-285750">
              <a:spcBef>
                <a:spcPts val="1200"/>
              </a:spcBef>
              <a:spcAft>
                <a:spcPts val="1200"/>
              </a:spcAft>
              <a:buFont typeface="Courier New" panose="02070309020205020404" pitchFamily="49" charset="0"/>
              <a:buChar char="o"/>
              <a:defRPr/>
            </a:pPr>
            <a:r>
              <a:rPr lang="en-US" sz="1200" dirty="0">
                <a:ln w="3175">
                  <a:solidFill>
                    <a:prstClr val="white"/>
                  </a:solidFill>
                </a:ln>
                <a:solidFill>
                  <a:prstClr val="white"/>
                </a:solidFill>
              </a:rPr>
              <a:t>Develop a possibility list for potential customers for each product line (background info).  Matching products to people and people to products</a:t>
            </a:r>
            <a:endPar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marL="285750" indent="-285750">
              <a:spcBef>
                <a:spcPts val="1200"/>
              </a:spcBef>
              <a:spcAft>
                <a:spcPts val="12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描述自己的亲身体验（这有助售卖产品）</a:t>
            </a:r>
            <a:endPar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marL="285750" indent="-285750">
              <a:spcBef>
                <a:spcPts val="1200"/>
              </a:spcBef>
              <a:spcAft>
                <a:spcPts val="1200"/>
              </a:spcAft>
              <a:buFont typeface="Courier New" panose="02070309020205020404" pitchFamily="49" charset="0"/>
              <a:buChar char="o"/>
              <a:defRPr/>
            </a:pPr>
            <a:r>
              <a:rPr lang="en-US" sz="1200" dirty="0">
                <a:ln w="3175">
                  <a:solidFill>
                    <a:prstClr val="white"/>
                  </a:solidFill>
                </a:ln>
                <a:solidFill>
                  <a:prstClr val="white"/>
                </a:solidFill>
              </a:rPr>
              <a:t>Tell your story (stories sell product)</a:t>
            </a:r>
            <a:endPar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marL="285750" indent="-285750">
              <a:spcBef>
                <a:spcPts val="1200"/>
              </a:spcBef>
              <a:spcAft>
                <a:spcPts val="12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收集并利用见证资料</a:t>
            </a:r>
            <a:r>
              <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 </a:t>
            </a:r>
            <a:r>
              <a:rPr lang="en-US" sz="1200" dirty="0">
                <a:ln w="3175">
                  <a:solidFill>
                    <a:prstClr val="white"/>
                  </a:solidFill>
                </a:ln>
                <a:solidFill>
                  <a:prstClr val="white"/>
                </a:solidFill>
              </a:rPr>
              <a:t>Collect and use testimonials</a:t>
            </a:r>
            <a:endPar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marL="285750" indent="-285750">
              <a:spcBef>
                <a:spcPts val="1200"/>
              </a:spcBef>
              <a:spcAft>
                <a:spcPts val="1200"/>
              </a:spcAft>
              <a:buFont typeface="Courier New" panose="02070309020205020404" pitchFamily="49" charset="0"/>
              <a:buChar char="o"/>
              <a:defRPr/>
            </a:pPr>
            <a:r>
              <a:rPr lang="zh-CN"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获取及提供</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与产品配套的</a:t>
            </a:r>
            <a:r>
              <a:rPr lang="zh-CN"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rPr>
              <a:t>辅助资料</a:t>
            </a:r>
            <a:endParaRPr lang="en-US" altLang="zh-CN" sz="1600"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marL="285750" indent="-285750">
              <a:spcBef>
                <a:spcPts val="1200"/>
              </a:spcBef>
              <a:spcAft>
                <a:spcPts val="1200"/>
              </a:spcAft>
              <a:buFont typeface="Courier New" panose="02070309020205020404" pitchFamily="49" charset="0"/>
              <a:buChar char="o"/>
              <a:defRPr/>
            </a:pPr>
            <a:r>
              <a:rPr lang="en-US" sz="1200" dirty="0">
                <a:ln w="3175">
                  <a:solidFill>
                    <a:prstClr val="white"/>
                  </a:solidFill>
                </a:ln>
                <a:solidFill>
                  <a:prstClr val="white"/>
                </a:solidFill>
              </a:rPr>
              <a:t>Obtain and provide literature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 y="3"/>
            <a:ext cx="4894729"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dobe Heiti Std R" panose="020B0400000000000000" pitchFamily="34" charset="-128"/>
              <a:ea typeface="Adobe Heiti Std R" panose="020B0400000000000000" pitchFamily="34" charset="-128"/>
            </a:endParaRPr>
          </a:p>
        </p:txBody>
      </p:sp>
      <p:sp>
        <p:nvSpPr>
          <p:cNvPr id="2" name="Rectangle 1"/>
          <p:cNvSpPr/>
          <p:nvPr/>
        </p:nvSpPr>
        <p:spPr>
          <a:xfrm>
            <a:off x="321036" y="131932"/>
            <a:ext cx="4250963" cy="892552"/>
          </a:xfrm>
          <a:prstGeom prst="rect">
            <a:avLst/>
          </a:prstGeom>
        </p:spPr>
        <p:txBody>
          <a:bodyPr wrap="square">
            <a:spAutoFit/>
          </a:bodyPr>
          <a:lstStyle/>
          <a:p>
            <a:pPr algn="ctr"/>
            <a:r>
              <a:rPr lang="zh-TW" altLang="en-US" sz="2600" b="1" cap="all" dirty="0">
                <a:ln w="3175">
                  <a:solidFill>
                    <a:prstClr val="white"/>
                  </a:solidFill>
                </a:ln>
                <a:solidFill>
                  <a:prstClr val="white"/>
                </a:solidFill>
                <a:latin typeface="Adobe Heiti Std R" panose="020B0400000000000000" pitchFamily="34" charset="-128"/>
                <a:ea typeface="Adobe Heiti Std R" panose="020B0400000000000000" pitchFamily="34" charset="-128"/>
              </a:rPr>
              <a:t>零售成功关键</a:t>
            </a:r>
            <a:endParaRPr lang="en-US" altLang="zh-TW" sz="2600" b="1" cap="all" dirty="0">
              <a:ln w="3175">
                <a:solidFill>
                  <a:prstClr val="white"/>
                </a:solidFill>
              </a:ln>
              <a:solidFill>
                <a:prstClr val="white"/>
              </a:solidFill>
              <a:latin typeface="Adobe Heiti Std R" panose="020B0400000000000000" pitchFamily="34" charset="-128"/>
              <a:ea typeface="Adobe Heiti Std R" panose="020B0400000000000000" pitchFamily="34" charset="-128"/>
            </a:endParaRPr>
          </a:p>
          <a:p>
            <a:pPr algn="ctr"/>
            <a:r>
              <a:rPr lang="en-US" sz="2600" b="1" cap="all" dirty="0">
                <a:ln w="3175">
                  <a:solidFill>
                    <a:prstClr val="white"/>
                  </a:solidFill>
                </a:ln>
                <a:solidFill>
                  <a:prstClr val="white"/>
                </a:solidFill>
              </a:rPr>
              <a:t>Keys of Retailing</a:t>
            </a:r>
          </a:p>
        </p:txBody>
      </p:sp>
      <p:cxnSp>
        <p:nvCxnSpPr>
          <p:cNvPr id="5" name="Straight Connector 4"/>
          <p:cNvCxnSpPr/>
          <p:nvPr/>
        </p:nvCxnSpPr>
        <p:spPr>
          <a:xfrm>
            <a:off x="321028" y="1171123"/>
            <a:ext cx="4252686" cy="0"/>
          </a:xfrm>
          <a:prstGeom prst="line">
            <a:avLst/>
          </a:prstGeom>
          <a:ln>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21028" y="1240685"/>
            <a:ext cx="4441472" cy="5324535"/>
          </a:xfrm>
          <a:prstGeom prst="rect">
            <a:avLst/>
          </a:prstGeom>
        </p:spPr>
        <p:txBody>
          <a:bodyPr wrap="square">
            <a:spAutoFit/>
          </a:bodyPr>
          <a:lstStyle/>
          <a:p>
            <a:pPr marL="285750" indent="-285750">
              <a:spcBef>
                <a:spcPts val="600"/>
              </a:spcBef>
              <a:spcAft>
                <a:spcPts val="18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建立</a:t>
            </a:r>
            <a:r>
              <a:rPr lang="zh-CN"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关系</a:t>
            </a:r>
            <a:r>
              <a:rPr lang="en-US" altLang="zh-CN"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  </a:t>
            </a:r>
            <a:r>
              <a:rPr lang="en-US" sz="1200" dirty="0">
                <a:ln w="3175">
                  <a:solidFill>
                    <a:prstClr val="white"/>
                  </a:solidFill>
                </a:ln>
                <a:solidFill>
                  <a:prstClr val="white"/>
                </a:solidFill>
              </a:rPr>
              <a:t>Build relationships </a:t>
            </a:r>
            <a:r>
              <a:rPr lang="en-US" sz="1600" dirty="0">
                <a:ln w="3175">
                  <a:solidFill>
                    <a:prstClr val="white"/>
                  </a:solidFill>
                </a:ln>
                <a:solidFill>
                  <a:prstClr val="white"/>
                </a:solidFill>
              </a:rPr>
              <a:t> </a:t>
            </a:r>
            <a:endParaRPr 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marL="285750" indent="-285750">
              <a:spcBef>
                <a:spcPts val="600"/>
              </a:spcBef>
              <a:spcAft>
                <a:spcPts val="18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人们厌恶强行推销，但乐意主动购买</a:t>
            </a:r>
            <a:endPar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marL="285750" indent="-285750">
              <a:spcBef>
                <a:spcPts val="600"/>
              </a:spcBef>
              <a:spcAft>
                <a:spcPts val="1800"/>
              </a:spcAft>
              <a:buFont typeface="Courier New" panose="02070309020205020404" pitchFamily="49" charset="0"/>
              <a:buChar char="o"/>
              <a:defRPr/>
            </a:pPr>
            <a:r>
              <a:rPr lang="en-US" sz="1200" dirty="0">
                <a:ln w="3175">
                  <a:solidFill>
                    <a:prstClr val="white"/>
                  </a:solidFill>
                </a:ln>
                <a:solidFill>
                  <a:prstClr val="white"/>
                </a:solidFill>
              </a:rPr>
              <a:t>People hate to be sold but love to buy</a:t>
            </a:r>
            <a:endParaRPr lang="en-US" sz="12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marL="285750" indent="-285750">
              <a:spcBef>
                <a:spcPts val="600"/>
              </a:spcBef>
              <a:spcAft>
                <a:spcPts val="18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了解您的产品</a:t>
            </a:r>
            <a:r>
              <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 </a:t>
            </a:r>
            <a:r>
              <a:rPr lang="en-US" altLang="zh-TW" sz="1200" dirty="0">
                <a:ln w="3175">
                  <a:solidFill>
                    <a:prstClr val="white"/>
                  </a:solidFill>
                </a:ln>
                <a:solidFill>
                  <a:prstClr val="white"/>
                </a:solidFill>
              </a:rPr>
              <a:t> O</a:t>
            </a:r>
            <a:r>
              <a:rPr lang="en-US" sz="1200" dirty="0">
                <a:ln w="3175">
                  <a:solidFill>
                    <a:prstClr val="white"/>
                  </a:solidFill>
                </a:ln>
                <a:solidFill>
                  <a:prstClr val="white"/>
                </a:solidFill>
              </a:rPr>
              <a:t>btain knowledge about your product</a:t>
            </a:r>
            <a:endPar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marL="285750" indent="-285750">
              <a:spcBef>
                <a:spcPts val="600"/>
              </a:spcBef>
              <a:spcAft>
                <a:spcPts val="18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培训、</a:t>
            </a:r>
            <a:r>
              <a:rPr lang="zh-CN"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影片</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、超连锁</a:t>
            </a:r>
            <a:r>
              <a:rPr lang="en-US" sz="1600" b="1" spc="-30" baseline="30000" dirty="0">
                <a:ln w="3175">
                  <a:noFill/>
                </a:ln>
                <a:solidFill>
                  <a:schemeClr val="bg1"/>
                </a:solidFill>
                <a:latin typeface="Adobe Heiti Std R" panose="020B0400000000000000" pitchFamily="34" charset="-128"/>
                <a:ea typeface="Adobe Heiti Std R" panose="020B0400000000000000" pitchFamily="34" charset="-128"/>
                <a:cs typeface="Arial" panose="020B0604020202020204" pitchFamily="34" charset="0"/>
              </a:rPr>
              <a:t>™</a:t>
            </a:r>
            <a:r>
              <a:rPr lang="en-US" sz="1600" b="1" spc="-30" dirty="0">
                <a:ln w="3175">
                  <a:noFill/>
                </a:ln>
                <a:latin typeface="Adobe Heiti Std R" panose="020B0400000000000000" pitchFamily="34" charset="-128"/>
                <a:ea typeface="Adobe Heiti Std R" panose="020B0400000000000000" pitchFamily="34" charset="-128"/>
                <a:cs typeface="Arial" panose="020B0604020202020204" pitchFamily="34" charset="0"/>
              </a:rPr>
              <a:t> </a:t>
            </a:r>
            <a:r>
              <a:rPr lang="en-US" altLang="zh-TW" sz="1600" dirty="0" err="1">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MeetOn</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a:t>
            </a:r>
            <a:r>
              <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 </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超连锁</a:t>
            </a:r>
            <a:r>
              <a:rPr lang="en-US" sz="1600" b="1" spc="-30" baseline="30000" dirty="0">
                <a:ln w="3175">
                  <a:noFill/>
                </a:ln>
                <a:solidFill>
                  <a:schemeClr val="bg1"/>
                </a:solidFill>
                <a:latin typeface="Adobe Heiti Std R" panose="020B0400000000000000" pitchFamily="34" charset="-128"/>
                <a:ea typeface="Adobe Heiti Std R" panose="020B0400000000000000" pitchFamily="34" charset="-128"/>
                <a:cs typeface="Arial" panose="020B0604020202020204" pitchFamily="34" charset="0"/>
              </a:rPr>
              <a:t>™</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事业账户、</a:t>
            </a:r>
            <a:r>
              <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MYS.SHOP.COM</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及美安马拉西亚大学主修概念</a:t>
            </a:r>
            <a:endPar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marL="285750" indent="-285750">
              <a:spcBef>
                <a:spcPts val="600"/>
              </a:spcBef>
              <a:spcAft>
                <a:spcPts val="1800"/>
              </a:spcAft>
              <a:buFont typeface="Courier New" panose="02070309020205020404" pitchFamily="49" charset="0"/>
              <a:buChar char="o"/>
              <a:defRPr/>
            </a:pPr>
            <a:r>
              <a:rPr lang="en-US" sz="1200" dirty="0">
                <a:ln w="3175">
                  <a:solidFill>
                    <a:prstClr val="white"/>
                  </a:solidFill>
                </a:ln>
                <a:solidFill>
                  <a:prstClr val="white"/>
                </a:solidFill>
              </a:rPr>
              <a:t>Training, videos, </a:t>
            </a:r>
            <a:r>
              <a:rPr lang="en-US" sz="1200" dirty="0" err="1">
                <a:ln w="3175">
                  <a:solidFill>
                    <a:prstClr val="white"/>
                  </a:solidFill>
                </a:ln>
                <a:solidFill>
                  <a:prstClr val="white"/>
                </a:solidFill>
              </a:rPr>
              <a:t>UnFranchise</a:t>
            </a:r>
            <a:r>
              <a:rPr lang="en-US" sz="1200" dirty="0">
                <a:ln w="3175">
                  <a:noFill/>
                </a:ln>
                <a:solidFill>
                  <a:prstClr val="white"/>
                </a:solidFill>
              </a:rPr>
              <a:t>®</a:t>
            </a:r>
            <a:r>
              <a:rPr lang="en-US" sz="1200" dirty="0">
                <a:ln w="3175">
                  <a:solidFill>
                    <a:prstClr val="white"/>
                  </a:solidFill>
                </a:ln>
                <a:solidFill>
                  <a:prstClr val="white"/>
                </a:solidFill>
              </a:rPr>
              <a:t> </a:t>
            </a:r>
            <a:r>
              <a:rPr lang="en-US" sz="1200" dirty="0" err="1">
                <a:ln w="3175">
                  <a:solidFill>
                    <a:prstClr val="white"/>
                  </a:solidFill>
                </a:ln>
                <a:solidFill>
                  <a:prstClr val="white"/>
                </a:solidFill>
              </a:rPr>
              <a:t>MeetOn</a:t>
            </a:r>
            <a:r>
              <a:rPr lang="en-US" sz="1200" dirty="0">
                <a:ln w="3175">
                  <a:solidFill>
                    <a:prstClr val="white"/>
                  </a:solidFill>
                </a:ln>
                <a:solidFill>
                  <a:prstClr val="white"/>
                </a:solidFill>
              </a:rPr>
              <a:t>, </a:t>
            </a:r>
            <a:r>
              <a:rPr lang="en-US" sz="1200" dirty="0" err="1">
                <a:ln w="3175">
                  <a:solidFill>
                    <a:prstClr val="white"/>
                  </a:solidFill>
                </a:ln>
                <a:solidFill>
                  <a:prstClr val="white"/>
                </a:solidFill>
              </a:rPr>
              <a:t>UnFranchise</a:t>
            </a:r>
            <a:r>
              <a:rPr lang="en-US" sz="1200" dirty="0">
                <a:ln w="3175">
                  <a:noFill/>
                </a:ln>
                <a:solidFill>
                  <a:prstClr val="white"/>
                </a:solidFill>
              </a:rPr>
              <a:t>®</a:t>
            </a:r>
            <a:r>
              <a:rPr lang="en-US" sz="1200" dirty="0">
                <a:ln w="3175">
                  <a:solidFill>
                    <a:prstClr val="white"/>
                  </a:solidFill>
                </a:ln>
                <a:solidFill>
                  <a:prstClr val="white"/>
                </a:solidFill>
              </a:rPr>
              <a:t> account, MYS.SHOP.COM.</a:t>
            </a:r>
            <a:endParaRPr 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marL="285750" indent="-285750">
              <a:spcBef>
                <a:spcPts val="600"/>
              </a:spcBef>
              <a:spcAft>
                <a:spcPts val="1800"/>
              </a:spcAft>
              <a:buFont typeface="Courier New" panose="02070309020205020404" pitchFamily="49" charset="0"/>
              <a:buChar char="o"/>
              <a:defRPr/>
            </a:pPr>
            <a:r>
              <a:rPr lang="zh-CN"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执行</a:t>
            </a: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跟进</a:t>
            </a:r>
            <a:r>
              <a:rPr lang="en-US" altLang="zh-TW" sz="1600" dirty="0">
                <a:ln w="3175">
                  <a:solidFill>
                    <a:prstClr val="white"/>
                  </a:solidFill>
                </a:ln>
                <a:solidFill>
                  <a:prstClr val="white"/>
                </a:solidFill>
              </a:rPr>
              <a:t>  </a:t>
            </a:r>
            <a:r>
              <a:rPr lang="en-US" sz="1200" dirty="0">
                <a:ln w="3175">
                  <a:solidFill>
                    <a:prstClr val="white"/>
                  </a:solidFill>
                </a:ln>
                <a:solidFill>
                  <a:prstClr val="white"/>
                </a:solidFill>
              </a:rPr>
              <a:t>Implement a follow up system</a:t>
            </a:r>
            <a:endParaRPr 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marL="285750" indent="-285750">
              <a:spcBef>
                <a:spcPts val="600"/>
              </a:spcBef>
              <a:spcAft>
                <a:spcPts val="18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增加顾客的购物种类</a:t>
            </a:r>
            <a:r>
              <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  </a:t>
            </a:r>
            <a:r>
              <a:rPr lang="en-US" sz="1200" dirty="0">
                <a:ln w="3175">
                  <a:solidFill>
                    <a:prstClr val="white"/>
                  </a:solidFill>
                </a:ln>
                <a:solidFill>
                  <a:prstClr val="white"/>
                </a:solidFill>
              </a:rPr>
              <a:t>Build share of customer</a:t>
            </a:r>
            <a:endPar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endParaRPr>
          </a:p>
          <a:p>
            <a:pPr marL="285750" indent="-285750">
              <a:spcBef>
                <a:spcPts val="600"/>
              </a:spcBef>
              <a:spcAft>
                <a:spcPts val="1800"/>
              </a:spcAft>
              <a:buFont typeface="Courier New" panose="02070309020205020404" pitchFamily="49" charset="0"/>
              <a:buChar char="o"/>
              <a:defRPr/>
            </a:pPr>
            <a:r>
              <a:rPr lang="zh-TW" altLang="en-US"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建立永续回头客</a:t>
            </a:r>
            <a:r>
              <a:rPr lang="en-US" altLang="zh-TW" sz="1600" dirty="0">
                <a:ln w="3175">
                  <a:solidFill>
                    <a:prstClr val="white"/>
                  </a:solidFill>
                </a:ln>
                <a:solidFill>
                  <a:prstClr val="white"/>
                </a:solidFill>
                <a:latin typeface="Adobe Heiti Std R" panose="020B0400000000000000" pitchFamily="34" charset="-128"/>
                <a:ea typeface="Adobe Heiti Std R" panose="020B0400000000000000" pitchFamily="34" charset="-128"/>
                <a:cs typeface="Arial" panose="020B0604020202020204" pitchFamily="34" charset="0"/>
              </a:rPr>
              <a:t>  </a:t>
            </a:r>
            <a:r>
              <a:rPr lang="en-US" sz="1200" dirty="0">
                <a:ln w="3175">
                  <a:solidFill>
                    <a:prstClr val="white"/>
                  </a:solidFill>
                </a:ln>
                <a:solidFill>
                  <a:prstClr val="white"/>
                </a:solidFill>
              </a:rPr>
              <a:t>Build Lifetime customer value</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889329" y="699838"/>
            <a:ext cx="5670134" cy="546003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C3A7477C-2A5D-440A-833F-DAC8BABFCCE9}&quot;/&gt;&lt;isInvalidForFieldText val=&quot;0&quot;/&gt;&lt;Image&gt;&lt;filename val=&quot;C:\Users\video\AppData\Local\Temp\PR\data\asimages\{C3A7477C-2A5D-440A-833F-DAC8BABFCCE9}_3.png&quot;/&gt;&lt;left val=&quot;36&quot;/&gt;&lt;top val=&quot;6&quot;/&gt;&lt;width val=&quot;649&quot;/&gt;&lt;height val=&quot;94&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heme/theme1.xml><?xml version="1.0" encoding="utf-8"?>
<a:theme xmlns:a="http://schemas.openxmlformats.org/drawingml/2006/main" name="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9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7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2708</Words>
  <Application>Microsoft Macintosh PowerPoint</Application>
  <PresentationFormat>Widescreen</PresentationFormat>
  <Paragraphs>370</Paragraphs>
  <Slides>32</Slides>
  <Notes>4</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32</vt:i4>
      </vt:variant>
    </vt:vector>
  </HeadingPairs>
  <TitlesOfParts>
    <vt:vector size="53" baseType="lpstr">
      <vt:lpstr>Adobe Heiti Std R</vt:lpstr>
      <vt:lpstr>Microsoft JhengHei</vt:lpstr>
      <vt:lpstr>PMingLiU</vt:lpstr>
      <vt:lpstr>Raleway</vt:lpstr>
      <vt:lpstr>Arial</vt:lpstr>
      <vt:lpstr>Bodoni MT</vt:lpstr>
      <vt:lpstr>Calibri</vt:lpstr>
      <vt:lpstr>Calibri Light</vt:lpstr>
      <vt:lpstr>Courier New</vt:lpstr>
      <vt:lpstr>Helvetica Regular</vt:lpstr>
      <vt:lpstr>5_Office Theme</vt:lpstr>
      <vt:lpstr>6_Office Theme</vt:lpstr>
      <vt:lpstr>10_Office Theme</vt:lpstr>
      <vt:lpstr>11_Office Theme</vt:lpstr>
      <vt:lpstr>19_Office Theme</vt:lpstr>
      <vt:lpstr>59_Custom Design</vt:lpstr>
      <vt:lpstr>57_Custom Design</vt:lpstr>
      <vt:lpstr>30_Office Theme</vt:lpstr>
      <vt:lpstr>26_Office Theme</vt:lpstr>
      <vt:lpstr>8_Office Theme</vt:lpstr>
      <vt:lpstr>27_Office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created xsi:type="dcterms:W3CDTF">2015-06-22T13:57:00Z</dcterms:created>
  <dcterms:modified xsi:type="dcterms:W3CDTF">2020-10-11T02:13:13Z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